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71" r:id="rId2"/>
    <p:sldId id="284" r:id="rId3"/>
    <p:sldId id="283" r:id="rId4"/>
    <p:sldId id="272" r:id="rId5"/>
    <p:sldId id="273" r:id="rId6"/>
    <p:sldId id="276" r:id="rId7"/>
    <p:sldId id="277" r:id="rId8"/>
    <p:sldId id="278" r:id="rId9"/>
    <p:sldId id="279" r:id="rId10"/>
    <p:sldId id="280" r:id="rId11"/>
    <p:sldId id="291" r:id="rId12"/>
    <p:sldId id="289" r:id="rId13"/>
    <p:sldId id="290" r:id="rId14"/>
    <p:sldId id="293" r:id="rId15"/>
    <p:sldId id="286" r:id="rId16"/>
    <p:sldId id="294" r:id="rId17"/>
    <p:sldId id="292" r:id="rId18"/>
    <p:sldId id="281" r:id="rId19"/>
    <p:sldId id="28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3" autoAdjust="0"/>
    <p:restoredTop sz="94660"/>
  </p:normalViewPr>
  <p:slideViewPr>
    <p:cSldViewPr>
      <p:cViewPr>
        <p:scale>
          <a:sx n="70" d="100"/>
          <a:sy n="70" d="100"/>
        </p:scale>
        <p:origin x="-1986" y="-45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2EBAC7-EB90-45AE-A417-0FEB256B4943}" type="datetimeFigureOut">
              <a:rPr lang="en-US" smtClean="0"/>
              <a:pPr/>
              <a:t>5/6/2018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5CF3D8-10F7-4F1E-9404-B714EFF14DF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5CF3D8-10F7-4F1E-9404-B714EFF14DF2}"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072B6705-8D93-423A-889F-8C454D41710C}" type="datetimeFigureOut">
              <a:rPr lang="en-US" smtClean="0"/>
              <a:pPr/>
              <a:t>5/6/2018</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9D019480-810A-4088-BA37-D797E02F1FAD}" type="slidenum">
              <a:rPr lang="en-US" smtClean="0"/>
              <a:pPr/>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2B6705-8D93-423A-889F-8C454D41710C}" type="datetimeFigureOut">
              <a:rPr lang="en-US" smtClean="0"/>
              <a:pPr/>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019480-810A-4088-BA37-D797E02F1FA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2B6705-8D93-423A-889F-8C454D41710C}" type="datetimeFigureOut">
              <a:rPr lang="en-US" smtClean="0"/>
              <a:pPr/>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019480-810A-4088-BA37-D797E02F1FA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2B6705-8D93-423A-889F-8C454D41710C}" type="datetimeFigureOut">
              <a:rPr lang="en-US" smtClean="0"/>
              <a:pPr/>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019480-810A-4088-BA37-D797E02F1FA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72B6705-8D93-423A-889F-8C454D41710C}" type="datetimeFigureOut">
              <a:rPr lang="en-US" smtClean="0"/>
              <a:pPr/>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9D019480-810A-4088-BA37-D797E02F1FAD}"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72B6705-8D93-423A-889F-8C454D41710C}" type="datetimeFigureOut">
              <a:rPr lang="en-US" smtClean="0"/>
              <a:pPr/>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019480-810A-4088-BA37-D797E02F1FA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72B6705-8D93-423A-889F-8C454D41710C}" type="datetimeFigureOut">
              <a:rPr lang="en-US" smtClean="0"/>
              <a:pPr/>
              <a:t>5/6/2018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019480-810A-4088-BA37-D797E02F1FA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72B6705-8D93-423A-889F-8C454D41710C}" type="datetimeFigureOut">
              <a:rPr lang="en-US" smtClean="0"/>
              <a:pPr/>
              <a:t>5/6/2018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019480-810A-4088-BA37-D797E02F1FA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2B6705-8D93-423A-889F-8C454D41710C}" type="datetimeFigureOut">
              <a:rPr lang="en-US" smtClean="0"/>
              <a:pPr/>
              <a:t>5/6/2018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019480-810A-4088-BA37-D797E02F1FA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72B6705-8D93-423A-889F-8C454D41710C}" type="datetimeFigureOut">
              <a:rPr lang="en-US" smtClean="0"/>
              <a:pPr/>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019480-810A-4088-BA37-D797E02F1FA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72B6705-8D93-423A-889F-8C454D41710C}" type="datetimeFigureOut">
              <a:rPr lang="en-US" smtClean="0"/>
              <a:pPr/>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019480-810A-4088-BA37-D797E02F1FA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072B6705-8D93-423A-889F-8C454D41710C}" type="datetimeFigureOut">
              <a:rPr lang="en-US" smtClean="0"/>
              <a:pPr/>
              <a:t>5/6/2018</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D019480-810A-4088-BA37-D797E02F1FAD}"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a16="http://schemas.microsoft.com/office/drawing/2014/main" xmlns="" id="{66EF00EB-89C1-4C65-9D54-A65070475B7C}"/>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a:extLst>
              <a:ext uri="{FF2B5EF4-FFF2-40B4-BE49-F238E27FC236}">
                <a16:creationId xmlns:a16="http://schemas.microsoft.com/office/drawing/2014/main" xmlns="" id="{4D04FB7F-1B67-4B74-8713-13092D58C1E3}"/>
              </a:ext>
            </a:extLst>
          </p:cNvPr>
          <p:cNvSpPr>
            <a:spLocks noGrp="1"/>
          </p:cNvSpPr>
          <p:nvPr>
            <p:ph type="ctrTitle"/>
          </p:nvPr>
        </p:nvSpPr>
        <p:spPr>
          <a:xfrm>
            <a:off x="422030" y="1371600"/>
            <a:ext cx="8229600" cy="1371600"/>
          </a:xfrm>
        </p:spPr>
        <p:txBody>
          <a:bodyPr/>
          <a:lstStyle/>
          <a:p>
            <a:r>
              <a:rPr lang="en-US" dirty="0"/>
              <a:t>Library system</a:t>
            </a:r>
          </a:p>
        </p:txBody>
      </p:sp>
      <p:sp>
        <p:nvSpPr>
          <p:cNvPr id="3" name="Subtitle 2">
            <a:extLst>
              <a:ext uri="{FF2B5EF4-FFF2-40B4-BE49-F238E27FC236}">
                <a16:creationId xmlns:a16="http://schemas.microsoft.com/office/drawing/2014/main" xmlns="" id="{3FE532B9-8A59-4586-AFD1-86257FBF6329}"/>
              </a:ext>
            </a:extLst>
          </p:cNvPr>
          <p:cNvSpPr>
            <a:spLocks noGrp="1"/>
          </p:cNvSpPr>
          <p:nvPr>
            <p:ph type="subTitle" idx="1"/>
          </p:nvPr>
        </p:nvSpPr>
        <p:spPr/>
        <p:txBody>
          <a:bodyPr/>
          <a:lstStyle/>
          <a:p>
            <a:r>
              <a:rPr lang="en-US" dirty="0"/>
              <a:t>Joshua Reiss</a:t>
            </a:r>
          </a:p>
          <a:p>
            <a:r>
              <a:rPr lang="en-US" dirty="0"/>
              <a:t>Alex Lawrence</a:t>
            </a:r>
          </a:p>
          <a:p>
            <a:endParaRPr lang="en-US" dirty="0"/>
          </a:p>
        </p:txBody>
      </p:sp>
    </p:spTree>
    <p:extLst>
      <p:ext uri="{BB962C8B-B14F-4D97-AF65-F5344CB8AC3E}">
        <p14:creationId xmlns:p14="http://schemas.microsoft.com/office/powerpoint/2010/main" xmlns="" val="13754939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a16="http://schemas.microsoft.com/office/drawing/2014/main" xmlns="" id="{31F86E7B-AE76-48CD-85DC-3F3A40BBE20E}"/>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a:extLst>
              <a:ext uri="{FF2B5EF4-FFF2-40B4-BE49-F238E27FC236}">
                <a16:creationId xmlns:a16="http://schemas.microsoft.com/office/drawing/2014/main" xmlns="" id="{3FD48383-C2D6-4EAB-9C69-E7B0D77BDDF0}"/>
              </a:ext>
            </a:extLst>
          </p:cNvPr>
          <p:cNvSpPr>
            <a:spLocks noGrp="1"/>
          </p:cNvSpPr>
          <p:nvPr>
            <p:ph type="title"/>
          </p:nvPr>
        </p:nvSpPr>
        <p:spPr/>
        <p:txBody>
          <a:bodyPr>
            <a:normAutofit/>
          </a:bodyPr>
          <a:lstStyle/>
          <a:p>
            <a:r>
              <a:rPr lang="en-US" dirty="0"/>
              <a:t>Event Notification</a:t>
            </a:r>
          </a:p>
        </p:txBody>
      </p:sp>
      <p:sp>
        <p:nvSpPr>
          <p:cNvPr id="3" name="Content Placeholder 2">
            <a:extLst>
              <a:ext uri="{FF2B5EF4-FFF2-40B4-BE49-F238E27FC236}">
                <a16:creationId xmlns:a16="http://schemas.microsoft.com/office/drawing/2014/main" xmlns="" id="{8543D096-81AD-4E23-A6D0-7FEB82E594CE}"/>
              </a:ext>
            </a:extLst>
          </p:cNvPr>
          <p:cNvSpPr>
            <a:spLocks noGrp="1"/>
          </p:cNvSpPr>
          <p:nvPr>
            <p:ph idx="1"/>
          </p:nvPr>
        </p:nvSpPr>
        <p:spPr/>
        <p:txBody>
          <a:bodyPr/>
          <a:lstStyle/>
          <a:p>
            <a:pPr marL="137160" indent="0">
              <a:buNone/>
            </a:pPr>
            <a:r>
              <a:rPr lang="en-US" dirty="0"/>
              <a:t>This features allows </a:t>
            </a:r>
            <a:r>
              <a:rPr lang="en-US" dirty="0" smtClean="0"/>
              <a:t>the library staff and community members to post event information. </a:t>
            </a:r>
            <a:r>
              <a:rPr lang="en-US" dirty="0"/>
              <a:t>These are the options available for this feature:</a:t>
            </a:r>
          </a:p>
          <a:p>
            <a:r>
              <a:rPr lang="en-US" dirty="0" smtClean="0"/>
              <a:t>Add new events</a:t>
            </a:r>
          </a:p>
          <a:p>
            <a:r>
              <a:rPr lang="en-US" dirty="0" smtClean="0"/>
              <a:t>Displays all upcoming events</a:t>
            </a:r>
          </a:p>
          <a:p>
            <a:pPr lvl="1"/>
            <a:r>
              <a:rPr lang="en-US" dirty="0" smtClean="0"/>
              <a:t>Events removed after occurrence</a:t>
            </a:r>
          </a:p>
          <a:p>
            <a:pPr lvl="1"/>
            <a:endParaRPr lang="en-US" dirty="0" smtClean="0"/>
          </a:p>
          <a:p>
            <a:endParaRPr lang="en-US" dirty="0"/>
          </a:p>
          <a:p>
            <a:endParaRPr lang="en-US" dirty="0"/>
          </a:p>
          <a:p>
            <a:pPr marL="137160" indent="0">
              <a:buNone/>
            </a:pPr>
            <a:endParaRPr lang="en-US" dirty="0"/>
          </a:p>
        </p:txBody>
      </p:sp>
    </p:spTree>
    <p:extLst>
      <p:ext uri="{BB962C8B-B14F-4D97-AF65-F5344CB8AC3E}">
        <p14:creationId xmlns:p14="http://schemas.microsoft.com/office/powerpoint/2010/main" xmlns="" val="720678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a16="http://schemas.microsoft.com/office/drawing/2014/main" xmlns="" id="{31F86E7B-AE76-48CD-85DC-3F3A40BBE20E}"/>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a:extLst>
              <a:ext uri="{FF2B5EF4-FFF2-40B4-BE49-F238E27FC236}">
                <a16:creationId xmlns:a16="http://schemas.microsoft.com/office/drawing/2014/main" xmlns="" id="{3FD48383-C2D6-4EAB-9C69-E7B0D77BDDF0}"/>
              </a:ext>
            </a:extLst>
          </p:cNvPr>
          <p:cNvSpPr>
            <a:spLocks noGrp="1"/>
          </p:cNvSpPr>
          <p:nvPr>
            <p:ph type="title"/>
          </p:nvPr>
        </p:nvSpPr>
        <p:spPr/>
        <p:txBody>
          <a:bodyPr>
            <a:normAutofit/>
          </a:bodyPr>
          <a:lstStyle/>
          <a:p>
            <a:r>
              <a:rPr lang="en-US" dirty="0" smtClean="0"/>
              <a:t>Code Breakdown</a:t>
            </a:r>
            <a:endParaRPr lang="en-US" dirty="0"/>
          </a:p>
        </p:txBody>
      </p:sp>
      <p:sp>
        <p:nvSpPr>
          <p:cNvPr id="3" name="Content Placeholder 2">
            <a:extLst>
              <a:ext uri="{FF2B5EF4-FFF2-40B4-BE49-F238E27FC236}">
                <a16:creationId xmlns:a16="http://schemas.microsoft.com/office/drawing/2014/main" xmlns="" id="{8543D096-81AD-4E23-A6D0-7FEB82E594CE}"/>
              </a:ext>
            </a:extLst>
          </p:cNvPr>
          <p:cNvSpPr>
            <a:spLocks noGrp="1"/>
          </p:cNvSpPr>
          <p:nvPr>
            <p:ph idx="1"/>
          </p:nvPr>
        </p:nvSpPr>
        <p:spPr>
          <a:xfrm>
            <a:off x="457200" y="1600200"/>
            <a:ext cx="8229600" cy="4191000"/>
          </a:xfrm>
        </p:spPr>
        <p:txBody>
          <a:bodyPr>
            <a:normAutofit lnSpcReduction="10000"/>
          </a:bodyPr>
          <a:lstStyle/>
          <a:p>
            <a:pPr marL="137160" indent="0">
              <a:buNone/>
            </a:pPr>
            <a:r>
              <a:rPr lang="en-US" dirty="0" smtClean="0"/>
              <a:t>The following is a list of tools used for creating the Library system:</a:t>
            </a:r>
          </a:p>
          <a:p>
            <a:pPr marL="137160" indent="0"/>
            <a:r>
              <a:rPr lang="en-US" dirty="0" smtClean="0"/>
              <a:t>  Java programming language in NetBeans</a:t>
            </a:r>
          </a:p>
          <a:p>
            <a:pPr marL="137160" indent="0"/>
            <a:r>
              <a:rPr lang="en-US" dirty="0" smtClean="0"/>
              <a:t>  GUI creation with Java swing</a:t>
            </a:r>
          </a:p>
          <a:p>
            <a:pPr marL="137160" indent="0"/>
            <a:r>
              <a:rPr lang="en-US" dirty="0" smtClean="0"/>
              <a:t>  Build and packaging with Maven</a:t>
            </a:r>
          </a:p>
          <a:p>
            <a:pPr marL="137160" indent="0"/>
            <a:r>
              <a:rPr lang="en-US" dirty="0" smtClean="0"/>
              <a:t>  Class testing with junit</a:t>
            </a:r>
          </a:p>
          <a:p>
            <a:pPr marL="137160" indent="0"/>
            <a:r>
              <a:rPr lang="en-US" dirty="0" smtClean="0"/>
              <a:t>  Configuartion management with github</a:t>
            </a:r>
            <a:endParaRPr lang="en-US" dirty="0"/>
          </a:p>
          <a:p>
            <a:pPr lvl="1"/>
            <a:r>
              <a:rPr lang="en-US" dirty="0" smtClean="0"/>
              <a:t>65 classes</a:t>
            </a:r>
          </a:p>
          <a:p>
            <a:pPr lvl="1"/>
            <a:r>
              <a:rPr lang="en-US" dirty="0" smtClean="0"/>
              <a:t>SLOC count is: *insert*</a:t>
            </a:r>
          </a:p>
          <a:p>
            <a:endParaRPr lang="en-US" dirty="0" smtClean="0"/>
          </a:p>
          <a:p>
            <a:pPr lvl="1"/>
            <a:endParaRPr lang="en-US" dirty="0" smtClean="0"/>
          </a:p>
          <a:p>
            <a:endParaRPr lang="en-US" dirty="0"/>
          </a:p>
          <a:p>
            <a:endParaRPr lang="en-US" dirty="0"/>
          </a:p>
          <a:p>
            <a:pPr marL="137160" indent="0">
              <a:buNone/>
            </a:pPr>
            <a:endParaRPr lang="en-US" dirty="0"/>
          </a:p>
        </p:txBody>
      </p:sp>
    </p:spTree>
    <p:extLst>
      <p:ext uri="{BB962C8B-B14F-4D97-AF65-F5344CB8AC3E}">
        <p14:creationId xmlns:p14="http://schemas.microsoft.com/office/powerpoint/2010/main" xmlns="" val="720678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a16="http://schemas.microsoft.com/office/drawing/2014/main" xmlns="" id="{31F86E7B-AE76-48CD-85DC-3F3A40BBE20E}"/>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a:extLst>
              <a:ext uri="{FF2B5EF4-FFF2-40B4-BE49-F238E27FC236}">
                <a16:creationId xmlns:a16="http://schemas.microsoft.com/office/drawing/2014/main" xmlns="" id="{3FD48383-C2D6-4EAB-9C69-E7B0D77BDDF0}"/>
              </a:ext>
            </a:extLst>
          </p:cNvPr>
          <p:cNvSpPr>
            <a:spLocks noGrp="1"/>
          </p:cNvSpPr>
          <p:nvPr>
            <p:ph type="title"/>
          </p:nvPr>
        </p:nvSpPr>
        <p:spPr/>
        <p:txBody>
          <a:bodyPr>
            <a:normAutofit/>
          </a:bodyPr>
          <a:lstStyle/>
          <a:p>
            <a:r>
              <a:rPr lang="en-US" dirty="0" smtClean="0"/>
              <a:t>Login Screen</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2514600" y="1524000"/>
            <a:ext cx="3952875" cy="3800475"/>
          </a:xfrm>
          <a:prstGeom prst="rect">
            <a:avLst/>
          </a:prstGeom>
          <a:noFill/>
          <a:ln w="9525">
            <a:noFill/>
            <a:miter lim="800000"/>
            <a:headEnd/>
            <a:tailEnd/>
          </a:ln>
          <a:effectLst/>
        </p:spPr>
      </p:pic>
    </p:spTree>
    <p:extLst>
      <p:ext uri="{BB962C8B-B14F-4D97-AF65-F5344CB8AC3E}">
        <p14:creationId xmlns:p14="http://schemas.microsoft.com/office/powerpoint/2010/main" xmlns="" val="720678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a16="http://schemas.microsoft.com/office/drawing/2014/main" xmlns="" id="{31F86E7B-AE76-48CD-85DC-3F3A40BBE20E}"/>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a:extLst>
              <a:ext uri="{FF2B5EF4-FFF2-40B4-BE49-F238E27FC236}">
                <a16:creationId xmlns:a16="http://schemas.microsoft.com/office/drawing/2014/main" xmlns="" id="{3FD48383-C2D6-4EAB-9C69-E7B0D77BDDF0}"/>
              </a:ext>
            </a:extLst>
          </p:cNvPr>
          <p:cNvSpPr>
            <a:spLocks noGrp="1"/>
          </p:cNvSpPr>
          <p:nvPr>
            <p:ph type="title"/>
          </p:nvPr>
        </p:nvSpPr>
        <p:spPr/>
        <p:txBody>
          <a:bodyPr>
            <a:normAutofit/>
          </a:bodyPr>
          <a:lstStyle/>
          <a:p>
            <a:r>
              <a:rPr lang="en-US" dirty="0" smtClean="0"/>
              <a:t>Main Interface</a:t>
            </a:r>
            <a:endParaRPr lang="en-US" dirty="0"/>
          </a:p>
        </p:txBody>
      </p:sp>
      <p:sp>
        <p:nvSpPr>
          <p:cNvPr id="5" name="Content Placeholder 4"/>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3" cstate="print"/>
          <a:srcRect/>
          <a:stretch>
            <a:fillRect/>
          </a:stretch>
        </p:blipFill>
        <p:spPr bwMode="auto">
          <a:xfrm>
            <a:off x="-152400" y="1347672"/>
            <a:ext cx="9296399" cy="5510328"/>
          </a:xfrm>
          <a:prstGeom prst="rect">
            <a:avLst/>
          </a:prstGeom>
          <a:noFill/>
          <a:ln w="9525">
            <a:noFill/>
            <a:miter lim="800000"/>
            <a:headEnd/>
            <a:tailEnd/>
          </a:ln>
          <a:effectLst/>
        </p:spPr>
      </p:pic>
    </p:spTree>
    <p:extLst>
      <p:ext uri="{BB962C8B-B14F-4D97-AF65-F5344CB8AC3E}">
        <p14:creationId xmlns:p14="http://schemas.microsoft.com/office/powerpoint/2010/main" xmlns="" val="720678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8383-C2D6-4EAB-9C69-E7B0D77BDDF0}"/>
              </a:ext>
            </a:extLst>
          </p:cNvPr>
          <p:cNvSpPr>
            <a:spLocks noGrp="1"/>
          </p:cNvSpPr>
          <p:nvPr>
            <p:ph type="title"/>
          </p:nvPr>
        </p:nvSpPr>
        <p:spPr/>
        <p:txBody>
          <a:bodyPr>
            <a:normAutofit/>
          </a:bodyPr>
          <a:lstStyle/>
          <a:p>
            <a:r>
              <a:rPr lang="en-US" dirty="0" smtClean="0"/>
              <a:t>Main Interface</a:t>
            </a:r>
            <a:endParaRPr lang="en-US" dirty="0"/>
          </a:p>
        </p:txBody>
      </p:sp>
      <p:sp>
        <p:nvSpPr>
          <p:cNvPr id="5" name="Content Placeholder 4"/>
          <p:cNvSpPr>
            <a:spLocks noGrp="1"/>
          </p:cNvSpPr>
          <p:nvPr>
            <p:ph idx="1"/>
          </p:nvPr>
        </p:nvSpPr>
        <p:spPr/>
        <p:txBody>
          <a:bodyPr/>
          <a:lstStyle/>
          <a:p>
            <a:endParaRPr lang="en-US" dirty="0"/>
          </a:p>
        </p:txBody>
      </p:sp>
      <p:pic>
        <p:nvPicPr>
          <p:cNvPr id="6" name="Picture 5" descr="C:\Users\Tok\Documents\New Use Case Film Production.png"/>
          <p:cNvPicPr/>
          <p:nvPr/>
        </p:nvPicPr>
        <p:blipFill>
          <a:blip r:embed="rId2" cstate="print"/>
          <a:srcRect/>
          <a:stretch>
            <a:fillRect/>
          </a:stretch>
        </p:blipFill>
        <p:spPr bwMode="auto">
          <a:xfrm>
            <a:off x="0" y="-533400"/>
            <a:ext cx="9144000" cy="7572827"/>
          </a:xfrm>
          <a:prstGeom prst="rect">
            <a:avLst/>
          </a:prstGeom>
          <a:noFill/>
          <a:ln w="9525">
            <a:noFill/>
            <a:miter lim="800000"/>
            <a:headEnd/>
            <a:tailEnd/>
          </a:ln>
        </p:spPr>
      </p:pic>
    </p:spTree>
    <p:extLst>
      <p:ext uri="{BB962C8B-B14F-4D97-AF65-F5344CB8AC3E}">
        <p14:creationId xmlns:p14="http://schemas.microsoft.com/office/powerpoint/2010/main" xmlns="" val="720678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a16="http://schemas.microsoft.com/office/drawing/2014/main" xmlns="" id="{31F86E7B-AE76-48CD-85DC-3F3A40BBE20E}"/>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a:extLst>
              <a:ext uri="{FF2B5EF4-FFF2-40B4-BE49-F238E27FC236}">
                <a16:creationId xmlns:a16="http://schemas.microsoft.com/office/drawing/2014/main" xmlns="" id="{3FD48383-C2D6-4EAB-9C69-E7B0D77BDDF0}"/>
              </a:ext>
            </a:extLst>
          </p:cNvPr>
          <p:cNvSpPr>
            <a:spLocks noGrp="1"/>
          </p:cNvSpPr>
          <p:nvPr>
            <p:ph type="title"/>
          </p:nvPr>
        </p:nvSpPr>
        <p:spPr/>
        <p:txBody>
          <a:bodyPr>
            <a:normAutofit/>
          </a:bodyPr>
          <a:lstStyle/>
          <a:p>
            <a:r>
              <a:rPr lang="en-US" dirty="0" smtClean="0"/>
              <a:t>Library Code Overview</a:t>
            </a:r>
            <a:endParaRPr lang="en-US" dirty="0"/>
          </a:p>
        </p:txBody>
      </p:sp>
      <p:sp>
        <p:nvSpPr>
          <p:cNvPr id="3" name="Content Placeholder 2">
            <a:extLst>
              <a:ext uri="{FF2B5EF4-FFF2-40B4-BE49-F238E27FC236}">
                <a16:creationId xmlns:a16="http://schemas.microsoft.com/office/drawing/2014/main" xmlns="" id="{8543D096-81AD-4E23-A6D0-7FEB82E594CE}"/>
              </a:ext>
            </a:extLst>
          </p:cNvPr>
          <p:cNvSpPr>
            <a:spLocks noGrp="1"/>
          </p:cNvSpPr>
          <p:nvPr>
            <p:ph idx="1"/>
          </p:nvPr>
        </p:nvSpPr>
        <p:spPr/>
        <p:txBody>
          <a:bodyPr/>
          <a:lstStyle/>
          <a:p>
            <a:pPr marL="137160" indent="0">
              <a:buNone/>
            </a:pPr>
            <a:r>
              <a:rPr lang="en-US" dirty="0" smtClean="0"/>
              <a:t>The handler is used as the interface to the GUI and maintains maximize efficiency. </a:t>
            </a:r>
            <a:r>
              <a:rPr lang="en-US" dirty="0"/>
              <a:t>These are the </a:t>
            </a:r>
            <a:r>
              <a:rPr lang="en-US" dirty="0" smtClean="0"/>
              <a:t>main highlights to the code:</a:t>
            </a:r>
            <a:endParaRPr lang="en-US" dirty="0"/>
          </a:p>
          <a:p>
            <a:r>
              <a:rPr lang="en-US" dirty="0" smtClean="0"/>
              <a:t>All reading and writing occurs in one class</a:t>
            </a:r>
          </a:p>
          <a:p>
            <a:r>
              <a:rPr lang="en-US" dirty="0" smtClean="0"/>
              <a:t>Methods would call pre-existing methods for their parameters when </a:t>
            </a:r>
            <a:r>
              <a:rPr lang="en-US" smtClean="0"/>
              <a:t>possible.</a:t>
            </a:r>
            <a:endParaRPr lang="en-US" dirty="0"/>
          </a:p>
          <a:p>
            <a:r>
              <a:rPr lang="en-US" dirty="0" smtClean="0"/>
              <a:t>Unique object classes such as Events and Books have equals() and </a:t>
            </a:r>
            <a:r>
              <a:rPr lang="en-US" dirty="0" err="1" smtClean="0"/>
              <a:t>compareTo</a:t>
            </a:r>
            <a:r>
              <a:rPr lang="en-US" dirty="0" smtClean="0"/>
              <a:t>() methods </a:t>
            </a:r>
            <a:r>
              <a:rPr lang="en-US" dirty="0" err="1" smtClean="0"/>
              <a:t>Overrided</a:t>
            </a:r>
            <a:r>
              <a:rPr lang="en-US" dirty="0" smtClean="0"/>
              <a:t> for more convenient code.</a:t>
            </a:r>
          </a:p>
        </p:txBody>
      </p:sp>
    </p:spTree>
    <p:extLst>
      <p:ext uri="{BB962C8B-B14F-4D97-AF65-F5344CB8AC3E}">
        <p14:creationId xmlns:p14="http://schemas.microsoft.com/office/powerpoint/2010/main" xmlns="" val="720678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a16="http://schemas.microsoft.com/office/drawing/2014/main" xmlns="" id="{31F86E7B-AE76-48CD-85DC-3F3A40BBE20E}"/>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p:cNvSpPr>
            <a:spLocks noGrp="1"/>
          </p:cNvSpPr>
          <p:nvPr>
            <p:ph type="title"/>
          </p:nvPr>
        </p:nvSpPr>
        <p:spPr/>
        <p:txBody>
          <a:bodyPr/>
          <a:lstStyle/>
          <a:p>
            <a:r>
              <a:rPr lang="en-US" dirty="0" smtClean="0"/>
              <a:t>Pictures of code</a:t>
            </a:r>
            <a:endParaRPr lang="en-US" dirty="0"/>
          </a:p>
        </p:txBody>
      </p:sp>
      <p:pic>
        <p:nvPicPr>
          <p:cNvPr id="1029" name="Picture 5" descr="C:\Users\shado\Pictures\overrides.PNG"/>
          <p:cNvPicPr>
            <a:picLocks noChangeAspect="1" noChangeArrowheads="1"/>
          </p:cNvPicPr>
          <p:nvPr/>
        </p:nvPicPr>
        <p:blipFill>
          <a:blip r:embed="rId3" cstate="print"/>
          <a:srcRect/>
          <a:stretch>
            <a:fillRect/>
          </a:stretch>
        </p:blipFill>
        <p:spPr bwMode="auto">
          <a:xfrm>
            <a:off x="152400" y="1219200"/>
            <a:ext cx="3151188" cy="4953000"/>
          </a:xfrm>
          <a:prstGeom prst="rect">
            <a:avLst/>
          </a:prstGeom>
          <a:noFill/>
        </p:spPr>
      </p:pic>
      <p:pic>
        <p:nvPicPr>
          <p:cNvPr id="1030" name="Picture 6" descr="C:\Users\shado\Pictures\parminpar.PNG"/>
          <p:cNvPicPr>
            <a:picLocks noChangeAspect="1" noChangeArrowheads="1"/>
          </p:cNvPicPr>
          <p:nvPr/>
        </p:nvPicPr>
        <p:blipFill>
          <a:blip r:embed="rId4" cstate="print"/>
          <a:srcRect/>
          <a:stretch>
            <a:fillRect/>
          </a:stretch>
        </p:blipFill>
        <p:spPr bwMode="auto">
          <a:xfrm>
            <a:off x="3581400" y="1219200"/>
            <a:ext cx="4876800" cy="314325"/>
          </a:xfrm>
          <a:prstGeom prst="rect">
            <a:avLst/>
          </a:prstGeom>
          <a:noFill/>
        </p:spPr>
      </p:pic>
      <p:pic>
        <p:nvPicPr>
          <p:cNvPr id="1031" name="Picture 7" descr="C:\Users\shado\Pictures\readwrite.PNG"/>
          <p:cNvPicPr>
            <a:picLocks noChangeAspect="1" noChangeArrowheads="1"/>
          </p:cNvPicPr>
          <p:nvPr/>
        </p:nvPicPr>
        <p:blipFill>
          <a:blip r:embed="rId5" cstate="print"/>
          <a:srcRect/>
          <a:stretch>
            <a:fillRect/>
          </a:stretch>
        </p:blipFill>
        <p:spPr bwMode="auto">
          <a:xfrm>
            <a:off x="3505200" y="1676400"/>
            <a:ext cx="5638800" cy="42672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a16="http://schemas.microsoft.com/office/drawing/2014/main" xmlns="" id="{31F86E7B-AE76-48CD-85DC-3F3A40BBE20E}"/>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a:extLst>
              <a:ext uri="{FF2B5EF4-FFF2-40B4-BE49-F238E27FC236}">
                <a16:creationId xmlns:a16="http://schemas.microsoft.com/office/drawing/2014/main" xmlns="" id="{3FD48383-C2D6-4EAB-9C69-E7B0D77BDDF0}"/>
              </a:ext>
            </a:extLst>
          </p:cNvPr>
          <p:cNvSpPr>
            <a:spLocks noGrp="1"/>
          </p:cNvSpPr>
          <p:nvPr>
            <p:ph type="title"/>
          </p:nvPr>
        </p:nvSpPr>
        <p:spPr/>
        <p:txBody>
          <a:bodyPr>
            <a:normAutofit/>
          </a:bodyPr>
          <a:lstStyle/>
          <a:p>
            <a:r>
              <a:rPr lang="en-US" dirty="0" smtClean="0"/>
              <a:t>Library Code Overview</a:t>
            </a:r>
            <a:endParaRPr lang="en-US" dirty="0"/>
          </a:p>
        </p:txBody>
      </p:sp>
      <p:sp>
        <p:nvSpPr>
          <p:cNvPr id="3" name="Content Placeholder 2">
            <a:extLst>
              <a:ext uri="{FF2B5EF4-FFF2-40B4-BE49-F238E27FC236}">
                <a16:creationId xmlns:a16="http://schemas.microsoft.com/office/drawing/2014/main" xmlns="" id="{8543D096-81AD-4E23-A6D0-7FEB82E594CE}"/>
              </a:ext>
            </a:extLst>
          </p:cNvPr>
          <p:cNvSpPr>
            <a:spLocks noGrp="1"/>
          </p:cNvSpPr>
          <p:nvPr>
            <p:ph idx="1"/>
          </p:nvPr>
        </p:nvSpPr>
        <p:spPr/>
        <p:txBody>
          <a:bodyPr/>
          <a:lstStyle/>
          <a:p>
            <a:pPr>
              <a:buNone/>
            </a:pPr>
            <a:endParaRPr lang="en-US" dirty="0"/>
          </a:p>
          <a:p>
            <a:pPr marL="137160" indent="0">
              <a:buNone/>
            </a:pPr>
            <a:endParaRPr lang="en-US" dirty="0"/>
          </a:p>
        </p:txBody>
      </p:sp>
      <p:pic>
        <p:nvPicPr>
          <p:cNvPr id="5" name="Picture 4" descr="UML380lastDiagram.jpeg"/>
          <p:cNvPicPr/>
          <p:nvPr/>
        </p:nvPicPr>
        <p:blipFill>
          <a:blip r:embed="rId3" cstate="print"/>
          <a:stretch>
            <a:fillRect/>
          </a:stretch>
        </p:blipFill>
        <p:spPr>
          <a:xfrm>
            <a:off x="1" y="1"/>
            <a:ext cx="9144000" cy="6857999"/>
          </a:xfrm>
          <a:prstGeom prst="rect">
            <a:avLst/>
          </a:prstGeom>
        </p:spPr>
      </p:pic>
    </p:spTree>
    <p:extLst>
      <p:ext uri="{BB962C8B-B14F-4D97-AF65-F5344CB8AC3E}">
        <p14:creationId xmlns:p14="http://schemas.microsoft.com/office/powerpoint/2010/main" xmlns="" val="7206782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a16="http://schemas.microsoft.com/office/drawing/2014/main" xmlns="" id="{31F86E7B-AE76-48CD-85DC-3F3A40BBE20E}"/>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a:extLst>
              <a:ext uri="{FF2B5EF4-FFF2-40B4-BE49-F238E27FC236}">
                <a16:creationId xmlns:a16="http://schemas.microsoft.com/office/drawing/2014/main" xmlns="" id="{3FD48383-C2D6-4EAB-9C69-E7B0D77BDDF0}"/>
              </a:ext>
            </a:extLst>
          </p:cNvPr>
          <p:cNvSpPr>
            <a:spLocks noGrp="1"/>
          </p:cNvSpPr>
          <p:nvPr>
            <p:ph type="title"/>
          </p:nvPr>
        </p:nvSpPr>
        <p:spPr/>
        <p:txBody>
          <a:bodyPr>
            <a:normAutofit/>
          </a:bodyPr>
          <a:lstStyle/>
          <a:p>
            <a:r>
              <a:rPr lang="en-US" dirty="0" smtClean="0"/>
              <a:t>Future Implementation Plan</a:t>
            </a:r>
            <a:endParaRPr lang="en-US" dirty="0"/>
          </a:p>
        </p:txBody>
      </p:sp>
      <p:sp>
        <p:nvSpPr>
          <p:cNvPr id="3" name="Content Placeholder 2">
            <a:extLst>
              <a:ext uri="{FF2B5EF4-FFF2-40B4-BE49-F238E27FC236}">
                <a16:creationId xmlns:a16="http://schemas.microsoft.com/office/drawing/2014/main" xmlns="" id="{8543D096-81AD-4E23-A6D0-7FEB82E594CE}"/>
              </a:ext>
            </a:extLst>
          </p:cNvPr>
          <p:cNvSpPr>
            <a:spLocks noGrp="1"/>
          </p:cNvSpPr>
          <p:nvPr>
            <p:ph idx="1"/>
          </p:nvPr>
        </p:nvSpPr>
        <p:spPr/>
        <p:txBody>
          <a:bodyPr/>
          <a:lstStyle/>
          <a:p>
            <a:pPr marL="137160" indent="0">
              <a:buNone/>
            </a:pPr>
            <a:r>
              <a:rPr lang="en-US" dirty="0" smtClean="0"/>
              <a:t>The second release will include a server based application that executes on any user’s computer. All the features from release one will be preserved.  The following features will be added:</a:t>
            </a:r>
          </a:p>
          <a:p>
            <a:r>
              <a:rPr lang="en-US" dirty="0" smtClean="0"/>
              <a:t>Book reservation</a:t>
            </a:r>
          </a:p>
          <a:p>
            <a:r>
              <a:rPr lang="en-US" dirty="0" smtClean="0"/>
              <a:t>Book notification emails</a:t>
            </a:r>
            <a:endParaRPr lang="en-US" dirty="0"/>
          </a:p>
          <a:p>
            <a:r>
              <a:rPr lang="en-US" dirty="0"/>
              <a:t>Search </a:t>
            </a:r>
            <a:r>
              <a:rPr lang="en-US" dirty="0" smtClean="0"/>
              <a:t>by genre</a:t>
            </a:r>
            <a:endParaRPr lang="en-US" dirty="0"/>
          </a:p>
          <a:p>
            <a:r>
              <a:rPr lang="en-US" dirty="0" smtClean="0"/>
              <a:t>Hot books</a:t>
            </a:r>
          </a:p>
          <a:p>
            <a:endParaRPr lang="en-US" dirty="0"/>
          </a:p>
          <a:p>
            <a:endParaRPr lang="en-US" dirty="0"/>
          </a:p>
          <a:p>
            <a:pPr marL="137160" indent="0">
              <a:buNone/>
            </a:pPr>
            <a:endParaRPr lang="en-US" dirty="0"/>
          </a:p>
        </p:txBody>
      </p:sp>
    </p:spTree>
    <p:extLst>
      <p:ext uri="{BB962C8B-B14F-4D97-AF65-F5344CB8AC3E}">
        <p14:creationId xmlns:p14="http://schemas.microsoft.com/office/powerpoint/2010/main" xmlns="" val="720678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a16="http://schemas.microsoft.com/office/drawing/2014/main" xmlns="" id="{66EF00EB-89C1-4C65-9D54-A65070475B7C}"/>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a:extLst>
              <a:ext uri="{FF2B5EF4-FFF2-40B4-BE49-F238E27FC236}">
                <a16:creationId xmlns:a16="http://schemas.microsoft.com/office/drawing/2014/main" xmlns="" id="{4D04FB7F-1B67-4B74-8713-13092D58C1E3}"/>
              </a:ext>
            </a:extLst>
          </p:cNvPr>
          <p:cNvSpPr>
            <a:spLocks noGrp="1"/>
          </p:cNvSpPr>
          <p:nvPr>
            <p:ph type="ctrTitle"/>
          </p:nvPr>
        </p:nvSpPr>
        <p:spPr>
          <a:xfrm>
            <a:off x="422030" y="1371600"/>
            <a:ext cx="8229600" cy="1371600"/>
          </a:xfrm>
        </p:spPr>
        <p:txBody>
          <a:bodyPr/>
          <a:lstStyle/>
          <a:p>
            <a:r>
              <a:rPr lang="en-US" dirty="0" smtClean="0"/>
              <a:t>QUESTIONS</a:t>
            </a:r>
            <a:endParaRPr lang="en-US" dirty="0"/>
          </a:p>
        </p:txBody>
      </p:sp>
    </p:spTree>
    <p:extLst>
      <p:ext uri="{BB962C8B-B14F-4D97-AF65-F5344CB8AC3E}">
        <p14:creationId xmlns:p14="http://schemas.microsoft.com/office/powerpoint/2010/main" xmlns="" val="1375493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a16="http://schemas.microsoft.com/office/drawing/2014/main" xmlns="" id="{31F86E7B-AE76-48CD-85DC-3F3A40BBE20E}"/>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a:extLst>
              <a:ext uri="{FF2B5EF4-FFF2-40B4-BE49-F238E27FC236}">
                <a16:creationId xmlns:a16="http://schemas.microsoft.com/office/drawing/2014/main" xmlns="" id="{3FD48383-C2D6-4EAB-9C69-E7B0D77BDDF0}"/>
              </a:ext>
            </a:extLst>
          </p:cNvPr>
          <p:cNvSpPr>
            <a:spLocks noGrp="1"/>
          </p:cNvSpPr>
          <p:nvPr>
            <p:ph type="title"/>
          </p:nvPr>
        </p:nvSpPr>
        <p:spPr>
          <a:xfrm>
            <a:off x="228600" y="274638"/>
            <a:ext cx="8686800" cy="1143000"/>
          </a:xfrm>
        </p:spPr>
        <p:txBody>
          <a:bodyPr>
            <a:normAutofit fontScale="90000"/>
          </a:bodyPr>
          <a:lstStyle/>
          <a:p>
            <a:r>
              <a:rPr lang="en-US" dirty="0" smtClean="0"/>
              <a:t>Customer Requirement </a:t>
            </a:r>
            <a:br>
              <a:rPr lang="en-US" dirty="0" smtClean="0"/>
            </a:br>
            <a:r>
              <a:rPr lang="en-US" dirty="0" smtClean="0"/>
              <a:t>Statement Summary </a:t>
            </a:r>
            <a:endParaRPr lang="en-US" dirty="0"/>
          </a:p>
        </p:txBody>
      </p:sp>
      <p:sp>
        <p:nvSpPr>
          <p:cNvPr id="3" name="Content Placeholder 2">
            <a:extLst>
              <a:ext uri="{FF2B5EF4-FFF2-40B4-BE49-F238E27FC236}">
                <a16:creationId xmlns:a16="http://schemas.microsoft.com/office/drawing/2014/main" xmlns="" id="{8543D096-81AD-4E23-A6D0-7FEB82E594CE}"/>
              </a:ext>
            </a:extLst>
          </p:cNvPr>
          <p:cNvSpPr>
            <a:spLocks noGrp="1"/>
          </p:cNvSpPr>
          <p:nvPr>
            <p:ph idx="1"/>
          </p:nvPr>
        </p:nvSpPr>
        <p:spPr>
          <a:xfrm>
            <a:off x="457200" y="1600200"/>
            <a:ext cx="8229600" cy="4038600"/>
          </a:xfrm>
        </p:spPr>
        <p:txBody>
          <a:bodyPr>
            <a:normAutofit/>
          </a:bodyPr>
          <a:lstStyle/>
          <a:p>
            <a:pPr marL="137160" indent="0">
              <a:buNone/>
            </a:pPr>
            <a:r>
              <a:rPr lang="en-US" dirty="0" smtClean="0"/>
              <a:t>Develop a library application including a GUI and system section for use at the library and from a user’s computer. Necessary components include system requirements, design, code, and testing. Users include, patrons, employees, and administrators. The application must include the following capabilities; login, search, reserve books, admin tasks, work log, and event information. </a:t>
            </a:r>
            <a:endParaRPr lang="en-US" dirty="0"/>
          </a:p>
        </p:txBody>
      </p:sp>
    </p:spTree>
    <p:extLst>
      <p:ext uri="{BB962C8B-B14F-4D97-AF65-F5344CB8AC3E}">
        <p14:creationId xmlns:p14="http://schemas.microsoft.com/office/powerpoint/2010/main" xmlns="" val="2337341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a16="http://schemas.microsoft.com/office/drawing/2014/main" xmlns="" id="{31F86E7B-AE76-48CD-85DC-3F3A40BBE20E}"/>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a:extLst>
              <a:ext uri="{FF2B5EF4-FFF2-40B4-BE49-F238E27FC236}">
                <a16:creationId xmlns:a16="http://schemas.microsoft.com/office/drawing/2014/main" xmlns="" id="{3FD48383-C2D6-4EAB-9C69-E7B0D77BDDF0}"/>
              </a:ext>
            </a:extLst>
          </p:cNvPr>
          <p:cNvSpPr>
            <a:spLocks noGrp="1"/>
          </p:cNvSpPr>
          <p:nvPr>
            <p:ph type="title"/>
          </p:nvPr>
        </p:nvSpPr>
        <p:spPr/>
        <p:txBody>
          <a:bodyPr>
            <a:normAutofit/>
          </a:bodyPr>
          <a:lstStyle/>
          <a:p>
            <a:r>
              <a:rPr lang="en-US" dirty="0" smtClean="0"/>
              <a:t>Release Implementation Plan</a:t>
            </a:r>
            <a:endParaRPr lang="en-US" dirty="0"/>
          </a:p>
        </p:txBody>
      </p:sp>
      <p:sp>
        <p:nvSpPr>
          <p:cNvPr id="3" name="Content Placeholder 2">
            <a:extLst>
              <a:ext uri="{FF2B5EF4-FFF2-40B4-BE49-F238E27FC236}">
                <a16:creationId xmlns:a16="http://schemas.microsoft.com/office/drawing/2014/main" xmlns="" id="{8543D096-81AD-4E23-A6D0-7FEB82E594CE}"/>
              </a:ext>
            </a:extLst>
          </p:cNvPr>
          <p:cNvSpPr>
            <a:spLocks noGrp="1"/>
          </p:cNvSpPr>
          <p:nvPr>
            <p:ph idx="1"/>
          </p:nvPr>
        </p:nvSpPr>
        <p:spPr/>
        <p:txBody>
          <a:bodyPr>
            <a:normAutofit/>
          </a:bodyPr>
          <a:lstStyle/>
          <a:p>
            <a:pPr marL="137160" indent="0">
              <a:buNone/>
            </a:pPr>
            <a:r>
              <a:rPr lang="en-US" dirty="0" smtClean="0"/>
              <a:t>Due to staff and schedule limitations, the initial implementation and release of the library system application will execute on computers locally in libraries. The release will implement the full feature list per the customer requirement statement except book reservation, email notification, and search by genre. </a:t>
            </a:r>
            <a:endParaRPr lang="en-US" sz="2800" dirty="0"/>
          </a:p>
          <a:p>
            <a:pPr marL="137160" indent="0">
              <a:buNone/>
            </a:pPr>
            <a:endParaRPr lang="en-US" dirty="0"/>
          </a:p>
        </p:txBody>
      </p:sp>
    </p:spTree>
    <p:extLst>
      <p:ext uri="{BB962C8B-B14F-4D97-AF65-F5344CB8AC3E}">
        <p14:creationId xmlns:p14="http://schemas.microsoft.com/office/powerpoint/2010/main" xmlns="" val="23373413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a16="http://schemas.microsoft.com/office/drawing/2014/main" xmlns="" id="{31F86E7B-AE76-48CD-85DC-3F3A40BBE20E}"/>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a:extLst>
              <a:ext uri="{FF2B5EF4-FFF2-40B4-BE49-F238E27FC236}">
                <a16:creationId xmlns:a16="http://schemas.microsoft.com/office/drawing/2014/main" xmlns="" id="{3FD48383-C2D6-4EAB-9C69-E7B0D77BDDF0}"/>
              </a:ext>
            </a:extLst>
          </p:cNvPr>
          <p:cNvSpPr>
            <a:spLocks noGrp="1"/>
          </p:cNvSpPr>
          <p:nvPr>
            <p:ph type="title"/>
          </p:nvPr>
        </p:nvSpPr>
        <p:spPr/>
        <p:txBody>
          <a:bodyPr>
            <a:normAutofit/>
          </a:bodyPr>
          <a:lstStyle/>
          <a:p>
            <a:r>
              <a:rPr lang="en-US" dirty="0" smtClean="0"/>
              <a:t>System Purpose</a:t>
            </a:r>
            <a:endParaRPr lang="en-US" dirty="0"/>
          </a:p>
        </p:txBody>
      </p:sp>
      <p:sp>
        <p:nvSpPr>
          <p:cNvPr id="3" name="Content Placeholder 2">
            <a:extLst>
              <a:ext uri="{FF2B5EF4-FFF2-40B4-BE49-F238E27FC236}">
                <a16:creationId xmlns:a16="http://schemas.microsoft.com/office/drawing/2014/main" xmlns="" id="{8543D096-81AD-4E23-A6D0-7FEB82E594CE}"/>
              </a:ext>
            </a:extLst>
          </p:cNvPr>
          <p:cNvSpPr>
            <a:spLocks noGrp="1"/>
          </p:cNvSpPr>
          <p:nvPr>
            <p:ph idx="1"/>
          </p:nvPr>
        </p:nvSpPr>
        <p:spPr>
          <a:xfrm>
            <a:off x="457200" y="1417638"/>
            <a:ext cx="8229600" cy="4891722"/>
          </a:xfrm>
        </p:spPr>
        <p:txBody>
          <a:bodyPr>
            <a:normAutofit/>
          </a:bodyPr>
          <a:lstStyle/>
          <a:p>
            <a:pPr marL="137160" indent="0">
              <a:buNone/>
            </a:pPr>
            <a:r>
              <a:rPr lang="en-US" dirty="0" smtClean="0"/>
              <a:t>The main purpose of the system is to make the library experience more pleasurable, efficient, and appealing. The target audience for the system includes: </a:t>
            </a:r>
            <a:endParaRPr lang="en-US" dirty="0"/>
          </a:p>
          <a:p>
            <a:r>
              <a:rPr lang="en-US" dirty="0" smtClean="0"/>
              <a:t>Library users</a:t>
            </a:r>
          </a:p>
          <a:p>
            <a:r>
              <a:rPr lang="en-US" dirty="0" smtClean="0"/>
              <a:t>Library employees</a:t>
            </a:r>
          </a:p>
          <a:p>
            <a:r>
              <a:rPr lang="en-US" dirty="0" smtClean="0"/>
              <a:t>Library administrator (employers)</a:t>
            </a:r>
          </a:p>
          <a:p>
            <a:r>
              <a:rPr lang="en-US" dirty="0" smtClean="0"/>
              <a:t>Community organizations</a:t>
            </a:r>
            <a:endParaRPr lang="en-US" dirty="0"/>
          </a:p>
          <a:p>
            <a:endParaRPr lang="en-US" dirty="0"/>
          </a:p>
        </p:txBody>
      </p:sp>
    </p:spTree>
    <p:extLst>
      <p:ext uri="{BB962C8B-B14F-4D97-AF65-F5344CB8AC3E}">
        <p14:creationId xmlns:p14="http://schemas.microsoft.com/office/powerpoint/2010/main" xmlns="" val="390789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a16="http://schemas.microsoft.com/office/drawing/2014/main" xmlns="" id="{31F86E7B-AE76-48CD-85DC-3F3A40BBE20E}"/>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a:extLst>
              <a:ext uri="{FF2B5EF4-FFF2-40B4-BE49-F238E27FC236}">
                <a16:creationId xmlns:a16="http://schemas.microsoft.com/office/drawing/2014/main" xmlns="" id="{3FD48383-C2D6-4EAB-9C69-E7B0D77BDDF0}"/>
              </a:ext>
            </a:extLst>
          </p:cNvPr>
          <p:cNvSpPr>
            <a:spLocks noGrp="1"/>
          </p:cNvSpPr>
          <p:nvPr>
            <p:ph type="title"/>
          </p:nvPr>
        </p:nvSpPr>
        <p:spPr/>
        <p:txBody>
          <a:bodyPr>
            <a:normAutofit/>
          </a:bodyPr>
          <a:lstStyle/>
          <a:p>
            <a:r>
              <a:rPr lang="en-US" dirty="0" smtClean="0"/>
              <a:t>System Feature List</a:t>
            </a:r>
            <a:endParaRPr lang="en-US" dirty="0"/>
          </a:p>
        </p:txBody>
      </p:sp>
      <p:sp>
        <p:nvSpPr>
          <p:cNvPr id="3" name="Content Placeholder 2">
            <a:extLst>
              <a:ext uri="{FF2B5EF4-FFF2-40B4-BE49-F238E27FC236}">
                <a16:creationId xmlns:a16="http://schemas.microsoft.com/office/drawing/2014/main" xmlns="" id="{8543D096-81AD-4E23-A6D0-7FEB82E594CE}"/>
              </a:ext>
            </a:extLst>
          </p:cNvPr>
          <p:cNvSpPr>
            <a:spLocks noGrp="1"/>
          </p:cNvSpPr>
          <p:nvPr>
            <p:ph idx="1"/>
          </p:nvPr>
        </p:nvSpPr>
        <p:spPr/>
        <p:txBody>
          <a:bodyPr/>
          <a:lstStyle/>
          <a:p>
            <a:pPr marL="137160" indent="0">
              <a:buNone/>
            </a:pPr>
            <a:r>
              <a:rPr lang="en-US" dirty="0"/>
              <a:t>This is a list of the main features the library application provides:</a:t>
            </a:r>
          </a:p>
          <a:p>
            <a:pPr lvl="1"/>
            <a:r>
              <a:rPr lang="en-US" sz="2800" dirty="0"/>
              <a:t>Library account management</a:t>
            </a:r>
          </a:p>
          <a:p>
            <a:pPr lvl="1"/>
            <a:r>
              <a:rPr lang="en-US" sz="2800" dirty="0" smtClean="0"/>
              <a:t>Optimized </a:t>
            </a:r>
            <a:r>
              <a:rPr lang="en-US" sz="2800" dirty="0"/>
              <a:t>book searching</a:t>
            </a:r>
          </a:p>
          <a:p>
            <a:pPr lvl="1"/>
            <a:r>
              <a:rPr lang="en-US" sz="2800" dirty="0"/>
              <a:t>Work log management</a:t>
            </a:r>
          </a:p>
          <a:p>
            <a:pPr lvl="1"/>
            <a:r>
              <a:rPr lang="en-US" sz="2800" dirty="0"/>
              <a:t>Administrator capabilities</a:t>
            </a:r>
          </a:p>
          <a:p>
            <a:pPr lvl="1"/>
            <a:r>
              <a:rPr lang="en-US" sz="2800" dirty="0"/>
              <a:t>Event </a:t>
            </a:r>
            <a:r>
              <a:rPr lang="en-US" sz="2800" dirty="0" smtClean="0"/>
              <a:t>information</a:t>
            </a:r>
            <a:endParaRPr lang="en-US" sz="2800" dirty="0"/>
          </a:p>
          <a:p>
            <a:pPr marL="137160" indent="0">
              <a:buNone/>
            </a:pPr>
            <a:endParaRPr lang="en-US" dirty="0"/>
          </a:p>
        </p:txBody>
      </p:sp>
    </p:spTree>
    <p:extLst>
      <p:ext uri="{BB962C8B-B14F-4D97-AF65-F5344CB8AC3E}">
        <p14:creationId xmlns:p14="http://schemas.microsoft.com/office/powerpoint/2010/main" xmlns="" val="2337341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a16="http://schemas.microsoft.com/office/drawing/2014/main" xmlns="" id="{31F86E7B-AE76-48CD-85DC-3F3A40BBE20E}"/>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a:extLst>
              <a:ext uri="{FF2B5EF4-FFF2-40B4-BE49-F238E27FC236}">
                <a16:creationId xmlns:a16="http://schemas.microsoft.com/office/drawing/2014/main" xmlns="" id="{3FD48383-C2D6-4EAB-9C69-E7B0D77BDDF0}"/>
              </a:ext>
            </a:extLst>
          </p:cNvPr>
          <p:cNvSpPr>
            <a:spLocks noGrp="1"/>
          </p:cNvSpPr>
          <p:nvPr>
            <p:ph type="title"/>
          </p:nvPr>
        </p:nvSpPr>
        <p:spPr/>
        <p:txBody>
          <a:bodyPr>
            <a:normAutofit/>
          </a:bodyPr>
          <a:lstStyle/>
          <a:p>
            <a:r>
              <a:rPr lang="en-US" dirty="0"/>
              <a:t>Library Account Management</a:t>
            </a:r>
          </a:p>
        </p:txBody>
      </p:sp>
      <p:sp>
        <p:nvSpPr>
          <p:cNvPr id="3" name="Content Placeholder 2">
            <a:extLst>
              <a:ext uri="{FF2B5EF4-FFF2-40B4-BE49-F238E27FC236}">
                <a16:creationId xmlns:a16="http://schemas.microsoft.com/office/drawing/2014/main" xmlns="" id="{8543D096-81AD-4E23-A6D0-7FEB82E594CE}"/>
              </a:ext>
            </a:extLst>
          </p:cNvPr>
          <p:cNvSpPr>
            <a:spLocks noGrp="1"/>
          </p:cNvSpPr>
          <p:nvPr>
            <p:ph idx="1"/>
          </p:nvPr>
        </p:nvSpPr>
        <p:spPr/>
        <p:txBody>
          <a:bodyPr/>
          <a:lstStyle/>
          <a:p>
            <a:pPr marL="137160" indent="0">
              <a:buNone/>
            </a:pPr>
            <a:r>
              <a:rPr lang="en-US" dirty="0"/>
              <a:t>This </a:t>
            </a:r>
            <a:r>
              <a:rPr lang="en-US" dirty="0" smtClean="0"/>
              <a:t>feature </a:t>
            </a:r>
            <a:r>
              <a:rPr lang="en-US" dirty="0"/>
              <a:t>allows </a:t>
            </a:r>
            <a:r>
              <a:rPr lang="en-US" dirty="0" smtClean="0"/>
              <a:t>a user </a:t>
            </a:r>
            <a:r>
              <a:rPr lang="en-US" dirty="0"/>
              <a:t>to create a library account. These are the options available for this feature:</a:t>
            </a:r>
          </a:p>
          <a:p>
            <a:pPr lvl="1"/>
            <a:r>
              <a:rPr lang="en-US" sz="2800" dirty="0"/>
              <a:t>Account registration</a:t>
            </a:r>
          </a:p>
          <a:p>
            <a:pPr lvl="1"/>
            <a:r>
              <a:rPr lang="en-US" sz="2800" dirty="0"/>
              <a:t>Password Reset</a:t>
            </a:r>
          </a:p>
          <a:p>
            <a:pPr lvl="1"/>
            <a:r>
              <a:rPr lang="en-US" sz="2800" dirty="0"/>
              <a:t>User id retrieval</a:t>
            </a:r>
          </a:p>
          <a:p>
            <a:pPr lvl="1"/>
            <a:r>
              <a:rPr lang="en-US" sz="2800" dirty="0"/>
              <a:t>User login</a:t>
            </a:r>
          </a:p>
          <a:p>
            <a:pPr marL="137160" indent="0">
              <a:buNone/>
            </a:pPr>
            <a:endParaRPr lang="en-US" dirty="0"/>
          </a:p>
        </p:txBody>
      </p:sp>
    </p:spTree>
    <p:extLst>
      <p:ext uri="{BB962C8B-B14F-4D97-AF65-F5344CB8AC3E}">
        <p14:creationId xmlns:p14="http://schemas.microsoft.com/office/powerpoint/2010/main" xmlns="" val="3730645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a16="http://schemas.microsoft.com/office/drawing/2014/main" xmlns="" id="{31F86E7B-AE76-48CD-85DC-3F3A40BBE20E}"/>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a:extLst>
              <a:ext uri="{FF2B5EF4-FFF2-40B4-BE49-F238E27FC236}">
                <a16:creationId xmlns:a16="http://schemas.microsoft.com/office/drawing/2014/main" xmlns="" id="{3FD48383-C2D6-4EAB-9C69-E7B0D77BDDF0}"/>
              </a:ext>
            </a:extLst>
          </p:cNvPr>
          <p:cNvSpPr>
            <a:spLocks noGrp="1"/>
          </p:cNvSpPr>
          <p:nvPr>
            <p:ph type="title"/>
          </p:nvPr>
        </p:nvSpPr>
        <p:spPr/>
        <p:txBody>
          <a:bodyPr>
            <a:normAutofit/>
          </a:bodyPr>
          <a:lstStyle/>
          <a:p>
            <a:r>
              <a:rPr lang="en-US" dirty="0"/>
              <a:t>Optimize Book Searching</a:t>
            </a:r>
          </a:p>
        </p:txBody>
      </p:sp>
      <p:sp>
        <p:nvSpPr>
          <p:cNvPr id="3" name="Content Placeholder 2">
            <a:extLst>
              <a:ext uri="{FF2B5EF4-FFF2-40B4-BE49-F238E27FC236}">
                <a16:creationId xmlns:a16="http://schemas.microsoft.com/office/drawing/2014/main" xmlns="" id="{8543D096-81AD-4E23-A6D0-7FEB82E594CE}"/>
              </a:ext>
            </a:extLst>
          </p:cNvPr>
          <p:cNvSpPr>
            <a:spLocks noGrp="1"/>
          </p:cNvSpPr>
          <p:nvPr>
            <p:ph idx="1"/>
          </p:nvPr>
        </p:nvSpPr>
        <p:spPr>
          <a:xfrm>
            <a:off x="457200" y="1447800"/>
            <a:ext cx="8229600" cy="4267200"/>
          </a:xfrm>
        </p:spPr>
        <p:txBody>
          <a:bodyPr>
            <a:normAutofit fontScale="92500" lnSpcReduction="10000"/>
          </a:bodyPr>
          <a:lstStyle/>
          <a:p>
            <a:pPr marL="137160" indent="0">
              <a:buNone/>
            </a:pPr>
            <a:r>
              <a:rPr lang="en-US" dirty="0"/>
              <a:t>This </a:t>
            </a:r>
            <a:r>
              <a:rPr lang="en-US" dirty="0" smtClean="0"/>
              <a:t>feature </a:t>
            </a:r>
            <a:r>
              <a:rPr lang="en-US" dirty="0"/>
              <a:t>allows </a:t>
            </a:r>
            <a:r>
              <a:rPr lang="en-US" dirty="0" smtClean="0"/>
              <a:t>a user </a:t>
            </a:r>
            <a:r>
              <a:rPr lang="en-US" dirty="0"/>
              <a:t>to search for books from a computer rather than walking through library to find their selection. These are the options available for this feature:</a:t>
            </a:r>
          </a:p>
          <a:p>
            <a:pPr lvl="1"/>
            <a:r>
              <a:rPr lang="en-US" sz="2800" dirty="0" smtClean="0"/>
              <a:t>Displays </a:t>
            </a:r>
            <a:r>
              <a:rPr lang="en-US" sz="2800" dirty="0"/>
              <a:t>all available books</a:t>
            </a:r>
          </a:p>
          <a:p>
            <a:pPr lvl="1"/>
            <a:r>
              <a:rPr lang="en-US" sz="2800" dirty="0"/>
              <a:t>Search </a:t>
            </a:r>
            <a:r>
              <a:rPr lang="en-US" sz="2800" dirty="0" smtClean="0"/>
              <a:t>library for books by</a:t>
            </a:r>
          </a:p>
          <a:p>
            <a:pPr lvl="2"/>
            <a:r>
              <a:rPr lang="en-US" sz="2600" dirty="0" smtClean="0"/>
              <a:t>Book title</a:t>
            </a:r>
          </a:p>
          <a:p>
            <a:pPr lvl="2"/>
            <a:r>
              <a:rPr lang="en-US" sz="2600" dirty="0" smtClean="0"/>
              <a:t>Year published</a:t>
            </a:r>
          </a:p>
          <a:p>
            <a:pPr lvl="2"/>
            <a:r>
              <a:rPr lang="en-US" sz="2600" dirty="0" smtClean="0"/>
              <a:t>Author</a:t>
            </a:r>
          </a:p>
          <a:p>
            <a:pPr lvl="2"/>
            <a:r>
              <a:rPr lang="en-US" sz="2600" dirty="0" smtClean="0"/>
              <a:t>An ISBN</a:t>
            </a:r>
            <a:endParaRPr lang="en-US" sz="2600" dirty="0"/>
          </a:p>
          <a:p>
            <a:pPr lvl="1"/>
            <a:endParaRPr lang="en-US" sz="2800" dirty="0" smtClean="0"/>
          </a:p>
          <a:p>
            <a:pPr lvl="1">
              <a:buNone/>
            </a:pPr>
            <a:endParaRPr lang="en-US" sz="2800" dirty="0" smtClean="0"/>
          </a:p>
          <a:p>
            <a:pPr lvl="1"/>
            <a:endParaRPr lang="en-US" sz="2800" dirty="0" smtClean="0"/>
          </a:p>
          <a:p>
            <a:pPr lvl="1"/>
            <a:endParaRPr lang="en-US" sz="2800" dirty="0" smtClean="0"/>
          </a:p>
          <a:p>
            <a:endParaRPr lang="en-US" dirty="0"/>
          </a:p>
          <a:p>
            <a:pPr marL="137160" indent="0">
              <a:buNone/>
            </a:pPr>
            <a:endParaRPr lang="en-US" dirty="0"/>
          </a:p>
        </p:txBody>
      </p:sp>
    </p:spTree>
    <p:extLst>
      <p:ext uri="{BB962C8B-B14F-4D97-AF65-F5344CB8AC3E}">
        <p14:creationId xmlns:p14="http://schemas.microsoft.com/office/powerpoint/2010/main" xmlns="" val="381198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a16="http://schemas.microsoft.com/office/drawing/2014/main" xmlns="" id="{31F86E7B-AE76-48CD-85DC-3F3A40BBE20E}"/>
              </a:ext>
            </a:extLst>
          </p:cNvPr>
          <p:cNvPicPr>
            <a:picLocks noChangeAspect="1"/>
          </p:cNvPicPr>
          <p:nvPr/>
        </p:nvPicPr>
        <p:blipFill>
          <a:blip r:embed="rId3" cstate="print"/>
          <a:stretch>
            <a:fillRect/>
          </a:stretch>
        </p:blipFill>
        <p:spPr>
          <a:xfrm>
            <a:off x="0" y="0"/>
            <a:ext cx="9144000" cy="5784410"/>
          </a:xfrm>
          <a:prstGeom prst="rect">
            <a:avLst/>
          </a:prstGeom>
        </p:spPr>
      </p:pic>
      <p:sp>
        <p:nvSpPr>
          <p:cNvPr id="2" name="Title 1">
            <a:extLst>
              <a:ext uri="{FF2B5EF4-FFF2-40B4-BE49-F238E27FC236}">
                <a16:creationId xmlns:a16="http://schemas.microsoft.com/office/drawing/2014/main" xmlns="" id="{3FD48383-C2D6-4EAB-9C69-E7B0D77BDDF0}"/>
              </a:ext>
            </a:extLst>
          </p:cNvPr>
          <p:cNvSpPr>
            <a:spLocks noGrp="1"/>
          </p:cNvSpPr>
          <p:nvPr>
            <p:ph type="title"/>
          </p:nvPr>
        </p:nvSpPr>
        <p:spPr/>
        <p:txBody>
          <a:bodyPr>
            <a:normAutofit/>
          </a:bodyPr>
          <a:lstStyle/>
          <a:p>
            <a:r>
              <a:rPr lang="en-US" dirty="0"/>
              <a:t>Work Log Management</a:t>
            </a:r>
          </a:p>
        </p:txBody>
      </p:sp>
      <p:sp>
        <p:nvSpPr>
          <p:cNvPr id="3" name="Content Placeholder 2">
            <a:extLst>
              <a:ext uri="{FF2B5EF4-FFF2-40B4-BE49-F238E27FC236}">
                <a16:creationId xmlns:a16="http://schemas.microsoft.com/office/drawing/2014/main" xmlns="" id="{8543D096-81AD-4E23-A6D0-7FEB82E594CE}"/>
              </a:ext>
            </a:extLst>
          </p:cNvPr>
          <p:cNvSpPr>
            <a:spLocks noGrp="1"/>
          </p:cNvSpPr>
          <p:nvPr>
            <p:ph idx="1"/>
          </p:nvPr>
        </p:nvSpPr>
        <p:spPr>
          <a:xfrm>
            <a:off x="457200" y="1524000"/>
            <a:ext cx="8229600" cy="4709160"/>
          </a:xfrm>
        </p:spPr>
        <p:txBody>
          <a:bodyPr/>
          <a:lstStyle/>
          <a:p>
            <a:pPr marL="137160" indent="0">
              <a:buNone/>
            </a:pPr>
            <a:r>
              <a:rPr lang="en-US" dirty="0"/>
              <a:t>This </a:t>
            </a:r>
            <a:r>
              <a:rPr lang="en-US" dirty="0" smtClean="0"/>
              <a:t>feature provides library staff the ability to manage daily work tasks. These </a:t>
            </a:r>
            <a:r>
              <a:rPr lang="en-US" dirty="0"/>
              <a:t>are the options available for this feature:</a:t>
            </a:r>
          </a:p>
          <a:p>
            <a:r>
              <a:rPr lang="en-US" dirty="0" smtClean="0"/>
              <a:t>Add daily tasks with priority level</a:t>
            </a:r>
          </a:p>
          <a:p>
            <a:r>
              <a:rPr lang="en-US" dirty="0" smtClean="0"/>
              <a:t>View daily tasks in order of priority </a:t>
            </a:r>
          </a:p>
          <a:p>
            <a:r>
              <a:rPr lang="en-US" dirty="0" smtClean="0"/>
              <a:t>Mark task complete</a:t>
            </a:r>
            <a:endParaRPr lang="en-US" dirty="0"/>
          </a:p>
          <a:p>
            <a:endParaRPr lang="en-US" dirty="0"/>
          </a:p>
          <a:p>
            <a:pPr marL="137160" indent="0">
              <a:buNone/>
            </a:pPr>
            <a:endParaRPr lang="en-US" dirty="0"/>
          </a:p>
        </p:txBody>
      </p:sp>
    </p:spTree>
    <p:extLst>
      <p:ext uri="{BB962C8B-B14F-4D97-AF65-F5344CB8AC3E}">
        <p14:creationId xmlns:p14="http://schemas.microsoft.com/office/powerpoint/2010/main" xmlns="" val="2058722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a16="http://schemas.microsoft.com/office/drawing/2014/main" xmlns="" id="{31F86E7B-AE76-48CD-85DC-3F3A40BBE20E}"/>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a:extLst>
              <a:ext uri="{FF2B5EF4-FFF2-40B4-BE49-F238E27FC236}">
                <a16:creationId xmlns:a16="http://schemas.microsoft.com/office/drawing/2014/main" xmlns="" id="{3FD48383-C2D6-4EAB-9C69-E7B0D77BDDF0}"/>
              </a:ext>
            </a:extLst>
          </p:cNvPr>
          <p:cNvSpPr>
            <a:spLocks noGrp="1"/>
          </p:cNvSpPr>
          <p:nvPr>
            <p:ph type="title"/>
          </p:nvPr>
        </p:nvSpPr>
        <p:spPr/>
        <p:txBody>
          <a:bodyPr>
            <a:normAutofit/>
          </a:bodyPr>
          <a:lstStyle/>
          <a:p>
            <a:r>
              <a:rPr lang="en-US" dirty="0"/>
              <a:t>Administrator Capabilities</a:t>
            </a:r>
          </a:p>
        </p:txBody>
      </p:sp>
      <p:sp>
        <p:nvSpPr>
          <p:cNvPr id="3" name="Content Placeholder 2">
            <a:extLst>
              <a:ext uri="{FF2B5EF4-FFF2-40B4-BE49-F238E27FC236}">
                <a16:creationId xmlns:a16="http://schemas.microsoft.com/office/drawing/2014/main" xmlns="" id="{8543D096-81AD-4E23-A6D0-7FEB82E594CE}"/>
              </a:ext>
            </a:extLst>
          </p:cNvPr>
          <p:cNvSpPr>
            <a:spLocks noGrp="1"/>
          </p:cNvSpPr>
          <p:nvPr>
            <p:ph idx="1"/>
          </p:nvPr>
        </p:nvSpPr>
        <p:spPr/>
        <p:txBody>
          <a:bodyPr/>
          <a:lstStyle/>
          <a:p>
            <a:pPr marL="137160" indent="0">
              <a:buNone/>
            </a:pPr>
            <a:r>
              <a:rPr lang="en-US" dirty="0"/>
              <a:t>This features </a:t>
            </a:r>
            <a:r>
              <a:rPr lang="en-US" dirty="0" smtClean="0"/>
              <a:t>provide administrator accounts with evaluated options. </a:t>
            </a:r>
            <a:r>
              <a:rPr lang="en-US" dirty="0"/>
              <a:t>These are the options available for this feature:</a:t>
            </a:r>
          </a:p>
          <a:p>
            <a:r>
              <a:rPr lang="en-US" dirty="0" smtClean="0"/>
              <a:t>View and change fees</a:t>
            </a:r>
            <a:endParaRPr lang="en-US" dirty="0"/>
          </a:p>
          <a:p>
            <a:r>
              <a:rPr lang="en-US" dirty="0" smtClean="0"/>
              <a:t>View all accounts </a:t>
            </a:r>
          </a:p>
          <a:p>
            <a:r>
              <a:rPr lang="en-US" dirty="0" smtClean="0"/>
              <a:t>Search accounts </a:t>
            </a:r>
          </a:p>
          <a:p>
            <a:r>
              <a:rPr lang="en-US" dirty="0" smtClean="0"/>
              <a:t>Change account status</a:t>
            </a:r>
            <a:endParaRPr lang="en-US" dirty="0"/>
          </a:p>
          <a:p>
            <a:endParaRPr lang="en-US" dirty="0"/>
          </a:p>
          <a:p>
            <a:pPr marL="137160" indent="0">
              <a:buNone/>
            </a:pPr>
            <a:endParaRPr lang="en-US" dirty="0"/>
          </a:p>
        </p:txBody>
      </p:sp>
    </p:spTree>
    <p:extLst>
      <p:ext uri="{BB962C8B-B14F-4D97-AF65-F5344CB8AC3E}">
        <p14:creationId xmlns:p14="http://schemas.microsoft.com/office/powerpoint/2010/main" xmlns="" val="30322773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4238</TotalTime>
  <Words>571</Words>
  <Application>Microsoft Office PowerPoint</Application>
  <PresentationFormat>On-screen Show (4:3)</PresentationFormat>
  <Paragraphs>87</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Apex</vt:lpstr>
      <vt:lpstr>Library system</vt:lpstr>
      <vt:lpstr>Customer Requirement  Statement Summary </vt:lpstr>
      <vt:lpstr>Release Implementation Plan</vt:lpstr>
      <vt:lpstr>System Purpose</vt:lpstr>
      <vt:lpstr>System Feature List</vt:lpstr>
      <vt:lpstr>Library Account Management</vt:lpstr>
      <vt:lpstr>Optimize Book Searching</vt:lpstr>
      <vt:lpstr>Work Log Management</vt:lpstr>
      <vt:lpstr>Administrator Capabilities</vt:lpstr>
      <vt:lpstr>Event Notification</vt:lpstr>
      <vt:lpstr>Code Breakdown</vt:lpstr>
      <vt:lpstr>Login Screen</vt:lpstr>
      <vt:lpstr>Main Interface</vt:lpstr>
      <vt:lpstr>Main Interface</vt:lpstr>
      <vt:lpstr>Library Code Overview</vt:lpstr>
      <vt:lpstr>Pictures of code</vt:lpstr>
      <vt:lpstr>Library Code Overview</vt:lpstr>
      <vt:lpstr>Future Implementation Plan</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shivakumar mysore</dc:creator>
  <cp:lastModifiedBy>shadownight225@outlook.com</cp:lastModifiedBy>
  <cp:revision>46</cp:revision>
  <dcterms:created xsi:type="dcterms:W3CDTF">2014-03-25T21:24:47Z</dcterms:created>
  <dcterms:modified xsi:type="dcterms:W3CDTF">2018-05-06T19:50:33Z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bf85e728-ea9f-4910-bdf1-a647aa5f9088</vt:lpwstr>
  </property>
  <property fmtid="{D5CDD505-2E9C-101B-9397-08002B2CF9AE}" pid="3" name="CLASSIFICATION">
    <vt:lpwstr>General</vt:lpwstr>
  </property>
</Properties>
</file>