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2"/>
  </p:sldMasterIdLst>
  <p:notesMasterIdLst>
    <p:notesMasterId r:id="rId15"/>
  </p:notesMasterIdLst>
  <p:sldIdLst>
    <p:sldId id="269" r:id="rId3"/>
    <p:sldId id="275" r:id="rId4"/>
    <p:sldId id="263" r:id="rId5"/>
    <p:sldId id="268" r:id="rId6"/>
    <p:sldId id="276" r:id="rId7"/>
    <p:sldId id="258" r:id="rId8"/>
    <p:sldId id="270" r:id="rId9"/>
    <p:sldId id="273" r:id="rId10"/>
    <p:sldId id="265" r:id="rId11"/>
    <p:sldId id="271" r:id="rId12"/>
    <p:sldId id="267"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00" autoAdjust="0"/>
  </p:normalViewPr>
  <p:slideViewPr>
    <p:cSldViewPr snapToGrid="0">
      <p:cViewPr varScale="1">
        <p:scale>
          <a:sx n="48" d="100"/>
          <a:sy n="48" d="100"/>
        </p:scale>
        <p:origin x="1268" y="32"/>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6.xml" Id="rId8" /><Relationship Type="http://schemas.openxmlformats.org/officeDocument/2006/relationships/slide" Target="slides/slide11.xml" Id="rId13" /><Relationship Type="http://schemas.openxmlformats.org/officeDocument/2006/relationships/theme" Target="theme/theme1.xml" Id="rId18" /><Relationship Type="http://schemas.openxmlformats.org/officeDocument/2006/relationships/slide" Target="slides/slide1.xml" Id="rId3" /><Relationship Type="http://schemas.openxmlformats.org/officeDocument/2006/relationships/slide" Target="slides/slide5.xml" Id="rId7" /><Relationship Type="http://schemas.openxmlformats.org/officeDocument/2006/relationships/slide" Target="slides/slide10.xml" Id="rId12" /><Relationship Type="http://schemas.openxmlformats.org/officeDocument/2006/relationships/viewProps" Target="viewProps.xml" Id="rId17" /><Relationship Type="http://schemas.openxmlformats.org/officeDocument/2006/relationships/slideMaster" Target="slideMasters/slideMaster1.xml" Id="rId2" /><Relationship Type="http://schemas.openxmlformats.org/officeDocument/2006/relationships/presProps" Target="presProps.xml" Id="rId16" /><Relationship Type="http://schemas.openxmlformats.org/officeDocument/2006/relationships/slide" Target="slides/slide4.xml" Id="rId6" /><Relationship Type="http://schemas.openxmlformats.org/officeDocument/2006/relationships/slide" Target="slides/slide9.xml" Id="rId11" /><Relationship Type="http://schemas.openxmlformats.org/officeDocument/2006/relationships/slide" Target="slides/slide3.xml" Id="rId5" /><Relationship Type="http://schemas.openxmlformats.org/officeDocument/2006/relationships/notesMaster" Target="notesMasters/notesMaster1.xml" Id="rId15" /><Relationship Type="http://schemas.openxmlformats.org/officeDocument/2006/relationships/slide" Target="slides/slide8.xml" Id="rId10" /><Relationship Type="http://schemas.openxmlformats.org/officeDocument/2006/relationships/tableStyles" Target="tableStyles.xml" Id="rId19" /><Relationship Type="http://schemas.openxmlformats.org/officeDocument/2006/relationships/slide" Target="slides/slide2.xml" Id="rId4" /><Relationship Type="http://schemas.openxmlformats.org/officeDocument/2006/relationships/slide" Target="slides/slide7.xml" Id="rId9" /><Relationship Type="http://schemas.openxmlformats.org/officeDocument/2006/relationships/slide" Target="slides/slide12.xml" Id="rId14" /><Relationship Type="http://schemas.openxmlformats.org/officeDocument/2006/relationships/customXml" Target="/customXML/item2.xml" Id="Ra28a52e95d0b415a" /></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88DA22-366A-416B-9DBD-96448D8C355C}" type="doc">
      <dgm:prSet loTypeId="urn:microsoft.com/office/officeart/2005/8/layout/process2" loCatId="process" qsTypeId="urn:microsoft.com/office/officeart/2005/8/quickstyle/simple5" qsCatId="simple" csTypeId="urn:microsoft.com/office/officeart/2005/8/colors/colorful5" csCatId="colorful" phldr="1"/>
      <dgm:spPr/>
      <dgm:t>
        <a:bodyPr/>
        <a:lstStyle/>
        <a:p>
          <a:endParaRPr lang="en-US"/>
        </a:p>
      </dgm:t>
    </dgm:pt>
    <dgm:pt modelId="{A9E0CC7D-29FD-4AF1-9F57-C078F42CC02C}">
      <dgm:prSet phldr="0"/>
      <dgm:spPr/>
      <dgm:t>
        <a:bodyPr/>
        <a:lstStyle/>
        <a:p>
          <a:pPr rtl="0"/>
          <a:r>
            <a:rPr lang="en-GB" b="0" i="0"/>
            <a:t>Users liaise with their local champion to see whether there is a system issue.</a:t>
          </a:r>
          <a:endParaRPr lang="en-US"/>
        </a:p>
      </dgm:t>
    </dgm:pt>
    <dgm:pt modelId="{9DAB96F1-5C50-44DD-BB52-B6349D95FF9E}" type="parTrans" cxnId="{8B3817EB-5189-430E-AE6D-8BA88C22F74F}">
      <dgm:prSet/>
      <dgm:spPr/>
      <dgm:t>
        <a:bodyPr/>
        <a:lstStyle/>
        <a:p>
          <a:endParaRPr lang="en-GB"/>
        </a:p>
      </dgm:t>
    </dgm:pt>
    <dgm:pt modelId="{33AAFEDE-05C8-4337-8895-A333E40311FA}" type="sibTrans" cxnId="{8B3817EB-5189-430E-AE6D-8BA88C22F74F}">
      <dgm:prSet/>
      <dgm:spPr/>
      <dgm:t>
        <a:bodyPr/>
        <a:lstStyle/>
        <a:p>
          <a:endParaRPr lang="en-US"/>
        </a:p>
      </dgm:t>
    </dgm:pt>
    <dgm:pt modelId="{82734C7D-9370-4D22-B2C5-46C8476AC25A}">
      <dgm:prSet phldr="0"/>
      <dgm:spPr/>
      <dgm:t>
        <a:bodyPr/>
        <a:lstStyle/>
        <a:p>
          <a:pPr rtl="0"/>
          <a:r>
            <a:rPr lang="en-GB" b="0" i="0"/>
            <a:t>If the problem cannot be resolved, you should contact the DHCW National Service Desk. </a:t>
          </a:r>
          <a:endParaRPr lang="en-US"/>
        </a:p>
      </dgm:t>
    </dgm:pt>
    <dgm:pt modelId="{A67C2263-D762-4755-8830-83F4EB4BDEC0}" type="parTrans" cxnId="{BEDE3489-A11E-41D5-B1CA-92D179FF5002}">
      <dgm:prSet/>
      <dgm:spPr/>
      <dgm:t>
        <a:bodyPr/>
        <a:lstStyle/>
        <a:p>
          <a:endParaRPr lang="en-GB"/>
        </a:p>
      </dgm:t>
    </dgm:pt>
    <dgm:pt modelId="{E36243EC-9C1B-406C-B527-F3CDFBFAD5DA}" type="sibTrans" cxnId="{BEDE3489-A11E-41D5-B1CA-92D179FF5002}">
      <dgm:prSet/>
      <dgm:spPr/>
      <dgm:t>
        <a:bodyPr/>
        <a:lstStyle/>
        <a:p>
          <a:endParaRPr lang="en-US"/>
        </a:p>
      </dgm:t>
    </dgm:pt>
    <dgm:pt modelId="{25D4E66F-78A7-4C1C-96B6-AA16CA37CEB7}">
      <dgm:prSet phldr="0"/>
      <dgm:spPr/>
      <dgm:t>
        <a:bodyPr/>
        <a:lstStyle/>
        <a:p>
          <a:r>
            <a:rPr lang="en-GB"/>
            <a:t>DHCW will pass the issue to Welsh Government or Microsoft to solve, depending on the type of issue. </a:t>
          </a:r>
          <a:endParaRPr lang="en-US"/>
        </a:p>
      </dgm:t>
    </dgm:pt>
    <dgm:pt modelId="{B59DC4FE-45D1-4D15-9157-BECC67264AC2}" type="parTrans" cxnId="{9070E94F-FEDA-4BEE-A517-DB4D36B7B753}">
      <dgm:prSet/>
      <dgm:spPr/>
      <dgm:t>
        <a:bodyPr/>
        <a:lstStyle/>
        <a:p>
          <a:endParaRPr lang="en-GB"/>
        </a:p>
      </dgm:t>
    </dgm:pt>
    <dgm:pt modelId="{0AEC6EFB-73F6-4A0F-9DB0-08E58BAE8050}" type="sibTrans" cxnId="{9070E94F-FEDA-4BEE-A517-DB4D36B7B753}">
      <dgm:prSet/>
      <dgm:spPr/>
      <dgm:t>
        <a:bodyPr/>
        <a:lstStyle/>
        <a:p>
          <a:endParaRPr lang="en-US"/>
        </a:p>
      </dgm:t>
    </dgm:pt>
    <dgm:pt modelId="{642A9A91-C84B-48EB-9AE4-D14EC20C9100}">
      <dgm:prSet phldr="0"/>
      <dgm:spPr/>
      <dgm:t>
        <a:bodyPr/>
        <a:lstStyle/>
        <a:p>
          <a:pPr rtl="0"/>
          <a:r>
            <a:rPr lang="en-GB" b="0" i="0"/>
            <a:t>You should check with local IT to ensure whether a local issue is causing the system issue</a:t>
          </a:r>
          <a:endParaRPr lang="en-US"/>
        </a:p>
      </dgm:t>
    </dgm:pt>
    <dgm:pt modelId="{BCEBEA26-89DE-40B5-954A-F6E037F19AF4}" type="parTrans" cxnId="{DEA07381-7BB2-43A0-BD4A-05C0E9B2C2B3}">
      <dgm:prSet/>
      <dgm:spPr/>
      <dgm:t>
        <a:bodyPr/>
        <a:lstStyle/>
        <a:p>
          <a:endParaRPr lang="en-GB"/>
        </a:p>
      </dgm:t>
    </dgm:pt>
    <dgm:pt modelId="{32D2B28B-1264-4226-AA1E-7C484638C13B}" type="sibTrans" cxnId="{DEA07381-7BB2-43A0-BD4A-05C0E9B2C2B3}">
      <dgm:prSet/>
      <dgm:spPr/>
      <dgm:t>
        <a:bodyPr/>
        <a:lstStyle/>
        <a:p>
          <a:endParaRPr lang="en-GB"/>
        </a:p>
      </dgm:t>
    </dgm:pt>
    <dgm:pt modelId="{A713BCD8-05A9-4D8B-AFF2-630E23A5D4C6}" type="pres">
      <dgm:prSet presAssocID="{C688DA22-366A-416B-9DBD-96448D8C355C}" presName="linearFlow" presStyleCnt="0">
        <dgm:presLayoutVars>
          <dgm:resizeHandles val="exact"/>
        </dgm:presLayoutVars>
      </dgm:prSet>
      <dgm:spPr/>
    </dgm:pt>
    <dgm:pt modelId="{7C1FBA8A-8210-42F4-90DA-E4036348E0E0}" type="pres">
      <dgm:prSet presAssocID="{A9E0CC7D-29FD-4AF1-9F57-C078F42CC02C}" presName="node" presStyleLbl="node1" presStyleIdx="0" presStyleCnt="4" custLinFactNeighborY="-13096">
        <dgm:presLayoutVars>
          <dgm:bulletEnabled val="1"/>
        </dgm:presLayoutVars>
      </dgm:prSet>
      <dgm:spPr/>
    </dgm:pt>
    <dgm:pt modelId="{67330232-5335-437D-9F3C-2322D927A57F}" type="pres">
      <dgm:prSet presAssocID="{33AAFEDE-05C8-4337-8895-A333E40311FA}" presName="sibTrans" presStyleLbl="sibTrans2D1" presStyleIdx="0" presStyleCnt="3"/>
      <dgm:spPr/>
    </dgm:pt>
    <dgm:pt modelId="{3DC08D03-CAC2-4CFC-8E92-B8CE5E3C0E1C}" type="pres">
      <dgm:prSet presAssocID="{33AAFEDE-05C8-4337-8895-A333E40311FA}" presName="connectorText" presStyleLbl="sibTrans2D1" presStyleIdx="0" presStyleCnt="3"/>
      <dgm:spPr/>
    </dgm:pt>
    <dgm:pt modelId="{BEF1B0F5-7056-41E2-96D0-B550AA3F394E}" type="pres">
      <dgm:prSet presAssocID="{642A9A91-C84B-48EB-9AE4-D14EC20C9100}" presName="node" presStyleLbl="node1" presStyleIdx="1" presStyleCnt="4" custLinFactNeighborY="-43953">
        <dgm:presLayoutVars>
          <dgm:bulletEnabled val="1"/>
        </dgm:presLayoutVars>
      </dgm:prSet>
      <dgm:spPr/>
    </dgm:pt>
    <dgm:pt modelId="{71BF6D68-2AE6-4E67-B050-0A753AB76FB2}" type="pres">
      <dgm:prSet presAssocID="{32D2B28B-1264-4226-AA1E-7C484638C13B}" presName="sibTrans" presStyleLbl="sibTrans2D1" presStyleIdx="1" presStyleCnt="3"/>
      <dgm:spPr/>
    </dgm:pt>
    <dgm:pt modelId="{99C2EED1-F296-4EBB-92CF-F85FD796B3EE}" type="pres">
      <dgm:prSet presAssocID="{32D2B28B-1264-4226-AA1E-7C484638C13B}" presName="connectorText" presStyleLbl="sibTrans2D1" presStyleIdx="1" presStyleCnt="3"/>
      <dgm:spPr/>
    </dgm:pt>
    <dgm:pt modelId="{771E0852-1A08-4AA1-B65D-5ED32BD26D88}" type="pres">
      <dgm:prSet presAssocID="{82734C7D-9370-4D22-B2C5-46C8476AC25A}" presName="node" presStyleLbl="node1" presStyleIdx="2" presStyleCnt="4" custLinFactNeighborY="-43953">
        <dgm:presLayoutVars>
          <dgm:bulletEnabled val="1"/>
        </dgm:presLayoutVars>
      </dgm:prSet>
      <dgm:spPr/>
    </dgm:pt>
    <dgm:pt modelId="{6AAF0256-89E3-4F41-B82F-2522336ABD63}" type="pres">
      <dgm:prSet presAssocID="{E36243EC-9C1B-406C-B527-F3CDFBFAD5DA}" presName="sibTrans" presStyleLbl="sibTrans2D1" presStyleIdx="2" presStyleCnt="3"/>
      <dgm:spPr/>
    </dgm:pt>
    <dgm:pt modelId="{043E061E-E62E-4CC3-8663-324E24CDA3A5}" type="pres">
      <dgm:prSet presAssocID="{E36243EC-9C1B-406C-B527-F3CDFBFAD5DA}" presName="connectorText" presStyleLbl="sibTrans2D1" presStyleIdx="2" presStyleCnt="3"/>
      <dgm:spPr/>
    </dgm:pt>
    <dgm:pt modelId="{7FEEDF0B-DC19-416B-8098-890D88202D3A}" type="pres">
      <dgm:prSet presAssocID="{25D4E66F-78A7-4C1C-96B6-AA16CA37CEB7}" presName="node" presStyleLbl="node1" presStyleIdx="3" presStyleCnt="4" custLinFactNeighborY="-43953">
        <dgm:presLayoutVars>
          <dgm:bulletEnabled val="1"/>
        </dgm:presLayoutVars>
      </dgm:prSet>
      <dgm:spPr/>
    </dgm:pt>
  </dgm:ptLst>
  <dgm:cxnLst>
    <dgm:cxn modelId="{851AA028-9B30-4CCA-BC8B-CE95E866A4E1}" type="presOf" srcId="{A9E0CC7D-29FD-4AF1-9F57-C078F42CC02C}" destId="{7C1FBA8A-8210-42F4-90DA-E4036348E0E0}" srcOrd="0" destOrd="0" presId="urn:microsoft.com/office/officeart/2005/8/layout/process2"/>
    <dgm:cxn modelId="{C94C5829-9B6C-44FE-B547-49B5D8E782C7}" type="presOf" srcId="{E36243EC-9C1B-406C-B527-F3CDFBFAD5DA}" destId="{043E061E-E62E-4CC3-8663-324E24CDA3A5}" srcOrd="1" destOrd="0" presId="urn:microsoft.com/office/officeart/2005/8/layout/process2"/>
    <dgm:cxn modelId="{7BDF602A-80BA-4999-99B9-5FDE21E2B5E2}" type="presOf" srcId="{32D2B28B-1264-4226-AA1E-7C484638C13B}" destId="{71BF6D68-2AE6-4E67-B050-0A753AB76FB2}" srcOrd="0" destOrd="0" presId="urn:microsoft.com/office/officeart/2005/8/layout/process2"/>
    <dgm:cxn modelId="{8854525F-7A7E-4AC2-A7D6-5FFAA638221A}" type="presOf" srcId="{33AAFEDE-05C8-4337-8895-A333E40311FA}" destId="{3DC08D03-CAC2-4CFC-8E92-B8CE5E3C0E1C}" srcOrd="1" destOrd="0" presId="urn:microsoft.com/office/officeart/2005/8/layout/process2"/>
    <dgm:cxn modelId="{9070E94F-FEDA-4BEE-A517-DB4D36B7B753}" srcId="{C688DA22-366A-416B-9DBD-96448D8C355C}" destId="{25D4E66F-78A7-4C1C-96B6-AA16CA37CEB7}" srcOrd="3" destOrd="0" parTransId="{B59DC4FE-45D1-4D15-9157-BECC67264AC2}" sibTransId="{0AEC6EFB-73F6-4A0F-9DB0-08E58BAE8050}"/>
    <dgm:cxn modelId="{DEA07381-7BB2-43A0-BD4A-05C0E9B2C2B3}" srcId="{C688DA22-366A-416B-9DBD-96448D8C355C}" destId="{642A9A91-C84B-48EB-9AE4-D14EC20C9100}" srcOrd="1" destOrd="0" parTransId="{BCEBEA26-89DE-40B5-954A-F6E037F19AF4}" sibTransId="{32D2B28B-1264-4226-AA1E-7C484638C13B}"/>
    <dgm:cxn modelId="{7EF7AE88-0CAC-4E6F-9D72-FA294F3F1A2A}" type="presOf" srcId="{33AAFEDE-05C8-4337-8895-A333E40311FA}" destId="{67330232-5335-437D-9F3C-2322D927A57F}" srcOrd="0" destOrd="0" presId="urn:microsoft.com/office/officeart/2005/8/layout/process2"/>
    <dgm:cxn modelId="{BEDE3489-A11E-41D5-B1CA-92D179FF5002}" srcId="{C688DA22-366A-416B-9DBD-96448D8C355C}" destId="{82734C7D-9370-4D22-B2C5-46C8476AC25A}" srcOrd="2" destOrd="0" parTransId="{A67C2263-D762-4755-8830-83F4EB4BDEC0}" sibTransId="{E36243EC-9C1B-406C-B527-F3CDFBFAD5DA}"/>
    <dgm:cxn modelId="{A39F3A9D-9DD1-49CC-8213-2D420A7A52B3}" type="presOf" srcId="{E36243EC-9C1B-406C-B527-F3CDFBFAD5DA}" destId="{6AAF0256-89E3-4F41-B82F-2522336ABD63}" srcOrd="0" destOrd="0" presId="urn:microsoft.com/office/officeart/2005/8/layout/process2"/>
    <dgm:cxn modelId="{4C4DE4BB-B139-4DA1-B779-3AE55BB1A7A4}" type="presOf" srcId="{32D2B28B-1264-4226-AA1E-7C484638C13B}" destId="{99C2EED1-F296-4EBB-92CF-F85FD796B3EE}" srcOrd="1" destOrd="0" presId="urn:microsoft.com/office/officeart/2005/8/layout/process2"/>
    <dgm:cxn modelId="{15BF8EBD-5B95-4F9B-9763-13DA760E03C3}" type="presOf" srcId="{25D4E66F-78A7-4C1C-96B6-AA16CA37CEB7}" destId="{7FEEDF0B-DC19-416B-8098-890D88202D3A}" srcOrd="0" destOrd="0" presId="urn:microsoft.com/office/officeart/2005/8/layout/process2"/>
    <dgm:cxn modelId="{B03D9CE0-C990-4633-9EF3-6AF706295B28}" type="presOf" srcId="{82734C7D-9370-4D22-B2C5-46C8476AC25A}" destId="{771E0852-1A08-4AA1-B65D-5ED32BD26D88}" srcOrd="0" destOrd="0" presId="urn:microsoft.com/office/officeart/2005/8/layout/process2"/>
    <dgm:cxn modelId="{8B3817EB-5189-430E-AE6D-8BA88C22F74F}" srcId="{C688DA22-366A-416B-9DBD-96448D8C355C}" destId="{A9E0CC7D-29FD-4AF1-9F57-C078F42CC02C}" srcOrd="0" destOrd="0" parTransId="{9DAB96F1-5C50-44DD-BB52-B6349D95FF9E}" sibTransId="{33AAFEDE-05C8-4337-8895-A333E40311FA}"/>
    <dgm:cxn modelId="{11F042F0-E062-4508-802D-7690382A260D}" type="presOf" srcId="{C688DA22-366A-416B-9DBD-96448D8C355C}" destId="{A713BCD8-05A9-4D8B-AFF2-630E23A5D4C6}" srcOrd="0" destOrd="0" presId="urn:microsoft.com/office/officeart/2005/8/layout/process2"/>
    <dgm:cxn modelId="{AEB01FFD-4B44-4D54-A623-3F0C1EE05336}" type="presOf" srcId="{642A9A91-C84B-48EB-9AE4-D14EC20C9100}" destId="{BEF1B0F5-7056-41E2-96D0-B550AA3F394E}" srcOrd="0" destOrd="0" presId="urn:microsoft.com/office/officeart/2005/8/layout/process2"/>
    <dgm:cxn modelId="{A49B17D8-B3B6-4C3A-905D-4EF47A4FC059}" type="presParOf" srcId="{A713BCD8-05A9-4D8B-AFF2-630E23A5D4C6}" destId="{7C1FBA8A-8210-42F4-90DA-E4036348E0E0}" srcOrd="0" destOrd="0" presId="urn:microsoft.com/office/officeart/2005/8/layout/process2"/>
    <dgm:cxn modelId="{982CB740-5180-47DC-A0EB-E33DEE1DDF44}" type="presParOf" srcId="{A713BCD8-05A9-4D8B-AFF2-630E23A5D4C6}" destId="{67330232-5335-437D-9F3C-2322D927A57F}" srcOrd="1" destOrd="0" presId="urn:microsoft.com/office/officeart/2005/8/layout/process2"/>
    <dgm:cxn modelId="{A336A470-6716-444E-B73B-95D4C0EB9302}" type="presParOf" srcId="{67330232-5335-437D-9F3C-2322D927A57F}" destId="{3DC08D03-CAC2-4CFC-8E92-B8CE5E3C0E1C}" srcOrd="0" destOrd="0" presId="urn:microsoft.com/office/officeart/2005/8/layout/process2"/>
    <dgm:cxn modelId="{B35B0107-5CBB-450D-A904-08504353A64C}" type="presParOf" srcId="{A713BCD8-05A9-4D8B-AFF2-630E23A5D4C6}" destId="{BEF1B0F5-7056-41E2-96D0-B550AA3F394E}" srcOrd="2" destOrd="0" presId="urn:microsoft.com/office/officeart/2005/8/layout/process2"/>
    <dgm:cxn modelId="{162640B1-B423-45D6-8749-F1BBBB14307B}" type="presParOf" srcId="{A713BCD8-05A9-4D8B-AFF2-630E23A5D4C6}" destId="{71BF6D68-2AE6-4E67-B050-0A753AB76FB2}" srcOrd="3" destOrd="0" presId="urn:microsoft.com/office/officeart/2005/8/layout/process2"/>
    <dgm:cxn modelId="{43F0882B-2F3D-4B1B-AADA-FF09A80A935D}" type="presParOf" srcId="{71BF6D68-2AE6-4E67-B050-0A753AB76FB2}" destId="{99C2EED1-F296-4EBB-92CF-F85FD796B3EE}" srcOrd="0" destOrd="0" presId="urn:microsoft.com/office/officeart/2005/8/layout/process2"/>
    <dgm:cxn modelId="{3D77899B-0DEE-4CD7-83BD-E9C2A5BB2394}" type="presParOf" srcId="{A713BCD8-05A9-4D8B-AFF2-630E23A5D4C6}" destId="{771E0852-1A08-4AA1-B65D-5ED32BD26D88}" srcOrd="4" destOrd="0" presId="urn:microsoft.com/office/officeart/2005/8/layout/process2"/>
    <dgm:cxn modelId="{1EED7FFA-3C56-42E6-A20C-C95DAA33556B}" type="presParOf" srcId="{A713BCD8-05A9-4D8B-AFF2-630E23A5D4C6}" destId="{6AAF0256-89E3-4F41-B82F-2522336ABD63}" srcOrd="5" destOrd="0" presId="urn:microsoft.com/office/officeart/2005/8/layout/process2"/>
    <dgm:cxn modelId="{8C1F8CDD-BFC3-4737-87A5-A0C01D47FC21}" type="presParOf" srcId="{6AAF0256-89E3-4F41-B82F-2522336ABD63}" destId="{043E061E-E62E-4CC3-8663-324E24CDA3A5}" srcOrd="0" destOrd="0" presId="urn:microsoft.com/office/officeart/2005/8/layout/process2"/>
    <dgm:cxn modelId="{45959E7E-01CA-449E-B41C-CB119AC49BC9}" type="presParOf" srcId="{A713BCD8-05A9-4D8B-AFF2-630E23A5D4C6}" destId="{7FEEDF0B-DC19-416B-8098-890D88202D3A}"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1FBA8A-8210-42F4-90DA-E4036348E0E0}">
      <dsp:nvSpPr>
        <dsp:cNvPr id="0" name=""/>
        <dsp:cNvSpPr/>
      </dsp:nvSpPr>
      <dsp:spPr>
        <a:xfrm>
          <a:off x="2161384" y="0"/>
          <a:ext cx="2274654" cy="677344"/>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GB" sz="1200" b="0" i="0" kern="1200"/>
            <a:t>Users liaise with their local champion to see whether there is a system issue.</a:t>
          </a:r>
          <a:endParaRPr lang="en-US" sz="1200" kern="1200"/>
        </a:p>
      </dsp:txBody>
      <dsp:txXfrm>
        <a:off x="2181223" y="19839"/>
        <a:ext cx="2234976" cy="637666"/>
      </dsp:txXfrm>
    </dsp:sp>
    <dsp:sp modelId="{67330232-5335-437D-9F3C-2322D927A57F}">
      <dsp:nvSpPr>
        <dsp:cNvPr id="0" name=""/>
        <dsp:cNvSpPr/>
      </dsp:nvSpPr>
      <dsp:spPr>
        <a:xfrm rot="5400000">
          <a:off x="3226847" y="620759"/>
          <a:ext cx="143727" cy="304804"/>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5400000">
        <a:off x="3207270" y="701297"/>
        <a:ext cx="182882" cy="100609"/>
      </dsp:txXfrm>
    </dsp:sp>
    <dsp:sp modelId="{BEF1B0F5-7056-41E2-96D0-B550AA3F394E}">
      <dsp:nvSpPr>
        <dsp:cNvPr id="0" name=""/>
        <dsp:cNvSpPr/>
      </dsp:nvSpPr>
      <dsp:spPr>
        <a:xfrm>
          <a:off x="2161384" y="868980"/>
          <a:ext cx="2274654" cy="677344"/>
        </a:xfrm>
        <a:prstGeom prst="roundRect">
          <a:avLst>
            <a:gd name="adj" fmla="val 10000"/>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GB" sz="1200" b="0" i="0" kern="1200"/>
            <a:t>You should check with local IT to ensure whether a local issue is causing the system issue</a:t>
          </a:r>
          <a:endParaRPr lang="en-US" sz="1200" kern="1200"/>
        </a:p>
      </dsp:txBody>
      <dsp:txXfrm>
        <a:off x="2181223" y="888819"/>
        <a:ext cx="2234976" cy="637666"/>
      </dsp:txXfrm>
    </dsp:sp>
    <dsp:sp modelId="{71BF6D68-2AE6-4E67-B050-0A753AB76FB2}">
      <dsp:nvSpPr>
        <dsp:cNvPr id="0" name=""/>
        <dsp:cNvSpPr/>
      </dsp:nvSpPr>
      <dsp:spPr>
        <a:xfrm rot="5400000">
          <a:off x="3171709" y="1563258"/>
          <a:ext cx="254004" cy="304804"/>
        </a:xfrm>
        <a:prstGeom prst="rightArrow">
          <a:avLst>
            <a:gd name="adj1" fmla="val 60000"/>
            <a:gd name="adj2" fmla="val 500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rot="-5400000">
        <a:off x="3207271" y="1588658"/>
        <a:ext cx="182882" cy="177803"/>
      </dsp:txXfrm>
    </dsp:sp>
    <dsp:sp modelId="{771E0852-1A08-4AA1-B65D-5ED32BD26D88}">
      <dsp:nvSpPr>
        <dsp:cNvPr id="0" name=""/>
        <dsp:cNvSpPr/>
      </dsp:nvSpPr>
      <dsp:spPr>
        <a:xfrm>
          <a:off x="2161384" y="1884996"/>
          <a:ext cx="2274654" cy="677344"/>
        </a:xfrm>
        <a:prstGeom prst="roundRect">
          <a:avLst>
            <a:gd name="adj" fmla="val 10000"/>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GB" sz="1200" b="0" i="0" kern="1200"/>
            <a:t>If the problem cannot be resolved, you should contact the DHCW National Service Desk. </a:t>
          </a:r>
          <a:endParaRPr lang="en-US" sz="1200" kern="1200"/>
        </a:p>
      </dsp:txBody>
      <dsp:txXfrm>
        <a:off x="2181223" y="1904835"/>
        <a:ext cx="2234976" cy="637666"/>
      </dsp:txXfrm>
    </dsp:sp>
    <dsp:sp modelId="{6AAF0256-89E3-4F41-B82F-2522336ABD63}">
      <dsp:nvSpPr>
        <dsp:cNvPr id="0" name=""/>
        <dsp:cNvSpPr/>
      </dsp:nvSpPr>
      <dsp:spPr>
        <a:xfrm rot="5400000">
          <a:off x="3171709" y="2579274"/>
          <a:ext cx="254004" cy="304804"/>
        </a:xfrm>
        <a:prstGeom prst="rightArrow">
          <a:avLst>
            <a:gd name="adj1" fmla="val 60000"/>
            <a:gd name="adj2" fmla="val 5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3207271" y="2604674"/>
        <a:ext cx="182882" cy="177803"/>
      </dsp:txXfrm>
    </dsp:sp>
    <dsp:sp modelId="{7FEEDF0B-DC19-416B-8098-890D88202D3A}">
      <dsp:nvSpPr>
        <dsp:cNvPr id="0" name=""/>
        <dsp:cNvSpPr/>
      </dsp:nvSpPr>
      <dsp:spPr>
        <a:xfrm>
          <a:off x="2161384" y="2901012"/>
          <a:ext cx="2274654" cy="677344"/>
        </a:xfrm>
        <a:prstGeom prst="roundRect">
          <a:avLst>
            <a:gd name="adj" fmla="val 1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t>DHCW will pass the issue to Welsh Government or Microsoft to solve, depending on the type of issue. </a:t>
          </a:r>
          <a:endParaRPr lang="en-US" sz="1200" kern="1200"/>
        </a:p>
      </dsp:txBody>
      <dsp:txXfrm>
        <a:off x="2181223" y="2920851"/>
        <a:ext cx="2234976" cy="63766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035198-0890-4B48-9E2B-290A307A29BA}" type="datetimeFigureOut">
              <a:rPr lang="en-GB" smtClean="0"/>
              <a:t>14/07/2022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B10DF-16E7-4CAD-AFE7-05A913371F52}" type="slidenum">
              <a:rPr lang="en-GB" smtClean="0"/>
              <a:t>‹#›</a:t>
            </a:fld>
            <a:endParaRPr lang="en-GB"/>
          </a:p>
        </p:txBody>
      </p:sp>
    </p:spTree>
    <p:extLst>
      <p:ext uri="{BB962C8B-B14F-4D97-AF65-F5344CB8AC3E}">
        <p14:creationId xmlns:p14="http://schemas.microsoft.com/office/powerpoint/2010/main" val="2689668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Welcome attendees to the training session.</a:t>
            </a:r>
          </a:p>
          <a:p>
            <a:endParaRPr lang="en-US" dirty="0">
              <a:cs typeface="Calibri"/>
            </a:endParaRPr>
          </a:p>
          <a:p>
            <a:r>
              <a:rPr lang="en-US" dirty="0">
                <a:cs typeface="Calibri"/>
              </a:rPr>
              <a:t>Introduce yourself if there are people that don’t know you.</a:t>
            </a:r>
          </a:p>
          <a:p>
            <a:pPr marL="0" indent="0">
              <a:buNone/>
            </a:pPr>
            <a:endParaRPr lang="en-US" dirty="0">
              <a:cs typeface="Calibri"/>
            </a:endParaRPr>
          </a:p>
          <a:p>
            <a:r>
              <a:rPr lang="en-US" dirty="0">
                <a:cs typeface="Calibri"/>
              </a:rPr>
              <a:t>If you are training individuals who have already worked on TTP, let them know the system will be very familiar in terms of layout.</a:t>
            </a:r>
          </a:p>
          <a:p>
            <a:endParaRPr lang="en-US" dirty="0">
              <a:cs typeface="Calibri"/>
            </a:endParaRPr>
          </a:p>
          <a:p>
            <a:r>
              <a:rPr lang="en-US" dirty="0">
                <a:cs typeface="Calibri"/>
              </a:rPr>
              <a:t>Provide any other necessary info such as whether there will be a break or fire alarms etc.</a:t>
            </a:r>
          </a:p>
          <a:p>
            <a:endParaRPr lang="en-US" dirty="0">
              <a:cs typeface="Calibri"/>
            </a:endParaRPr>
          </a:p>
        </p:txBody>
      </p:sp>
      <p:sp>
        <p:nvSpPr>
          <p:cNvPr id="4" name="Slide Number Placeholder 3"/>
          <p:cNvSpPr>
            <a:spLocks noGrp="1"/>
          </p:cNvSpPr>
          <p:nvPr>
            <p:ph type="sldNum" sz="quarter" idx="5"/>
          </p:nvPr>
        </p:nvSpPr>
        <p:spPr/>
        <p:txBody>
          <a:bodyPr/>
          <a:lstStyle/>
          <a:p>
            <a:fld id="{13FB10DF-16E7-4CAD-AFE7-05A913371F52}" type="slidenum">
              <a:rPr lang="en-GB" smtClean="0"/>
              <a:t>1</a:t>
            </a:fld>
            <a:endParaRPr lang="en-GB"/>
          </a:p>
        </p:txBody>
      </p:sp>
    </p:spTree>
    <p:extLst>
      <p:ext uri="{BB962C8B-B14F-4D97-AF65-F5344CB8AC3E}">
        <p14:creationId xmlns:p14="http://schemas.microsoft.com/office/powerpoint/2010/main" val="3276850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 indent="0">
              <a:lnSpc>
                <a:spcPct val="90000"/>
              </a:lnSpc>
              <a:spcAft>
                <a:spcPts val="600"/>
              </a:spcAft>
              <a:buFont typeface="Arial,Sans-Serif"/>
              <a:buNone/>
            </a:pPr>
            <a:r>
              <a:rPr lang="en-US" b="1" dirty="0"/>
              <a:t>You will need to create your own records for a family on the system if you wish to follow a user journey as part of the training. You do not need to use the scenario presented here but have left it, incase it is helpful.  </a:t>
            </a:r>
            <a:br>
              <a:rPr lang="en-US" b="1" dirty="0"/>
            </a:br>
            <a:endParaRPr lang="en-US" dirty="0"/>
          </a:p>
          <a:p>
            <a:pPr marL="285750" indent="-228600">
              <a:lnSpc>
                <a:spcPct val="90000"/>
              </a:lnSpc>
              <a:spcAft>
                <a:spcPts val="600"/>
              </a:spcAft>
              <a:buFont typeface="Arial,Sans-Serif"/>
              <a:buChar char="•"/>
            </a:pPr>
            <a:r>
              <a:rPr lang="en-US" dirty="0"/>
              <a:t>Our scenario focuses on </a:t>
            </a:r>
            <a:r>
              <a:rPr lang="en-US" dirty="0" err="1"/>
              <a:t>Yulia</a:t>
            </a:r>
            <a:r>
              <a:rPr lang="en-US" dirty="0"/>
              <a:t> Melnyk and her two daughters, Natalya (14) and Sofia (12). Andriy has stayed  in the Ukraine.</a:t>
            </a:r>
          </a:p>
          <a:p>
            <a:pPr marL="285750" indent="-228600">
              <a:lnSpc>
                <a:spcPct val="90000"/>
              </a:lnSpc>
              <a:spcAft>
                <a:spcPts val="600"/>
              </a:spcAft>
              <a:buFont typeface="Arial,Sans-Serif"/>
              <a:buChar char="•"/>
            </a:pPr>
            <a:r>
              <a:rPr lang="en-US" dirty="0"/>
              <a:t>Live in south-eastern Ukraine but situation is too unstable and they have decided to leave. </a:t>
            </a:r>
            <a:endParaRPr lang="en-US" dirty="0">
              <a:cs typeface="Calibri"/>
            </a:endParaRPr>
          </a:p>
          <a:p>
            <a:pPr marL="285750" indent="-228600">
              <a:lnSpc>
                <a:spcPct val="90000"/>
              </a:lnSpc>
              <a:spcAft>
                <a:spcPts val="600"/>
              </a:spcAft>
              <a:buFont typeface="Arial,Sans-Serif"/>
              <a:buChar char="•"/>
            </a:pPr>
            <a:r>
              <a:rPr lang="en-US" dirty="0"/>
              <a:t>Visas were approved for </a:t>
            </a:r>
            <a:r>
              <a:rPr lang="en-US" dirty="0" err="1"/>
              <a:t>Yulia</a:t>
            </a:r>
            <a:r>
              <a:rPr lang="en-US" dirty="0"/>
              <a:t> and the girls in early May. They are travelling to Wales as part of the Welsh Government Super Sponsor Scheme. </a:t>
            </a:r>
            <a:endParaRPr lang="en-US" dirty="0">
              <a:cs typeface="Calibri" panose="020F0502020204030204"/>
            </a:endParaRPr>
          </a:p>
          <a:p>
            <a:pPr marL="285750" indent="-228600">
              <a:lnSpc>
                <a:spcPct val="90000"/>
              </a:lnSpc>
              <a:spcAft>
                <a:spcPts val="600"/>
              </a:spcAft>
              <a:buFont typeface="Arial,Sans-Serif"/>
              <a:buChar char="•"/>
            </a:pPr>
            <a:r>
              <a:rPr lang="en-US" dirty="0"/>
              <a:t>Flying to London Heathrow and from there travel to the Cardiff Welcome Centre, they will be supported by the Contact Centre along their journey.  </a:t>
            </a:r>
            <a:endParaRPr lang="en-US" dirty="0">
              <a:cs typeface="Calibri"/>
            </a:endParaRPr>
          </a:p>
          <a:p>
            <a:pPr marL="285750" indent="-228600">
              <a:lnSpc>
                <a:spcPct val="90000"/>
              </a:lnSpc>
              <a:spcAft>
                <a:spcPts val="600"/>
              </a:spcAft>
              <a:buFont typeface="Arial,Sans-Serif"/>
              <a:buChar char="•"/>
            </a:pPr>
            <a:r>
              <a:rPr lang="en-US" dirty="0"/>
              <a:t>The family will require two bedrooms - Natalya and Sofia wish to share a room together. </a:t>
            </a:r>
            <a:r>
              <a:rPr lang="en-US" dirty="0" err="1"/>
              <a:t>Yulia</a:t>
            </a:r>
            <a:r>
              <a:rPr lang="en-US" dirty="0"/>
              <a:t> is keen for the girls to restart education as soon as possible, but Natalya has additional learning needs and will require support from the local authority to do so. </a:t>
            </a:r>
          </a:p>
          <a:p>
            <a:pPr marL="285750" indent="-228600">
              <a:lnSpc>
                <a:spcPct val="90000"/>
              </a:lnSpc>
              <a:spcAft>
                <a:spcPts val="600"/>
              </a:spcAft>
              <a:buFont typeface="Arial,Sans-Serif"/>
              <a:buChar char="•"/>
            </a:pPr>
            <a:r>
              <a:rPr lang="en-US" dirty="0"/>
              <a:t>The family are in good physical health, but unsurprisingly all three are experiencing emotional trauma.  </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13FB10DF-16E7-4CAD-AFE7-05A913371F52}" type="slidenum">
              <a:rPr lang="en-GB" smtClean="0"/>
              <a:t>10</a:t>
            </a:fld>
            <a:endParaRPr lang="en-GB"/>
          </a:p>
        </p:txBody>
      </p:sp>
    </p:spTree>
    <p:extLst>
      <p:ext uri="{BB962C8B-B14F-4D97-AF65-F5344CB8AC3E}">
        <p14:creationId xmlns:p14="http://schemas.microsoft.com/office/powerpoint/2010/main" val="277503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there are technical issues:</a:t>
            </a:r>
          </a:p>
          <a:p>
            <a:pPr marL="228600" indent="-228600">
              <a:buAutoNum type="arabicParenR"/>
            </a:pPr>
            <a:r>
              <a:rPr lang="en-GB" dirty="0"/>
              <a:t>Ask that colleagues using the system liaise with you (as data platform champion) in the first instance.  You can then ensure the issue is with the system rather than user error.</a:t>
            </a:r>
          </a:p>
          <a:p>
            <a:pPr marL="228600" indent="-228600">
              <a:buAutoNum type="arabicParenR"/>
            </a:pPr>
            <a:r>
              <a:rPr lang="en-GB" dirty="0"/>
              <a:t>Check with local IT service </a:t>
            </a:r>
            <a:r>
              <a:rPr lang="en-GB" dirty="0" err="1"/>
              <a:t>desj</a:t>
            </a:r>
            <a:r>
              <a:rPr lang="en-GB" dirty="0"/>
              <a:t> to see whether there is a local issue causing a problem.</a:t>
            </a:r>
          </a:p>
          <a:p>
            <a:pPr marL="228600" indent="-228600">
              <a:buAutoNum type="arabicParenR"/>
            </a:pPr>
            <a:r>
              <a:rPr lang="en-GB" dirty="0"/>
              <a:t>Data Champion or IT Service can contact the DHCW National Service Desk</a:t>
            </a:r>
          </a:p>
          <a:p>
            <a:pPr marL="228600" indent="-228600">
              <a:buAutoNum type="arabicParenR"/>
            </a:pPr>
            <a:r>
              <a:rPr lang="en-GB" dirty="0"/>
              <a:t>DHCW will try to resolve, but failing that they will pass the issue to Welsh Government or Microsoft, depending on the issue being experienced.</a:t>
            </a:r>
          </a:p>
          <a:p>
            <a:pPr marL="228600" indent="-228600">
              <a:buAutoNum type="arabicParenR"/>
            </a:pPr>
            <a:endParaRPr lang="en-GB" dirty="0"/>
          </a:p>
          <a:p>
            <a:pPr marL="228600" indent="-228600">
              <a:buAutoNum type="arabicParenR"/>
            </a:pPr>
            <a:endParaRPr lang="en-GB" dirty="0"/>
          </a:p>
          <a:p>
            <a:pPr marL="0" indent="0">
              <a:buNone/>
            </a:pPr>
            <a:r>
              <a:rPr lang="en-GB" dirty="0"/>
              <a:t>Feeding back on system ideas for future development</a:t>
            </a:r>
          </a:p>
          <a:p>
            <a:pPr marL="0" indent="0">
              <a:buNone/>
            </a:pPr>
            <a:r>
              <a:rPr lang="en-GB" dirty="0"/>
              <a:t>The system is being launched as a minimum viable product (MVP) and we want to develop the system based on feedback.</a:t>
            </a:r>
          </a:p>
          <a:p>
            <a:pPr marL="0" indent="0">
              <a:buNone/>
            </a:pPr>
            <a:r>
              <a:rPr lang="en-GB" dirty="0"/>
              <a:t>As experts on the ground you are best placed to advise on possible developments that could help you to work more effectively and streamline reporting processes and data uploading.</a:t>
            </a:r>
          </a:p>
          <a:p>
            <a:pPr marL="0" indent="0">
              <a:buNone/>
            </a:pPr>
            <a:r>
              <a:rPr lang="en-GB" dirty="0"/>
              <a:t>Please feed your thoughts, ideas, any bugs in the system through to me (as data champion) and I will then feed those back to Welsh Government.*</a:t>
            </a:r>
          </a:p>
          <a:p>
            <a:pPr marL="0" indent="0">
              <a:buNone/>
            </a:pPr>
            <a:endParaRPr lang="en-GB" dirty="0"/>
          </a:p>
          <a:p>
            <a:pPr marL="0" indent="0">
              <a:buNone/>
            </a:pPr>
            <a:r>
              <a:rPr lang="en-GB" dirty="0"/>
              <a:t>*You may wish to put a local mechanism in place to receive those ideas </a:t>
            </a:r>
            <a:r>
              <a:rPr lang="en-GB" dirty="0" err="1"/>
              <a:t>i.e</a:t>
            </a:r>
            <a:r>
              <a:rPr lang="en-GB" dirty="0"/>
              <a:t> Microsoft form or email or use Teams channel/chat and share that with colleagues during or after training.</a:t>
            </a:r>
          </a:p>
        </p:txBody>
      </p:sp>
      <p:sp>
        <p:nvSpPr>
          <p:cNvPr id="4" name="Slide Number Placeholder 3"/>
          <p:cNvSpPr>
            <a:spLocks noGrp="1"/>
          </p:cNvSpPr>
          <p:nvPr>
            <p:ph type="sldNum" sz="quarter" idx="5"/>
          </p:nvPr>
        </p:nvSpPr>
        <p:spPr/>
        <p:txBody>
          <a:bodyPr/>
          <a:lstStyle/>
          <a:p>
            <a:fld id="{13FB10DF-16E7-4CAD-AFE7-05A913371F52}" type="slidenum">
              <a:rPr lang="en-GB" smtClean="0"/>
              <a:t>11</a:t>
            </a:fld>
            <a:endParaRPr lang="en-GB"/>
          </a:p>
        </p:txBody>
      </p:sp>
    </p:spTree>
    <p:extLst>
      <p:ext uri="{BB962C8B-B14F-4D97-AF65-F5344CB8AC3E}">
        <p14:creationId xmlns:p14="http://schemas.microsoft.com/office/powerpoint/2010/main" val="1679236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7000"/>
              </a:lnSpc>
              <a:spcBef>
                <a:spcPts val="1200"/>
              </a:spcBef>
              <a:buFont typeface="Arial" panose="020B0604020202020204" pitchFamily="34" charset="0"/>
              <a:buNone/>
            </a:pPr>
            <a:endParaRPr lang="en-GB" b="0" kern="0" dirty="0">
              <a:solidFill>
                <a:srgbClr val="2F5496"/>
              </a:solidFill>
              <a:latin typeface="Calibri Light"/>
              <a:ea typeface="Times New Roman" panose="02020603050405020304" pitchFamily="18" charset="0"/>
              <a:cs typeface="Calibri Ligh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FB10DF-16E7-4CAD-AFE7-05A913371F5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5391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7000"/>
              </a:lnSpc>
              <a:spcBef>
                <a:spcPts val="1200"/>
              </a:spcBef>
              <a:buFont typeface="Arial" panose="020B0604020202020204" pitchFamily="34" charset="0"/>
              <a:buNone/>
            </a:pPr>
            <a:r>
              <a:rPr lang="en-GB" b="1" kern="0" dirty="0">
                <a:solidFill>
                  <a:srgbClr val="2F5496"/>
                </a:solidFill>
                <a:latin typeface="Calibri Light"/>
                <a:ea typeface="Times New Roman" panose="02020603050405020304" pitchFamily="18" charset="0"/>
                <a:cs typeface="Calibri Light"/>
              </a:rPr>
              <a:t>Purpose </a:t>
            </a:r>
          </a:p>
          <a:p>
            <a:pPr marL="285750" indent="-285750">
              <a:lnSpc>
                <a:spcPct val="107000"/>
              </a:lnSpc>
              <a:spcBef>
                <a:spcPts val="1200"/>
              </a:spcBef>
              <a:buFont typeface="Arial" panose="020B0604020202020204" pitchFamily="34" charset="0"/>
              <a:buChar char="•"/>
            </a:pPr>
            <a:r>
              <a:rPr lang="en-GB" kern="0" dirty="0"/>
              <a:t>No single source of truth or way of viewing the full journey progress (via Super Sponsor or Individual route) of people from Ukraine seeking sanctuary in Wales. </a:t>
            </a:r>
          </a:p>
          <a:p>
            <a:pPr marL="285750" indent="-285750">
              <a:lnSpc>
                <a:spcPct val="107000"/>
              </a:lnSpc>
              <a:spcBef>
                <a:spcPts val="1200"/>
              </a:spcBef>
              <a:buFont typeface="Arial" panose="020B0604020202020204" pitchFamily="34" charset="0"/>
              <a:buChar char="•"/>
            </a:pPr>
            <a:r>
              <a:rPr lang="en-GB" kern="0" dirty="0"/>
              <a:t>Separate systems have been rapidly developed across Wales which makes reporting difficult and onerous.</a:t>
            </a:r>
            <a:br>
              <a:rPr lang="en-GB" kern="0" dirty="0"/>
            </a:br>
            <a:r>
              <a:rPr lang="en-GB" kern="0" dirty="0"/>
              <a:t>Platform will support the national information requirements and multi-agency working. </a:t>
            </a:r>
            <a:r>
              <a:rPr lang="en-GB" kern="0" dirty="0">
                <a:solidFill>
                  <a:srgbClr val="000000"/>
                </a:solidFill>
                <a:latin typeface="Calibri"/>
                <a:cs typeface="Calibri"/>
              </a:rPr>
              <a:t>It will also facilitate info sharing across multiple agencies who have access to the system.</a:t>
            </a:r>
          </a:p>
          <a:p>
            <a:pPr marL="285750" indent="-285750">
              <a:lnSpc>
                <a:spcPct val="107000"/>
              </a:lnSpc>
              <a:spcBef>
                <a:spcPts val="1200"/>
              </a:spcBef>
              <a:buFont typeface="Arial" panose="020B0604020202020204" pitchFamily="34" charset="0"/>
              <a:buChar char="•"/>
            </a:pPr>
            <a:r>
              <a:rPr lang="en-GB" b="0" dirty="0"/>
              <a:t>This is launching as a Minimal Viable Product which means it isn’t a completely finished system.</a:t>
            </a:r>
          </a:p>
          <a:p>
            <a:pPr marL="285750" indent="-285750">
              <a:lnSpc>
                <a:spcPct val="107000"/>
              </a:lnSpc>
              <a:spcBef>
                <a:spcPts val="1200"/>
              </a:spcBef>
              <a:buFont typeface="Arial" panose="020B0604020202020204" pitchFamily="34" charset="0"/>
              <a:buChar char="•"/>
            </a:pPr>
            <a:r>
              <a:rPr lang="en-GB" b="0" dirty="0"/>
              <a:t>Welsh Government have committed to continue to develop the system using our feedback to help identify bugs, future functionality and prioritise development of the system.</a:t>
            </a:r>
          </a:p>
          <a:p>
            <a:pPr marL="285750" indent="-285750">
              <a:lnSpc>
                <a:spcPct val="107000"/>
              </a:lnSpc>
              <a:spcBef>
                <a:spcPts val="1200"/>
              </a:spcBef>
              <a:buFont typeface="Arial" panose="020B0604020202020204" pitchFamily="34" charset="0"/>
              <a:buChar char="•"/>
            </a:pPr>
            <a:r>
              <a:rPr lang="en-GB" b="0" dirty="0"/>
              <a:t>The Welsh Language platform is being worked on and further information on timescales for that will be released in due course.</a:t>
            </a:r>
          </a:p>
          <a:p>
            <a:pPr marL="285750" indent="-285750" algn="l" defTabSz="914400" rtl="0" eaLnBrk="1" latinLnBrk="0" hangingPunct="1">
              <a:lnSpc>
                <a:spcPct val="107000"/>
              </a:lnSpc>
              <a:spcBef>
                <a:spcPts val="1200"/>
              </a:spcBef>
              <a:buFont typeface="Arial" panose="020B0604020202020204" pitchFamily="34" charset="0"/>
              <a:buChar char="•"/>
            </a:pPr>
            <a:r>
              <a:rPr lang="en-GB" sz="1200" kern="0" dirty="0">
                <a:solidFill>
                  <a:schemeClr val="tx1"/>
                </a:solidFill>
                <a:latin typeface="+mn-lt"/>
                <a:ea typeface="+mn-ea"/>
                <a:cs typeface="+mn-cs"/>
              </a:rPr>
              <a:t>Welsh Government will ensure training documentation is updated ahead of each new version release and where possible, bite size videos will be produced to show system changes.</a:t>
            </a:r>
          </a:p>
          <a:p>
            <a:pPr marL="0" indent="0">
              <a:lnSpc>
                <a:spcPct val="107000"/>
              </a:lnSpc>
              <a:spcBef>
                <a:spcPts val="1200"/>
              </a:spcBef>
              <a:buFont typeface="Arial" panose="020B0604020202020204" pitchFamily="34" charset="0"/>
              <a:buNone/>
            </a:pPr>
            <a:endParaRPr lang="en-GB" b="1" kern="0" dirty="0">
              <a:solidFill>
                <a:srgbClr val="2F5496"/>
              </a:solidFill>
              <a:latin typeface="Calibri Light"/>
              <a:ea typeface="Times New Roman" panose="02020603050405020304" pitchFamily="18" charset="0"/>
              <a:cs typeface="Calibri Light"/>
            </a:endParaRPr>
          </a:p>
          <a:p>
            <a:pPr marL="0" indent="0">
              <a:lnSpc>
                <a:spcPct val="107000"/>
              </a:lnSpc>
              <a:spcBef>
                <a:spcPts val="1200"/>
              </a:spcBef>
              <a:buFontTx/>
              <a:buNone/>
            </a:pPr>
            <a:r>
              <a:rPr lang="en-GB" b="1" kern="0" dirty="0">
                <a:solidFill>
                  <a:srgbClr val="2F5496"/>
                </a:solidFill>
                <a:latin typeface="Calibri Light"/>
                <a:ea typeface="Times New Roman" panose="02020603050405020304" pitchFamily="18" charset="0"/>
                <a:cs typeface="Calibri Light"/>
              </a:rPr>
              <a:t>Benefits</a:t>
            </a:r>
          </a:p>
          <a:p>
            <a:pPr marL="0" indent="0">
              <a:lnSpc>
                <a:spcPct val="107000"/>
              </a:lnSpc>
              <a:spcBef>
                <a:spcPts val="1200"/>
              </a:spcBef>
              <a:buFontTx/>
              <a:buNone/>
            </a:pPr>
            <a:r>
              <a:rPr lang="en-GB" b="1" kern="0" dirty="0">
                <a:solidFill>
                  <a:srgbClr val="2F5496"/>
                </a:solidFill>
                <a:latin typeface="Calibri Light"/>
                <a:ea typeface="Times New Roman" panose="02020603050405020304" pitchFamily="18" charset="0"/>
                <a:cs typeface="Calibri Light"/>
              </a:rPr>
              <a:t>Centralised and simplified data: </a:t>
            </a:r>
            <a:endParaRPr lang="en-GB" b="0" kern="0" dirty="0">
              <a:solidFill>
                <a:srgbClr val="2F5496"/>
              </a:solidFill>
              <a:latin typeface="Calibri Light"/>
              <a:ea typeface="Times New Roman" panose="02020603050405020304" pitchFamily="18" charset="0"/>
              <a:cs typeface="Calibri Light"/>
            </a:endParaRPr>
          </a:p>
          <a:p>
            <a:pPr marL="285750" indent="-285750">
              <a:lnSpc>
                <a:spcPct val="107000"/>
              </a:lnSpc>
              <a:spcBef>
                <a:spcPts val="1200"/>
              </a:spcBef>
              <a:buFont typeface="Arial" panose="020B0604020202020204" pitchFamily="34" charset="0"/>
              <a:buChar char="•"/>
            </a:pPr>
            <a:r>
              <a:rPr lang="en-GB" b="0" kern="0" dirty="0">
                <a:solidFill>
                  <a:srgbClr val="2F5496"/>
                </a:solidFill>
                <a:latin typeface="Calibri Light"/>
                <a:ea typeface="Times New Roman" panose="02020603050405020304" pitchFamily="18" charset="0"/>
                <a:cs typeface="Calibri Light"/>
              </a:rPr>
              <a:t>gather information on all Ukrainians coming into Wales using a common set of journey status codes </a:t>
            </a:r>
          </a:p>
          <a:p>
            <a:pPr marL="285750" indent="-285750">
              <a:lnSpc>
                <a:spcPct val="107000"/>
              </a:lnSpc>
              <a:spcBef>
                <a:spcPts val="1200"/>
              </a:spcBef>
              <a:buFont typeface="Arial" panose="020B0604020202020204" pitchFamily="34" charset="0"/>
              <a:buChar char="•"/>
            </a:pPr>
            <a:r>
              <a:rPr lang="en-GB" b="0" kern="0" dirty="0">
                <a:solidFill>
                  <a:srgbClr val="2F5496"/>
                </a:solidFill>
                <a:latin typeface="Calibri Light"/>
                <a:ea typeface="Times New Roman" panose="02020603050405020304" pitchFamily="18" charset="0"/>
                <a:cs typeface="Calibri Light"/>
              </a:rPr>
              <a:t>ensure that we all have the right information at the right time to support them through their journey </a:t>
            </a:r>
          </a:p>
          <a:p>
            <a:pPr marL="285750" indent="-285750">
              <a:lnSpc>
                <a:spcPct val="107000"/>
              </a:lnSpc>
              <a:spcBef>
                <a:spcPts val="1200"/>
              </a:spcBef>
              <a:buFont typeface="Arial" panose="020B0604020202020204" pitchFamily="34" charset="0"/>
              <a:buChar char="•"/>
            </a:pPr>
            <a:r>
              <a:rPr lang="en-GB" b="0" kern="0" dirty="0">
                <a:solidFill>
                  <a:srgbClr val="2F5496"/>
                </a:solidFill>
                <a:latin typeface="Calibri Light"/>
                <a:ea typeface="Times New Roman" panose="02020603050405020304" pitchFamily="18" charset="0"/>
                <a:cs typeface="Calibri Light"/>
              </a:rPr>
              <a:t>improve information available for staff involved in this work. </a:t>
            </a:r>
            <a:endParaRPr lang="en-GB" b="0" dirty="0"/>
          </a:p>
          <a:p>
            <a:pPr marL="285750" indent="-285750">
              <a:lnSpc>
                <a:spcPct val="107000"/>
              </a:lnSpc>
              <a:spcBef>
                <a:spcPts val="1200"/>
              </a:spcBef>
              <a:buFont typeface="Arial" panose="020B0604020202020204" pitchFamily="34" charset="0"/>
              <a:buChar char="•"/>
            </a:pPr>
            <a:endParaRPr lang="en-GB"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07000"/>
              </a:lnSpc>
              <a:spcBef>
                <a:spcPts val="1200"/>
              </a:spcBef>
              <a:buFontTx/>
              <a:buNone/>
            </a:pPr>
            <a:r>
              <a:rPr lang="en-GB" b="1" kern="0" dirty="0">
                <a:solidFill>
                  <a:srgbClr val="2F5496"/>
                </a:solidFill>
                <a:latin typeface="Calibri Light"/>
                <a:ea typeface="Times New Roman" panose="02020603050405020304" pitchFamily="18" charset="0"/>
                <a:cs typeface="Calibri Light"/>
              </a:rPr>
              <a:t>Safe and secure: information can be split down by Local Authority </a:t>
            </a:r>
          </a:p>
          <a:p>
            <a:pPr marL="285750" indent="-285750">
              <a:lnSpc>
                <a:spcPct val="107000"/>
              </a:lnSpc>
              <a:spcBef>
                <a:spcPts val="1200"/>
              </a:spcBef>
              <a:buFont typeface="Arial" panose="020B0604020202020204" pitchFamily="34" charset="0"/>
              <a:buChar char="•"/>
            </a:pPr>
            <a:r>
              <a:rPr lang="en-GB" b="0" kern="0" dirty="0">
                <a:solidFill>
                  <a:srgbClr val="2F5496"/>
                </a:solidFill>
                <a:latin typeface="Calibri Light"/>
                <a:ea typeface="Times New Roman" panose="02020603050405020304" pitchFamily="18" charset="0"/>
                <a:cs typeface="Calibri Light"/>
              </a:rPr>
              <a:t>individuals’ data and case notes can be controlled by those working for LAs and transferred between LA’s if a household moves from one LA to another. </a:t>
            </a:r>
          </a:p>
          <a:p>
            <a:pPr marL="285750" indent="-285750">
              <a:lnSpc>
                <a:spcPct val="107000"/>
              </a:lnSpc>
              <a:spcBef>
                <a:spcPts val="1200"/>
              </a:spcBef>
              <a:buFont typeface="Arial" panose="020B0604020202020204" pitchFamily="34" charset="0"/>
              <a:buChar char="•"/>
            </a:pPr>
            <a:endParaRPr lang="en-GB"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07000"/>
              </a:lnSpc>
              <a:spcBef>
                <a:spcPts val="1200"/>
              </a:spcBef>
              <a:buFontTx/>
              <a:buNone/>
            </a:pPr>
            <a:r>
              <a:rPr lang="en-GB" b="1" kern="0" dirty="0">
                <a:solidFill>
                  <a:srgbClr val="2F5496"/>
                </a:solidFill>
                <a:latin typeface="Calibri Light"/>
                <a:ea typeface="Times New Roman" panose="02020603050405020304" pitchFamily="18" charset="0"/>
                <a:cs typeface="Calibri Light"/>
              </a:rPr>
              <a:t>Cross-agency:  </a:t>
            </a:r>
            <a:r>
              <a:rPr lang="en-GB" b="0" kern="0" dirty="0">
                <a:solidFill>
                  <a:srgbClr val="2F5496"/>
                </a:solidFill>
                <a:latin typeface="Calibri Light"/>
                <a:ea typeface="Times New Roman" panose="02020603050405020304" pitchFamily="18" charset="0"/>
                <a:cs typeface="Calibri Light"/>
              </a:rPr>
              <a:t>This aids decision making and service/support allocation locally and at Health Board level.  </a:t>
            </a:r>
            <a:endParaRPr lang="en-GB" b="0" kern="0" dirty="0">
              <a:solidFill>
                <a:srgbClr val="2F5496"/>
              </a:solidFill>
              <a:latin typeface="Calibri Light" panose="020F0302020204030204" pitchFamily="34" charset="0"/>
              <a:ea typeface="Times New Roman" panose="02020603050405020304" pitchFamily="18" charset="0"/>
              <a:cs typeface="Calibri Light"/>
            </a:endParaRPr>
          </a:p>
          <a:p>
            <a:pPr marL="285750" indent="-285750">
              <a:lnSpc>
                <a:spcPct val="107000"/>
              </a:lnSpc>
              <a:spcBef>
                <a:spcPts val="1200"/>
              </a:spcBef>
              <a:buFont typeface="Arial" panose="020B0604020202020204" pitchFamily="34" charset="0"/>
              <a:buChar char="•"/>
            </a:pPr>
            <a:endParaRPr lang="en-GB"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07000"/>
              </a:lnSpc>
              <a:spcBef>
                <a:spcPts val="1200"/>
              </a:spcBef>
              <a:buFontTx/>
              <a:buNone/>
            </a:pPr>
            <a:r>
              <a:rPr lang="en-GB" b="1" kern="0" dirty="0">
                <a:solidFill>
                  <a:srgbClr val="2F5496"/>
                </a:solidFill>
                <a:latin typeface="Calibri Light"/>
                <a:ea typeface="Times New Roman" panose="02020603050405020304" pitchFamily="18" charset="0"/>
                <a:cs typeface="Calibri Light"/>
              </a:rPr>
              <a:t>Ease of Reporting: </a:t>
            </a:r>
          </a:p>
          <a:p>
            <a:pPr marL="285750" indent="-285750">
              <a:lnSpc>
                <a:spcPct val="107000"/>
              </a:lnSpc>
              <a:spcBef>
                <a:spcPts val="1200"/>
              </a:spcBef>
              <a:buFont typeface="Arial" panose="020B0604020202020204" pitchFamily="34" charset="0"/>
              <a:buChar char="•"/>
            </a:pPr>
            <a:r>
              <a:rPr lang="en-GB" b="0" kern="0" dirty="0">
                <a:solidFill>
                  <a:srgbClr val="2F5496"/>
                </a:solidFill>
                <a:latin typeface="Calibri Light"/>
                <a:ea typeface="Times New Roman" panose="02020603050405020304" pitchFamily="18" charset="0"/>
                <a:cs typeface="Calibri Light"/>
              </a:rPr>
              <a:t>Welsh Government will be able to run reports at a national level</a:t>
            </a:r>
          </a:p>
          <a:p>
            <a:pPr marL="285750" indent="-285750">
              <a:lnSpc>
                <a:spcPct val="107000"/>
              </a:lnSpc>
              <a:spcBef>
                <a:spcPts val="1200"/>
              </a:spcBef>
              <a:buFont typeface="Arial" panose="020B0604020202020204" pitchFamily="34" charset="0"/>
              <a:buChar char="•"/>
            </a:pPr>
            <a:r>
              <a:rPr lang="en-GB" b="0" kern="0" dirty="0">
                <a:solidFill>
                  <a:srgbClr val="2F5496"/>
                </a:solidFill>
                <a:latin typeface="Calibri Light"/>
                <a:ea typeface="Times New Roman" panose="02020603050405020304" pitchFamily="18" charset="0"/>
                <a:cs typeface="Calibri Light"/>
              </a:rPr>
              <a:t>Reduces the workload on reporting to receive the appropriate funding streams for Local Authorities </a:t>
            </a:r>
          </a:p>
          <a:p>
            <a:pPr marL="285750" indent="-285750">
              <a:lnSpc>
                <a:spcPct val="107000"/>
              </a:lnSpc>
              <a:spcBef>
                <a:spcPts val="1200"/>
              </a:spcBef>
              <a:buFont typeface="Arial" panose="020B0604020202020204" pitchFamily="34" charset="0"/>
              <a:buChar char="•"/>
            </a:pPr>
            <a:r>
              <a:rPr lang="en-GB" b="0" kern="0" dirty="0">
                <a:solidFill>
                  <a:srgbClr val="2F5496"/>
                </a:solidFill>
                <a:latin typeface="Calibri Light"/>
                <a:ea typeface="Times New Roman" panose="02020603050405020304" pitchFamily="18" charset="0"/>
                <a:cs typeface="Calibri Light"/>
              </a:rPr>
              <a:t>Run reports for your local authority quickly </a:t>
            </a:r>
          </a:p>
        </p:txBody>
      </p:sp>
      <p:sp>
        <p:nvSpPr>
          <p:cNvPr id="4" name="Slide Number Placeholder 3"/>
          <p:cNvSpPr>
            <a:spLocks noGrp="1"/>
          </p:cNvSpPr>
          <p:nvPr>
            <p:ph type="sldNum" sz="quarter" idx="5"/>
          </p:nvPr>
        </p:nvSpPr>
        <p:spPr/>
        <p:txBody>
          <a:bodyPr/>
          <a:lstStyle/>
          <a:p>
            <a:fld id="{13FB10DF-16E7-4CAD-AFE7-05A913371F52}" type="slidenum">
              <a:rPr lang="en-GB" smtClean="0"/>
              <a:t>3</a:t>
            </a:fld>
            <a:endParaRPr lang="en-GB"/>
          </a:p>
        </p:txBody>
      </p:sp>
    </p:spTree>
    <p:extLst>
      <p:ext uri="{BB962C8B-B14F-4D97-AF65-F5344CB8AC3E}">
        <p14:creationId xmlns:p14="http://schemas.microsoft.com/office/powerpoint/2010/main" val="3299541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7000"/>
              </a:lnSpc>
              <a:spcBef>
                <a:spcPts val="1200"/>
              </a:spcBef>
              <a:buFont typeface="Arial" panose="020B0604020202020204" pitchFamily="34" charset="0"/>
              <a:buNone/>
            </a:pPr>
            <a:r>
              <a:rPr lang="en-GB" b="1" kern="0" dirty="0">
                <a:cs typeface="Calibri"/>
              </a:rPr>
              <a:t>Key Points</a:t>
            </a:r>
          </a:p>
          <a:p>
            <a:pPr marL="0" indent="0">
              <a:lnSpc>
                <a:spcPct val="107000"/>
              </a:lnSpc>
              <a:spcBef>
                <a:spcPts val="1200"/>
              </a:spcBef>
              <a:buFont typeface="Arial" panose="020B0604020202020204" pitchFamily="34" charset="0"/>
              <a:buNone/>
            </a:pPr>
            <a:endParaRPr lang="en-GB" b="1" kern="0" dirty="0">
              <a:cs typeface="Calibri"/>
            </a:endParaRPr>
          </a:p>
          <a:p>
            <a:pPr marL="0" indent="0">
              <a:lnSpc>
                <a:spcPct val="107000"/>
              </a:lnSpc>
              <a:spcBef>
                <a:spcPts val="1200"/>
              </a:spcBef>
              <a:buFont typeface="Arial" panose="020B0604020202020204" pitchFamily="34" charset="0"/>
              <a:buNone/>
            </a:pPr>
            <a:r>
              <a:rPr lang="en-GB" b="1" kern="0" dirty="0">
                <a:cs typeface="Calibri"/>
              </a:rPr>
              <a:t>Access</a:t>
            </a:r>
          </a:p>
          <a:p>
            <a:pPr marL="171450" marR="0" lvl="0" indent="-171450" algn="l" defTabSz="914400" rtl="0" eaLnBrk="1" fontAlgn="auto" latinLnBrk="0" hangingPunct="1">
              <a:lnSpc>
                <a:spcPct val="107000"/>
              </a:lnSpc>
              <a:spcBef>
                <a:spcPts val="1200"/>
              </a:spcBef>
              <a:spcAft>
                <a:spcPts val="0"/>
              </a:spcAft>
              <a:buClrTx/>
              <a:buSzTx/>
              <a:buFont typeface="Arial" panose="020B0604020202020204" pitchFamily="34" charset="0"/>
              <a:buChar char="•"/>
              <a:tabLst/>
              <a:defRPr/>
            </a:pPr>
            <a:r>
              <a:rPr lang="en-GB" kern="0" dirty="0"/>
              <a:t>Non-Local authority staff working in welcome centres or temporary accommodation such as hotels </a:t>
            </a:r>
            <a:r>
              <a:rPr lang="en-GB" u="sng" kern="0" dirty="0"/>
              <a:t>will not </a:t>
            </a:r>
            <a:r>
              <a:rPr lang="en-GB" kern="0" dirty="0"/>
              <a:t>have access to the data platform. </a:t>
            </a:r>
          </a:p>
          <a:p>
            <a:pPr marL="171450" marR="0" lvl="0" indent="-171450" algn="l" defTabSz="914400" rtl="0" eaLnBrk="1" fontAlgn="auto" latinLnBrk="0" hangingPunct="1">
              <a:lnSpc>
                <a:spcPct val="107000"/>
              </a:lnSpc>
              <a:spcBef>
                <a:spcPts val="1200"/>
              </a:spcBef>
              <a:spcAft>
                <a:spcPts val="0"/>
              </a:spcAft>
              <a:buClrTx/>
              <a:buSzTx/>
              <a:buFont typeface="Arial" panose="020B0604020202020204" pitchFamily="34" charset="0"/>
              <a:buChar char="•"/>
              <a:tabLst/>
              <a:defRPr/>
            </a:pPr>
            <a:r>
              <a:rPr lang="en-GB" kern="0" dirty="0"/>
              <a:t>Will therefore need to main data transfer between welcome centres and emergency accommodation which are not manned by local authority staff</a:t>
            </a:r>
            <a:endParaRPr lang="en-GB" kern="0" dirty="0">
              <a:cs typeface="Calibri"/>
            </a:endParaRPr>
          </a:p>
          <a:p>
            <a:pPr marL="171450" indent="-171450">
              <a:lnSpc>
                <a:spcPct val="107000"/>
              </a:lnSpc>
              <a:spcBef>
                <a:spcPts val="1200"/>
              </a:spcBef>
              <a:buFont typeface="Arial" panose="020B0604020202020204" pitchFamily="34" charset="0"/>
              <a:buChar char="•"/>
            </a:pPr>
            <a:r>
              <a:rPr lang="en-GB" kern="0" dirty="0">
                <a:cs typeface="Calibri"/>
              </a:rPr>
              <a:t>Local Health Boards will be coming on stream at a date tbc.  </a:t>
            </a:r>
          </a:p>
          <a:p>
            <a:pPr marL="171450" indent="-171450">
              <a:lnSpc>
                <a:spcPct val="107000"/>
              </a:lnSpc>
              <a:spcBef>
                <a:spcPts val="1200"/>
              </a:spcBef>
              <a:buFont typeface="Arial" panose="020B0604020202020204" pitchFamily="34" charset="0"/>
              <a:buChar char="•"/>
            </a:pPr>
            <a:r>
              <a:rPr lang="en-GB" kern="0" dirty="0">
                <a:cs typeface="Calibri"/>
              </a:rPr>
              <a:t>System security permissions determine the information you see </a:t>
            </a:r>
          </a:p>
          <a:p>
            <a:pPr marL="800100" lvl="1" indent="-342900">
              <a:lnSpc>
                <a:spcPct val="107000"/>
              </a:lnSpc>
              <a:spcAft>
                <a:spcPts val="800"/>
              </a:spcAft>
              <a:buFont typeface="Symbol" panose="05050102010706020507" pitchFamily="18" charset="2"/>
              <a:buChar char=""/>
            </a:pPr>
            <a:r>
              <a:rPr lang="en-GB" sz="1800" dirty="0">
                <a:effectLst/>
                <a:latin typeface="Arial" panose="020B0604020202020204" pitchFamily="34" charset="0"/>
                <a:ea typeface="Calibri" panose="020F0502020204030204" pitchFamily="34" charset="0"/>
                <a:cs typeface="Times New Roman" panose="02020603050405020304" pitchFamily="18" charset="0"/>
              </a:rPr>
              <a:t>Local authority staff will only see data for those allocated to their local authority area. This applies to applicants of both the individual and super sponsor schemes. </a:t>
            </a:r>
          </a:p>
          <a:p>
            <a:pPr marL="800100" lvl="1" indent="-342900">
              <a:lnSpc>
                <a:spcPct val="107000"/>
              </a:lnSpc>
              <a:spcAft>
                <a:spcPts val="800"/>
              </a:spcAft>
              <a:buFont typeface="Symbol" panose="05050102010706020507" pitchFamily="18" charset="2"/>
              <a:buChar char=""/>
            </a:pPr>
            <a:r>
              <a:rPr lang="en-GB" sz="1800" dirty="0">
                <a:effectLst/>
                <a:latin typeface="Arial" panose="020B0604020202020204" pitchFamily="34" charset="0"/>
                <a:ea typeface="Calibri" panose="020F0502020204030204" pitchFamily="34" charset="0"/>
                <a:cs typeface="Times New Roman" panose="02020603050405020304" pitchFamily="18" charset="0"/>
              </a:rPr>
              <a:t>Welcome Centre staff can see all records for a Local Authority so using the welcome centre system view will help to filter to just those allocated to stay at the welcome centre.</a:t>
            </a:r>
          </a:p>
          <a:p>
            <a:pPr marL="800100" lvl="1" indent="-342900">
              <a:lnSpc>
                <a:spcPct val="107000"/>
              </a:lnSpc>
              <a:spcAft>
                <a:spcPts val="800"/>
              </a:spcAft>
              <a:buFont typeface="Symbol" panose="05050102010706020507" pitchFamily="18" charset="2"/>
              <a:buChar cha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b="1" kern="0" dirty="0"/>
              <a:t>Data</a:t>
            </a:r>
          </a:p>
          <a:p>
            <a:r>
              <a:rPr lang="en-GB" kern="0" dirty="0"/>
              <a:t>The Welsh Government, local authorities and NHS health boards are all independent data controllers for the data they will access through the platform.  Cardiff Council in it's role as the Contact Centre, are operating as a Processor under Welsh Government's instruction.</a:t>
            </a:r>
            <a:endParaRPr lang="en-GB" dirty="0">
              <a:cs typeface="Calibri" panose="020F0502020204030204"/>
            </a:endParaRPr>
          </a:p>
          <a:p>
            <a:endParaRPr lang="en-GB" kern="0" dirty="0">
              <a:cs typeface="Calibri"/>
            </a:endParaRPr>
          </a:p>
          <a:p>
            <a:r>
              <a:rPr lang="en-GB" kern="0" dirty="0">
                <a:cs typeface="Calibri"/>
              </a:rPr>
              <a:t>The system is should not include any medical or sensitive data..  This is where you may need to keep your existing system in place, particularly where you are sharing data with colleagues providing statutory services such as education or social service.</a:t>
            </a:r>
          </a:p>
          <a:p>
            <a:pPr marL="0" indent="0">
              <a:lnSpc>
                <a:spcPct val="107000"/>
              </a:lnSpc>
              <a:spcBef>
                <a:spcPts val="1200"/>
              </a:spcBef>
              <a:buFont typeface="Arial" panose="020B0604020202020204" pitchFamily="34" charset="0"/>
              <a:buNone/>
            </a:pPr>
            <a:endParaRPr lang="en-GB" b="1" kern="0" dirty="0">
              <a:cs typeface="Calibri"/>
            </a:endParaRPr>
          </a:p>
          <a:p>
            <a:endParaRPr lang="en-GB" dirty="0">
              <a:cs typeface="Calibri" panose="020F0502020204030204"/>
            </a:endParaRPr>
          </a:p>
        </p:txBody>
      </p:sp>
      <p:sp>
        <p:nvSpPr>
          <p:cNvPr id="4" name="Slide Number Placeholder 3"/>
          <p:cNvSpPr>
            <a:spLocks noGrp="1"/>
          </p:cNvSpPr>
          <p:nvPr>
            <p:ph type="sldNum" sz="quarter" idx="5"/>
          </p:nvPr>
        </p:nvSpPr>
        <p:spPr/>
        <p:txBody>
          <a:bodyPr/>
          <a:lstStyle/>
          <a:p>
            <a:fld id="{13FB10DF-16E7-4CAD-AFE7-05A913371F52}" type="slidenum">
              <a:rPr lang="en-GB" smtClean="0"/>
              <a:t>4</a:t>
            </a:fld>
            <a:endParaRPr lang="en-GB"/>
          </a:p>
        </p:txBody>
      </p:sp>
    </p:spTree>
    <p:extLst>
      <p:ext uri="{BB962C8B-B14F-4D97-AF65-F5344CB8AC3E}">
        <p14:creationId xmlns:p14="http://schemas.microsoft.com/office/powerpoint/2010/main" val="1444044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Process as it stands.  Will touch on these through the course of the training session.</a:t>
            </a:r>
          </a:p>
          <a:p>
            <a:r>
              <a:rPr lang="en-US" dirty="0">
                <a:cs typeface="Calibri"/>
              </a:rPr>
              <a:t>Can see there are quite a few touch points in the system for those going through the sponsor system scheme.</a:t>
            </a:r>
          </a:p>
          <a:p>
            <a:r>
              <a:rPr lang="en-US" dirty="0">
                <a:cs typeface="Calibri"/>
              </a:rPr>
              <a:t>Anyone entering Wales via the SS Scheme will be allocated an SS status depending on what stage they are at.  </a:t>
            </a:r>
          </a:p>
          <a:p>
            <a:r>
              <a:rPr lang="en-US" dirty="0">
                <a:cs typeface="Calibri"/>
              </a:rPr>
              <a:t>The annex of the user guide goes into more detail about the SS process and the checks that need to be completed before you can move the status on and we will look to incorporate these into the system to make that easier to check and record in future iterations.</a:t>
            </a:r>
          </a:p>
          <a:p>
            <a:r>
              <a:rPr lang="en-US" dirty="0">
                <a:cs typeface="Calibri"/>
              </a:rPr>
              <a:t>Lets take a quick look at the roles and responsibilities within the Super Sponsor System</a:t>
            </a:r>
          </a:p>
          <a:p>
            <a:endParaRPr lang="en-US" dirty="0">
              <a:cs typeface="Calibri"/>
            </a:endParaRPr>
          </a:p>
          <a:p>
            <a:r>
              <a:rPr lang="en-US" dirty="0">
                <a:cs typeface="Calibri"/>
              </a:rPr>
              <a:t>SS01 – SS07 if you aren’t in the contact </a:t>
            </a:r>
            <a:r>
              <a:rPr lang="en-US" dirty="0" err="1">
                <a:cs typeface="Calibri"/>
              </a:rPr>
              <a:t>centre</a:t>
            </a:r>
            <a:r>
              <a:rPr lang="en-US" dirty="0">
                <a:cs typeface="Calibri"/>
              </a:rPr>
              <a:t> you will not need to be involved in these</a:t>
            </a:r>
          </a:p>
          <a:p>
            <a:r>
              <a:rPr lang="en-US" dirty="0">
                <a:cs typeface="Calibri"/>
              </a:rPr>
              <a:t>SS05 – in transit and CC will communicate to arrival hub</a:t>
            </a:r>
          </a:p>
          <a:p>
            <a:r>
              <a:rPr lang="en-US" dirty="0">
                <a:cs typeface="Calibri"/>
              </a:rPr>
              <a:t>SS07 – arrive at welcome </a:t>
            </a:r>
            <a:r>
              <a:rPr lang="en-US" dirty="0" err="1">
                <a:cs typeface="Calibri"/>
              </a:rPr>
              <a:t>centre</a:t>
            </a:r>
            <a:r>
              <a:rPr lang="en-US" dirty="0">
                <a:cs typeface="Calibri"/>
              </a:rPr>
              <a:t> – placement record</a:t>
            </a:r>
          </a:p>
          <a:p>
            <a:r>
              <a:rPr lang="en-US" dirty="0">
                <a:cs typeface="Calibri"/>
              </a:rPr>
              <a:t>SS08 – after checks, LA can start matching to accommodation</a:t>
            </a:r>
          </a:p>
          <a:p>
            <a:r>
              <a:rPr lang="en-US" dirty="0">
                <a:cs typeface="Calibri"/>
              </a:rPr>
              <a:t>SS09 – have been allocated accommodation but not yet moved</a:t>
            </a:r>
          </a:p>
          <a:p>
            <a:r>
              <a:rPr lang="en-US" dirty="0">
                <a:cs typeface="Calibri"/>
              </a:rPr>
              <a:t>SS10 – have moved to their new accommodation and left the Welcome Centre.</a:t>
            </a:r>
          </a:p>
        </p:txBody>
      </p:sp>
      <p:sp>
        <p:nvSpPr>
          <p:cNvPr id="4" name="Slide Number Placeholder 3"/>
          <p:cNvSpPr>
            <a:spLocks noGrp="1"/>
          </p:cNvSpPr>
          <p:nvPr>
            <p:ph type="sldNum" sz="quarter" idx="5"/>
          </p:nvPr>
        </p:nvSpPr>
        <p:spPr/>
        <p:txBody>
          <a:bodyPr/>
          <a:lstStyle/>
          <a:p>
            <a:fld id="{13FB10DF-16E7-4CAD-AFE7-05A913371F52}" type="slidenum">
              <a:rPr lang="en-GB" smtClean="0"/>
              <a:t>5</a:t>
            </a:fld>
            <a:endParaRPr lang="en-GB"/>
          </a:p>
        </p:txBody>
      </p:sp>
    </p:spTree>
    <p:extLst>
      <p:ext uri="{BB962C8B-B14F-4D97-AF65-F5344CB8AC3E}">
        <p14:creationId xmlns:p14="http://schemas.microsoft.com/office/powerpoint/2010/main" val="3427930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touchpoint through the system from arrival to allocation of accommodation requires coordination to ensure all support required is accessed at the right time.  The outline below </a:t>
            </a:r>
            <a:r>
              <a:rPr lang="en-US" dirty="0" err="1"/>
              <a:t>summarises</a:t>
            </a:r>
            <a:r>
              <a:rPr lang="en-US" dirty="0"/>
              <a:t> how the touchpoints fit together.</a:t>
            </a:r>
          </a:p>
          <a:p>
            <a:endParaRPr lang="en-US" dirty="0">
              <a:cs typeface="Calibri"/>
            </a:endParaRPr>
          </a:p>
          <a:p>
            <a:r>
              <a:rPr lang="en-US" dirty="0">
                <a:cs typeface="Calibri"/>
              </a:rPr>
              <a:t>Contact Centre </a:t>
            </a:r>
          </a:p>
          <a:p>
            <a:pPr marL="171450" indent="-171450">
              <a:buFont typeface="Arial" panose="020B0604020202020204" pitchFamily="34" charset="0"/>
              <a:buChar char="•"/>
            </a:pPr>
            <a:r>
              <a:rPr lang="en-US" dirty="0">
                <a:cs typeface="Calibri"/>
              </a:rPr>
              <a:t>Have a significant role early on in the process.</a:t>
            </a:r>
          </a:p>
          <a:p>
            <a:pPr marL="171450" indent="-171450">
              <a:buFont typeface="Arial" panose="020B0604020202020204" pitchFamily="34" charset="0"/>
              <a:buChar char="•"/>
            </a:pPr>
            <a:r>
              <a:rPr lang="en-US" dirty="0">
                <a:cs typeface="Calibri"/>
              </a:rPr>
              <a:t>They liaise with the individual once Visa’s have been approved and support them till they arrive at the Welcome Centre.</a:t>
            </a:r>
          </a:p>
          <a:p>
            <a:pPr marL="171450" indent="-171450">
              <a:buFont typeface="Arial" panose="020B0604020202020204" pitchFamily="34" charset="0"/>
              <a:buChar char="•"/>
            </a:pPr>
            <a:r>
              <a:rPr lang="en-US" dirty="0">
                <a:cs typeface="Calibri"/>
              </a:rPr>
              <a:t>Reflecting back on the Sponsor status on the previous slide they run all the way through from SS01 – SS07 before they hand the contact over the Welcome Centre</a:t>
            </a:r>
            <a:endParaRPr lang="en-US" dirty="0"/>
          </a:p>
          <a:p>
            <a:endParaRPr lang="en-US" dirty="0">
              <a:cs typeface="Calibri"/>
            </a:endParaRPr>
          </a:p>
          <a:p>
            <a:r>
              <a:rPr lang="en-US" dirty="0">
                <a:cs typeface="Calibri"/>
              </a:rPr>
              <a:t>Arrival Hubs </a:t>
            </a:r>
          </a:p>
          <a:p>
            <a:pPr marL="171450" indent="-171450">
              <a:buFont typeface="Arial" panose="020B0604020202020204" pitchFamily="34" charset="0"/>
              <a:buChar char="•"/>
            </a:pPr>
            <a:r>
              <a:rPr lang="en-US" dirty="0">
                <a:cs typeface="Calibri"/>
              </a:rPr>
              <a:t>Fleeting contact as those travelling, arrive at a train station/port/airport and transfer to the next part of their journey. </a:t>
            </a:r>
          </a:p>
          <a:p>
            <a:pPr marL="171450" indent="-171450">
              <a:buFont typeface="Arial" panose="020B0604020202020204" pitchFamily="34" charset="0"/>
              <a:buChar char="•"/>
            </a:pPr>
            <a:r>
              <a:rPr lang="en-US" dirty="0">
                <a:cs typeface="Calibri"/>
              </a:rPr>
              <a:t>Primarily focused on Super Sponsor scheme but if they are approached by those travelling on the Individual Sponsor Scheme they will assist them onto the next stage of their travel to their host.</a:t>
            </a:r>
          </a:p>
          <a:p>
            <a:endParaRPr lang="en-US" dirty="0">
              <a:cs typeface="Calibri"/>
            </a:endParaRPr>
          </a:p>
          <a:p>
            <a:r>
              <a:rPr lang="en-US" dirty="0">
                <a:cs typeface="Calibri"/>
              </a:rPr>
              <a:t>Welcome </a:t>
            </a:r>
            <a:r>
              <a:rPr lang="en-US" dirty="0" err="1">
                <a:cs typeface="Calibri"/>
              </a:rPr>
              <a:t>Centres</a:t>
            </a:r>
            <a:r>
              <a:rPr lang="en-US" dirty="0">
                <a:cs typeface="Calibri"/>
              </a:rPr>
              <a:t> &amp; Local Authorities</a:t>
            </a:r>
          </a:p>
          <a:p>
            <a:pPr marL="171450" indent="-171450">
              <a:buFont typeface="Arial" panose="020B0604020202020204" pitchFamily="34" charset="0"/>
              <a:buChar char="•"/>
            </a:pPr>
            <a:r>
              <a:rPr lang="en-US" dirty="0"/>
              <a:t>Arrival at a </a:t>
            </a:r>
            <a:r>
              <a:rPr lang="en-US" b="1" dirty="0"/>
              <a:t>welcome </a:t>
            </a:r>
            <a:r>
              <a:rPr lang="en-US" b="1" dirty="0" err="1"/>
              <a:t>centre</a:t>
            </a:r>
            <a:r>
              <a:rPr lang="en-US" dirty="0"/>
              <a:t> starts the wrap around support and provides immediate accommodation until individuals are transferred to their permanent accommodation . </a:t>
            </a:r>
            <a:endParaRPr lang="en-US" dirty="0">
              <a:cs typeface="Calibri"/>
            </a:endParaRPr>
          </a:p>
          <a:p>
            <a:pPr marL="171450" indent="-171450">
              <a:buFont typeface="Arial" panose="020B0604020202020204" pitchFamily="34" charset="0"/>
              <a:buChar char="•"/>
            </a:pPr>
            <a:r>
              <a:rPr lang="en-US" b="1" dirty="0"/>
              <a:t>Local Authorities</a:t>
            </a:r>
            <a:r>
              <a:rPr lang="en-US" dirty="0"/>
              <a:t> –  Assist with individuals arriving through both Schemes with a focus on provision/matching of permanent accommodation and statutory services ( education, social services etc) </a:t>
            </a:r>
            <a:endParaRPr lang="en-US" dirty="0">
              <a:cs typeface="Calibri"/>
            </a:endParaRPr>
          </a:p>
        </p:txBody>
      </p:sp>
      <p:sp>
        <p:nvSpPr>
          <p:cNvPr id="4" name="Slide Number Placeholder 3"/>
          <p:cNvSpPr>
            <a:spLocks noGrp="1"/>
          </p:cNvSpPr>
          <p:nvPr>
            <p:ph type="sldNum" sz="quarter" idx="5"/>
          </p:nvPr>
        </p:nvSpPr>
        <p:spPr/>
        <p:txBody>
          <a:bodyPr/>
          <a:lstStyle/>
          <a:p>
            <a:fld id="{13FB10DF-16E7-4CAD-AFE7-05A913371F52}" type="slidenum">
              <a:rPr lang="en-GB" smtClean="0"/>
              <a:t>6</a:t>
            </a:fld>
            <a:endParaRPr lang="en-GB"/>
          </a:p>
        </p:txBody>
      </p:sp>
    </p:spTree>
    <p:extLst>
      <p:ext uri="{BB962C8B-B14F-4D97-AF65-F5344CB8AC3E}">
        <p14:creationId xmlns:p14="http://schemas.microsoft.com/office/powerpoint/2010/main" val="45891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Key points</a:t>
            </a:r>
          </a:p>
          <a:p>
            <a:pPr marL="171450" indent="-171450">
              <a:buFont typeface="Arial" panose="020B0604020202020204" pitchFamily="34" charset="0"/>
              <a:buChar char="•"/>
            </a:pPr>
            <a:r>
              <a:rPr lang="en-US" dirty="0">
                <a:cs typeface="Calibri"/>
              </a:rPr>
              <a:t>These processes are still being mapped and could change subject following feedback and discussions between Local Authorities and Welsh Government.</a:t>
            </a:r>
            <a:br>
              <a:rPr lang="en-US" dirty="0">
                <a:cs typeface="Calibri"/>
              </a:rPr>
            </a:br>
            <a:r>
              <a:rPr lang="en-US" dirty="0">
                <a:cs typeface="Calibri"/>
              </a:rPr>
              <a:t>Individual Sponsor route status code prefix is </a:t>
            </a:r>
            <a:r>
              <a:rPr lang="en-US" dirty="0" err="1">
                <a:cs typeface="Calibri"/>
              </a:rPr>
              <a:t>IS</a:t>
            </a:r>
            <a:r>
              <a:rPr lang="en-US" dirty="0">
                <a:cs typeface="Calibri"/>
              </a:rPr>
              <a:t> rather than SS for super sponsor</a:t>
            </a:r>
          </a:p>
          <a:p>
            <a:pPr marL="171450" indent="-171450">
              <a:buFont typeface="Arial" panose="020B0604020202020204" pitchFamily="34" charset="0"/>
              <a:buChar char="•"/>
            </a:pPr>
            <a:r>
              <a:rPr lang="en-US" dirty="0">
                <a:cs typeface="Calibri"/>
              </a:rPr>
              <a:t>As individuals make their way through the process, local authorities will update the status of the individual.</a:t>
            </a:r>
          </a:p>
          <a:p>
            <a:pPr marL="171450" indent="-171450">
              <a:buFont typeface="Arial" panose="020B0604020202020204" pitchFamily="34" charset="0"/>
              <a:buChar char="•"/>
            </a:pPr>
            <a:r>
              <a:rPr lang="en-US" dirty="0">
                <a:cs typeface="Calibri"/>
              </a:rPr>
              <a:t>As this process is refined and policy colleagues in Welsh Government are able to put more defined guidance together, the systems will be updated accordingly.</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13FB10DF-16E7-4CAD-AFE7-05A913371F52}" type="slidenum">
              <a:rPr lang="en-GB" smtClean="0"/>
              <a:t>7</a:t>
            </a:fld>
            <a:endParaRPr lang="en-GB"/>
          </a:p>
        </p:txBody>
      </p:sp>
    </p:spTree>
    <p:extLst>
      <p:ext uri="{BB962C8B-B14F-4D97-AF65-F5344CB8AC3E}">
        <p14:creationId xmlns:p14="http://schemas.microsoft.com/office/powerpoint/2010/main" val="4102504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cs typeface="Calibri"/>
              </a:rPr>
              <a:t>Initial mapping of sponsor status</a:t>
            </a:r>
          </a:p>
          <a:p>
            <a:pPr marL="171450" indent="-171450">
              <a:buFont typeface="Arial" panose="020B0604020202020204" pitchFamily="34" charset="0"/>
              <a:buChar char="•"/>
            </a:pPr>
            <a:r>
              <a:rPr lang="en-US" dirty="0">
                <a:cs typeface="Calibri"/>
              </a:rPr>
              <a:t>Keen to have feedback on how accurate the statuses are from your experiences. </a:t>
            </a:r>
          </a:p>
          <a:p>
            <a:pPr marL="171450" indent="-171450">
              <a:buFont typeface="Arial" panose="020B0604020202020204" pitchFamily="34" charset="0"/>
              <a:buChar char="•"/>
            </a:pPr>
            <a:r>
              <a:rPr lang="en-US" dirty="0">
                <a:cs typeface="Calibri"/>
              </a:rPr>
              <a:t>Sponsors in the system are only those that are hosting individuals who have applied through the Individual Sponsor Scheme. </a:t>
            </a:r>
          </a:p>
          <a:p>
            <a:pPr marL="171450" indent="-171450">
              <a:buFont typeface="Arial" panose="020B0604020202020204" pitchFamily="34" charset="0"/>
              <a:buChar char="•"/>
            </a:pPr>
            <a:r>
              <a:rPr lang="en-US" dirty="0" err="1">
                <a:cs typeface="Calibri"/>
              </a:rPr>
              <a:t>EoI</a:t>
            </a:r>
            <a:r>
              <a:rPr lang="en-US" dirty="0">
                <a:cs typeface="Calibri"/>
              </a:rPr>
              <a:t> (expressions of Interest data) is not currently in the system.  This is being reviewed by Welsh Government.  It has not been included in the initial launch, because </a:t>
            </a:r>
            <a:r>
              <a:rPr lang="en-US" dirty="0" err="1">
                <a:cs typeface="Calibri"/>
              </a:rPr>
              <a:t>EoI</a:t>
            </a:r>
            <a:r>
              <a:rPr lang="en-US" dirty="0">
                <a:cs typeface="Calibri"/>
              </a:rPr>
              <a:t> data didn’t exist when the system requirements were approved.</a:t>
            </a:r>
          </a:p>
          <a:p>
            <a:pPr marL="171450" indent="-171450">
              <a:buFont typeface="Arial" panose="020B0604020202020204" pitchFamily="34" charset="0"/>
              <a:buChar char="•"/>
            </a:pPr>
            <a:r>
              <a:rPr lang="en-US" dirty="0">
                <a:cs typeface="Calibri"/>
              </a:rPr>
              <a:t>On that basis, host matching will need to happen outside of the system until the data is incorporated.</a:t>
            </a:r>
          </a:p>
          <a:p>
            <a:endParaRPr lang="en-US" dirty="0">
              <a:cs typeface="Calibri"/>
            </a:endParaRPr>
          </a:p>
          <a:p>
            <a:r>
              <a:rPr lang="en-US" dirty="0">
                <a:cs typeface="Calibri"/>
              </a:rPr>
              <a:t>Statuses</a:t>
            </a:r>
          </a:p>
          <a:p>
            <a:endParaRPr lang="en-US" dirty="0">
              <a:cs typeface="Calibri"/>
            </a:endParaRPr>
          </a:p>
          <a:p>
            <a:r>
              <a:rPr lang="en-US" dirty="0">
                <a:cs typeface="Calibri"/>
              </a:rPr>
              <a:t>HST001 – Applied but not yet approved.  So local authorities can start to undertake house checks, DBS checks etc</a:t>
            </a:r>
          </a:p>
          <a:p>
            <a:r>
              <a:rPr lang="en-US" dirty="0">
                <a:cs typeface="Calibri"/>
              </a:rPr>
              <a:t>HST002 – Approved – all checks have gone through, and the sponsor can accept visitors</a:t>
            </a:r>
          </a:p>
          <a:p>
            <a:r>
              <a:rPr lang="en-US" dirty="0">
                <a:cs typeface="Calibri"/>
              </a:rPr>
              <a:t>HST003 – Active – Have one or more people placed in the accommodation offered and should start to receive monthly monetary contribution</a:t>
            </a:r>
          </a:p>
          <a:p>
            <a:r>
              <a:rPr lang="en-US" dirty="0">
                <a:cs typeface="Calibri"/>
              </a:rPr>
              <a:t>HST004 – Withdrawn – No longer wish to offer accommodation</a:t>
            </a:r>
          </a:p>
          <a:p>
            <a:r>
              <a:rPr lang="en-US" dirty="0">
                <a:cs typeface="Calibri"/>
              </a:rPr>
              <a:t>HST005 – Rejected.  Application has been rejected for one reason for another.</a:t>
            </a:r>
          </a:p>
          <a:p>
            <a:endParaRPr lang="en-US" dirty="0">
              <a:cs typeface="Calibri"/>
            </a:endParaRPr>
          </a:p>
        </p:txBody>
      </p:sp>
      <p:sp>
        <p:nvSpPr>
          <p:cNvPr id="4" name="Slide Number Placeholder 3"/>
          <p:cNvSpPr>
            <a:spLocks noGrp="1"/>
          </p:cNvSpPr>
          <p:nvPr>
            <p:ph type="sldNum" sz="quarter" idx="5"/>
          </p:nvPr>
        </p:nvSpPr>
        <p:spPr/>
        <p:txBody>
          <a:bodyPr/>
          <a:lstStyle/>
          <a:p>
            <a:fld id="{13FB10DF-16E7-4CAD-AFE7-05A913371F52}" type="slidenum">
              <a:rPr lang="en-GB" smtClean="0"/>
              <a:t>8</a:t>
            </a:fld>
            <a:endParaRPr lang="en-GB"/>
          </a:p>
        </p:txBody>
      </p:sp>
    </p:spTree>
    <p:extLst>
      <p:ext uri="{BB962C8B-B14F-4D97-AF65-F5344CB8AC3E}">
        <p14:creationId xmlns:p14="http://schemas.microsoft.com/office/powerpoint/2010/main" val="3802567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fontAlgn="base">
              <a:buFont typeface="Symbol" panose="05050102010706020507" pitchFamily="18" charset="2"/>
              <a:buChar char=""/>
            </a:pPr>
            <a:r>
              <a:rPr lang="en-GB" sz="1800" dirty="0">
                <a:solidFill>
                  <a:srgbClr val="000000"/>
                </a:solidFill>
                <a:effectLst/>
                <a:latin typeface="Arial" panose="020B0604020202020204" pitchFamily="34" charset="0"/>
                <a:ea typeface="Arial" panose="020B0604020202020204" pitchFamily="34" charset="0"/>
              </a:rPr>
              <a:t>Check that those using the system have received their account details via email</a:t>
            </a:r>
          </a:p>
          <a:p>
            <a:pPr marL="342900" lvl="0" indent="-342900" fontAlgn="base">
              <a:buFont typeface="Symbol" panose="05050102010706020507" pitchFamily="18" charset="2"/>
              <a:buChar char=""/>
            </a:pPr>
            <a:r>
              <a:rPr lang="en-GB" sz="1800" dirty="0">
                <a:solidFill>
                  <a:srgbClr val="000000"/>
                </a:solidFill>
                <a:effectLst/>
                <a:latin typeface="Arial" panose="020B0604020202020204" pitchFamily="34" charset="0"/>
                <a:ea typeface="Arial" panose="020B0604020202020204" pitchFamily="34" charset="0"/>
              </a:rPr>
              <a:t>Check whether people need to set up Microsoft Authenticate on people’s phones [some people will already have this] </a:t>
            </a:r>
            <a:endParaRPr lang="en-GB" sz="1800" dirty="0">
              <a:effectLst/>
              <a:latin typeface="Times New Roman" panose="02020603050405020304" pitchFamily="18" charset="0"/>
              <a:ea typeface="Times New Roman" panose="02020603050405020304" pitchFamily="18" charset="0"/>
            </a:endParaRPr>
          </a:p>
          <a:p>
            <a:pPr marL="342900" lvl="0" indent="-342900" fontAlgn="base">
              <a:buFont typeface="Symbol" panose="05050102010706020507" pitchFamily="18" charset="2"/>
              <a:buChar char=""/>
            </a:pPr>
            <a:r>
              <a:rPr lang="en-GB" sz="1800" dirty="0">
                <a:solidFill>
                  <a:srgbClr val="000000"/>
                </a:solidFill>
                <a:effectLst/>
                <a:latin typeface="Arial" panose="020B0604020202020204" pitchFamily="34" charset="0"/>
                <a:ea typeface="Arial" panose="020B0604020202020204" pitchFamily="34" charset="0"/>
              </a:rPr>
              <a:t>You can either run through this in the training or refer them to the guides. Links to instructions are available in the User Guide.  </a:t>
            </a:r>
            <a:endParaRPr lang="en-GB" sz="1800" dirty="0">
              <a:effectLst/>
              <a:latin typeface="Times New Roman" panose="02020603050405020304" pitchFamily="18" charset="0"/>
              <a:ea typeface="Times New Roman" panose="02020603050405020304" pitchFamily="18" charset="0"/>
            </a:endParaRPr>
          </a:p>
          <a:p>
            <a:endParaRPr lang="en-GB" dirty="0">
              <a:cs typeface="Calibri" panose="020F0502020204030204"/>
            </a:endParaRPr>
          </a:p>
          <a:p>
            <a:r>
              <a:rPr lang="en-GB" dirty="0">
                <a:cs typeface="Calibri" panose="020F0502020204030204"/>
              </a:rPr>
              <a:t>Reiterate that it is really important that people do not create fake records to practice on, in the Live environment.</a:t>
            </a:r>
          </a:p>
        </p:txBody>
      </p:sp>
      <p:sp>
        <p:nvSpPr>
          <p:cNvPr id="4" name="Slide Number Placeholder 3"/>
          <p:cNvSpPr>
            <a:spLocks noGrp="1"/>
          </p:cNvSpPr>
          <p:nvPr>
            <p:ph type="sldNum" sz="quarter" idx="5"/>
          </p:nvPr>
        </p:nvSpPr>
        <p:spPr/>
        <p:txBody>
          <a:bodyPr/>
          <a:lstStyle/>
          <a:p>
            <a:fld id="{13FB10DF-16E7-4CAD-AFE7-05A913371F52}" type="slidenum">
              <a:rPr lang="en-GB" smtClean="0"/>
              <a:t>9</a:t>
            </a:fld>
            <a:endParaRPr lang="en-GB"/>
          </a:p>
        </p:txBody>
      </p:sp>
    </p:spTree>
    <p:extLst>
      <p:ext uri="{BB962C8B-B14F-4D97-AF65-F5344CB8AC3E}">
        <p14:creationId xmlns:p14="http://schemas.microsoft.com/office/powerpoint/2010/main" val="4228626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F4A05-FFDB-45D6-B947-371B30EFE5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74C89D7-350D-4B47-A687-BE426C6AC6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5990D98-5128-4243-8F99-D5AE250A599E}"/>
              </a:ext>
            </a:extLst>
          </p:cNvPr>
          <p:cNvSpPr>
            <a:spLocks noGrp="1"/>
          </p:cNvSpPr>
          <p:nvPr>
            <p:ph type="dt" sz="half" idx="10"/>
          </p:nvPr>
        </p:nvSpPr>
        <p:spPr/>
        <p:txBody>
          <a:bodyPr/>
          <a:lstStyle/>
          <a:p>
            <a:fld id="{A828E0A0-F7D3-4505-9644-816BAF4A78FE}" type="datetimeFigureOut">
              <a:rPr lang="en-GB" smtClean="0"/>
              <a:t>14/07/2022</a:t>
            </a:fld>
            <a:endParaRPr lang="en-GB"/>
          </a:p>
        </p:txBody>
      </p:sp>
      <p:sp>
        <p:nvSpPr>
          <p:cNvPr id="5" name="Footer Placeholder 4">
            <a:extLst>
              <a:ext uri="{FF2B5EF4-FFF2-40B4-BE49-F238E27FC236}">
                <a16:creationId xmlns:a16="http://schemas.microsoft.com/office/drawing/2014/main" id="{A8B3FD49-43D4-45AC-8D18-7C41A76FCD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D0710C-C113-40EE-8B0A-A483B8B38DB1}"/>
              </a:ext>
            </a:extLst>
          </p:cNvPr>
          <p:cNvSpPr>
            <a:spLocks noGrp="1"/>
          </p:cNvSpPr>
          <p:nvPr>
            <p:ph type="sldNum" sz="quarter" idx="12"/>
          </p:nvPr>
        </p:nvSpPr>
        <p:spPr/>
        <p:txBody>
          <a:bodyPr/>
          <a:lstStyle/>
          <a:p>
            <a:fld id="{99B3A140-5BDE-4977-A093-620D9D22C2BB}" type="slidenum">
              <a:rPr lang="en-GB" smtClean="0"/>
              <a:t>‹#›</a:t>
            </a:fld>
            <a:endParaRPr lang="en-GB"/>
          </a:p>
        </p:txBody>
      </p:sp>
    </p:spTree>
    <p:extLst>
      <p:ext uri="{BB962C8B-B14F-4D97-AF65-F5344CB8AC3E}">
        <p14:creationId xmlns:p14="http://schemas.microsoft.com/office/powerpoint/2010/main" val="704969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1AA47-847F-4BB2-8C84-475C6167DF8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6B13B3A-CD7A-4002-9597-2EB2F15242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AB58EE-741E-41A0-88D6-3D20DE0F3045}"/>
              </a:ext>
            </a:extLst>
          </p:cNvPr>
          <p:cNvSpPr>
            <a:spLocks noGrp="1"/>
          </p:cNvSpPr>
          <p:nvPr>
            <p:ph type="dt" sz="half" idx="10"/>
          </p:nvPr>
        </p:nvSpPr>
        <p:spPr/>
        <p:txBody>
          <a:bodyPr/>
          <a:lstStyle/>
          <a:p>
            <a:fld id="{A828E0A0-F7D3-4505-9644-816BAF4A78FE}" type="datetimeFigureOut">
              <a:rPr lang="en-GB" smtClean="0"/>
              <a:t>14/07/2022</a:t>
            </a:fld>
            <a:endParaRPr lang="en-GB"/>
          </a:p>
        </p:txBody>
      </p:sp>
      <p:sp>
        <p:nvSpPr>
          <p:cNvPr id="5" name="Footer Placeholder 4">
            <a:extLst>
              <a:ext uri="{FF2B5EF4-FFF2-40B4-BE49-F238E27FC236}">
                <a16:creationId xmlns:a16="http://schemas.microsoft.com/office/drawing/2014/main" id="{79B4E318-05ED-4650-842C-CE89E77907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5784C6-5B26-4625-B83E-7F7C0A1029F2}"/>
              </a:ext>
            </a:extLst>
          </p:cNvPr>
          <p:cNvSpPr>
            <a:spLocks noGrp="1"/>
          </p:cNvSpPr>
          <p:nvPr>
            <p:ph type="sldNum" sz="quarter" idx="12"/>
          </p:nvPr>
        </p:nvSpPr>
        <p:spPr/>
        <p:txBody>
          <a:bodyPr/>
          <a:lstStyle/>
          <a:p>
            <a:fld id="{99B3A140-5BDE-4977-A093-620D9D22C2BB}" type="slidenum">
              <a:rPr lang="en-GB" smtClean="0"/>
              <a:t>‹#›</a:t>
            </a:fld>
            <a:endParaRPr lang="en-GB"/>
          </a:p>
        </p:txBody>
      </p:sp>
    </p:spTree>
    <p:extLst>
      <p:ext uri="{BB962C8B-B14F-4D97-AF65-F5344CB8AC3E}">
        <p14:creationId xmlns:p14="http://schemas.microsoft.com/office/powerpoint/2010/main" val="2684881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0CAC35-64DA-4353-964D-3612AD637E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D56C7CE-1288-4127-B841-32AEABAF18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DDFC4E-DFF0-4448-A2F2-D393D3F5CDC6}"/>
              </a:ext>
            </a:extLst>
          </p:cNvPr>
          <p:cNvSpPr>
            <a:spLocks noGrp="1"/>
          </p:cNvSpPr>
          <p:nvPr>
            <p:ph type="dt" sz="half" idx="10"/>
          </p:nvPr>
        </p:nvSpPr>
        <p:spPr/>
        <p:txBody>
          <a:bodyPr/>
          <a:lstStyle/>
          <a:p>
            <a:fld id="{A828E0A0-F7D3-4505-9644-816BAF4A78FE}" type="datetimeFigureOut">
              <a:rPr lang="en-GB" smtClean="0"/>
              <a:t>14/07/2022</a:t>
            </a:fld>
            <a:endParaRPr lang="en-GB"/>
          </a:p>
        </p:txBody>
      </p:sp>
      <p:sp>
        <p:nvSpPr>
          <p:cNvPr id="5" name="Footer Placeholder 4">
            <a:extLst>
              <a:ext uri="{FF2B5EF4-FFF2-40B4-BE49-F238E27FC236}">
                <a16:creationId xmlns:a16="http://schemas.microsoft.com/office/drawing/2014/main" id="{B399A785-E632-4CD2-A2CF-F8DBB5F328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232082-803C-442C-ABAD-EC41824F4022}"/>
              </a:ext>
            </a:extLst>
          </p:cNvPr>
          <p:cNvSpPr>
            <a:spLocks noGrp="1"/>
          </p:cNvSpPr>
          <p:nvPr>
            <p:ph type="sldNum" sz="quarter" idx="12"/>
          </p:nvPr>
        </p:nvSpPr>
        <p:spPr/>
        <p:txBody>
          <a:bodyPr/>
          <a:lstStyle/>
          <a:p>
            <a:fld id="{99B3A140-5BDE-4977-A093-620D9D22C2BB}" type="slidenum">
              <a:rPr lang="en-GB" smtClean="0"/>
              <a:t>‹#›</a:t>
            </a:fld>
            <a:endParaRPr lang="en-GB"/>
          </a:p>
        </p:txBody>
      </p:sp>
    </p:spTree>
    <p:extLst>
      <p:ext uri="{BB962C8B-B14F-4D97-AF65-F5344CB8AC3E}">
        <p14:creationId xmlns:p14="http://schemas.microsoft.com/office/powerpoint/2010/main" val="404453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336D-57CB-42CD-8192-0A5D90CF73A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3638F20-0CC4-46A3-9A47-E58B92DB14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AADAEE9-9289-4701-BD27-472FC2DCF713}"/>
              </a:ext>
            </a:extLst>
          </p:cNvPr>
          <p:cNvSpPr>
            <a:spLocks noGrp="1"/>
          </p:cNvSpPr>
          <p:nvPr>
            <p:ph type="dt" sz="half" idx="10"/>
          </p:nvPr>
        </p:nvSpPr>
        <p:spPr/>
        <p:txBody>
          <a:bodyPr/>
          <a:lstStyle/>
          <a:p>
            <a:fld id="{A828E0A0-F7D3-4505-9644-816BAF4A78FE}" type="datetimeFigureOut">
              <a:rPr lang="en-GB" smtClean="0"/>
              <a:t>14/07/2022</a:t>
            </a:fld>
            <a:endParaRPr lang="en-GB"/>
          </a:p>
        </p:txBody>
      </p:sp>
      <p:sp>
        <p:nvSpPr>
          <p:cNvPr id="5" name="Footer Placeholder 4">
            <a:extLst>
              <a:ext uri="{FF2B5EF4-FFF2-40B4-BE49-F238E27FC236}">
                <a16:creationId xmlns:a16="http://schemas.microsoft.com/office/drawing/2014/main" id="{D989B709-B37D-4501-9B38-A4148ADA2D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2C09CB-79A1-4FF2-BCDF-0AFAA1DF2C50}"/>
              </a:ext>
            </a:extLst>
          </p:cNvPr>
          <p:cNvSpPr>
            <a:spLocks noGrp="1"/>
          </p:cNvSpPr>
          <p:nvPr>
            <p:ph type="sldNum" sz="quarter" idx="12"/>
          </p:nvPr>
        </p:nvSpPr>
        <p:spPr/>
        <p:txBody>
          <a:bodyPr/>
          <a:lstStyle/>
          <a:p>
            <a:fld id="{99B3A140-5BDE-4977-A093-620D9D22C2BB}" type="slidenum">
              <a:rPr lang="en-GB" smtClean="0"/>
              <a:t>‹#›</a:t>
            </a:fld>
            <a:endParaRPr lang="en-GB"/>
          </a:p>
        </p:txBody>
      </p:sp>
    </p:spTree>
    <p:extLst>
      <p:ext uri="{BB962C8B-B14F-4D97-AF65-F5344CB8AC3E}">
        <p14:creationId xmlns:p14="http://schemas.microsoft.com/office/powerpoint/2010/main" val="296424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017A9-737B-4BAF-B3CB-7987CE9964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11778E7-F561-4908-ACB9-C684B1173A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04D7C4-655A-473E-8197-734DA93CC300}"/>
              </a:ext>
            </a:extLst>
          </p:cNvPr>
          <p:cNvSpPr>
            <a:spLocks noGrp="1"/>
          </p:cNvSpPr>
          <p:nvPr>
            <p:ph type="dt" sz="half" idx="10"/>
          </p:nvPr>
        </p:nvSpPr>
        <p:spPr/>
        <p:txBody>
          <a:bodyPr/>
          <a:lstStyle/>
          <a:p>
            <a:fld id="{A828E0A0-F7D3-4505-9644-816BAF4A78FE}" type="datetimeFigureOut">
              <a:rPr lang="en-GB" smtClean="0"/>
              <a:t>14/07/2022</a:t>
            </a:fld>
            <a:endParaRPr lang="en-GB"/>
          </a:p>
        </p:txBody>
      </p:sp>
      <p:sp>
        <p:nvSpPr>
          <p:cNvPr id="5" name="Footer Placeholder 4">
            <a:extLst>
              <a:ext uri="{FF2B5EF4-FFF2-40B4-BE49-F238E27FC236}">
                <a16:creationId xmlns:a16="http://schemas.microsoft.com/office/drawing/2014/main" id="{72961B59-A255-42C8-9EE2-CF17F05D9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005F81-0C73-4860-8D84-5EB95CB84888}"/>
              </a:ext>
            </a:extLst>
          </p:cNvPr>
          <p:cNvSpPr>
            <a:spLocks noGrp="1"/>
          </p:cNvSpPr>
          <p:nvPr>
            <p:ph type="sldNum" sz="quarter" idx="12"/>
          </p:nvPr>
        </p:nvSpPr>
        <p:spPr/>
        <p:txBody>
          <a:bodyPr/>
          <a:lstStyle/>
          <a:p>
            <a:fld id="{99B3A140-5BDE-4977-A093-620D9D22C2BB}" type="slidenum">
              <a:rPr lang="en-GB" smtClean="0"/>
              <a:t>‹#›</a:t>
            </a:fld>
            <a:endParaRPr lang="en-GB"/>
          </a:p>
        </p:txBody>
      </p:sp>
    </p:spTree>
    <p:extLst>
      <p:ext uri="{BB962C8B-B14F-4D97-AF65-F5344CB8AC3E}">
        <p14:creationId xmlns:p14="http://schemas.microsoft.com/office/powerpoint/2010/main" val="2806988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B850F-6771-41CB-8492-E866763E6E9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AD423E5-1597-46FB-ABF5-4F1FB65659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2B19E7F-A553-4685-ABB9-CF483C3602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29C7030-CB13-4505-A086-52DC62712A10}"/>
              </a:ext>
            </a:extLst>
          </p:cNvPr>
          <p:cNvSpPr>
            <a:spLocks noGrp="1"/>
          </p:cNvSpPr>
          <p:nvPr>
            <p:ph type="dt" sz="half" idx="10"/>
          </p:nvPr>
        </p:nvSpPr>
        <p:spPr/>
        <p:txBody>
          <a:bodyPr/>
          <a:lstStyle/>
          <a:p>
            <a:fld id="{A828E0A0-F7D3-4505-9644-816BAF4A78FE}" type="datetimeFigureOut">
              <a:rPr lang="en-GB" smtClean="0"/>
              <a:t>14/07/2022</a:t>
            </a:fld>
            <a:endParaRPr lang="en-GB"/>
          </a:p>
        </p:txBody>
      </p:sp>
      <p:sp>
        <p:nvSpPr>
          <p:cNvPr id="6" name="Footer Placeholder 5">
            <a:extLst>
              <a:ext uri="{FF2B5EF4-FFF2-40B4-BE49-F238E27FC236}">
                <a16:creationId xmlns:a16="http://schemas.microsoft.com/office/drawing/2014/main" id="{BCE7069C-9840-465C-80D8-9B45E72989C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BA6CBA8-0AAC-49DC-AFCC-C02DC4E23004}"/>
              </a:ext>
            </a:extLst>
          </p:cNvPr>
          <p:cNvSpPr>
            <a:spLocks noGrp="1"/>
          </p:cNvSpPr>
          <p:nvPr>
            <p:ph type="sldNum" sz="quarter" idx="12"/>
          </p:nvPr>
        </p:nvSpPr>
        <p:spPr/>
        <p:txBody>
          <a:bodyPr/>
          <a:lstStyle/>
          <a:p>
            <a:fld id="{99B3A140-5BDE-4977-A093-620D9D22C2BB}" type="slidenum">
              <a:rPr lang="en-GB" smtClean="0"/>
              <a:t>‹#›</a:t>
            </a:fld>
            <a:endParaRPr lang="en-GB"/>
          </a:p>
        </p:txBody>
      </p:sp>
    </p:spTree>
    <p:extLst>
      <p:ext uri="{BB962C8B-B14F-4D97-AF65-F5344CB8AC3E}">
        <p14:creationId xmlns:p14="http://schemas.microsoft.com/office/powerpoint/2010/main" val="611808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55FB-9876-4A1C-B533-1C3852DA938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F1AAE1F-6E2A-4C81-9958-A7907465E7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27C069-7300-43FF-BAAF-9FE6C30333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5A609DB-A10B-4E7E-B10B-F9A1284F8E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210912-073A-4FCC-994B-DE4BC3C08E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964D045-EC51-4BC9-BDBB-D739CA53FF18}"/>
              </a:ext>
            </a:extLst>
          </p:cNvPr>
          <p:cNvSpPr>
            <a:spLocks noGrp="1"/>
          </p:cNvSpPr>
          <p:nvPr>
            <p:ph type="dt" sz="half" idx="10"/>
          </p:nvPr>
        </p:nvSpPr>
        <p:spPr/>
        <p:txBody>
          <a:bodyPr/>
          <a:lstStyle/>
          <a:p>
            <a:fld id="{A828E0A0-F7D3-4505-9644-816BAF4A78FE}" type="datetimeFigureOut">
              <a:rPr lang="en-GB" smtClean="0"/>
              <a:t>14/07/2022</a:t>
            </a:fld>
            <a:endParaRPr lang="en-GB"/>
          </a:p>
        </p:txBody>
      </p:sp>
      <p:sp>
        <p:nvSpPr>
          <p:cNvPr id="8" name="Footer Placeholder 7">
            <a:extLst>
              <a:ext uri="{FF2B5EF4-FFF2-40B4-BE49-F238E27FC236}">
                <a16:creationId xmlns:a16="http://schemas.microsoft.com/office/drawing/2014/main" id="{80C4C1D7-103B-4848-9732-05AB524CA7B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E2CB42D-10B5-4514-A3A4-E1732B940F7A}"/>
              </a:ext>
            </a:extLst>
          </p:cNvPr>
          <p:cNvSpPr>
            <a:spLocks noGrp="1"/>
          </p:cNvSpPr>
          <p:nvPr>
            <p:ph type="sldNum" sz="quarter" idx="12"/>
          </p:nvPr>
        </p:nvSpPr>
        <p:spPr/>
        <p:txBody>
          <a:bodyPr/>
          <a:lstStyle/>
          <a:p>
            <a:fld id="{99B3A140-5BDE-4977-A093-620D9D22C2BB}" type="slidenum">
              <a:rPr lang="en-GB" smtClean="0"/>
              <a:t>‹#›</a:t>
            </a:fld>
            <a:endParaRPr lang="en-GB"/>
          </a:p>
        </p:txBody>
      </p:sp>
    </p:spTree>
    <p:extLst>
      <p:ext uri="{BB962C8B-B14F-4D97-AF65-F5344CB8AC3E}">
        <p14:creationId xmlns:p14="http://schemas.microsoft.com/office/powerpoint/2010/main" val="1887375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068E-0294-4B87-83AC-BFB03BC0740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5483303-627A-4BB3-BF83-BBA9328DD009}"/>
              </a:ext>
            </a:extLst>
          </p:cNvPr>
          <p:cNvSpPr>
            <a:spLocks noGrp="1"/>
          </p:cNvSpPr>
          <p:nvPr>
            <p:ph type="dt" sz="half" idx="10"/>
          </p:nvPr>
        </p:nvSpPr>
        <p:spPr/>
        <p:txBody>
          <a:bodyPr/>
          <a:lstStyle/>
          <a:p>
            <a:fld id="{A828E0A0-F7D3-4505-9644-816BAF4A78FE}" type="datetimeFigureOut">
              <a:rPr lang="en-GB" smtClean="0"/>
              <a:t>14/07/2022</a:t>
            </a:fld>
            <a:endParaRPr lang="en-GB"/>
          </a:p>
        </p:txBody>
      </p:sp>
      <p:sp>
        <p:nvSpPr>
          <p:cNvPr id="4" name="Footer Placeholder 3">
            <a:extLst>
              <a:ext uri="{FF2B5EF4-FFF2-40B4-BE49-F238E27FC236}">
                <a16:creationId xmlns:a16="http://schemas.microsoft.com/office/drawing/2014/main" id="{EF397BDE-C12E-4F2E-9C0D-04FA1C17445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D1CED9E-CF05-418C-9768-A604EE8E3460}"/>
              </a:ext>
            </a:extLst>
          </p:cNvPr>
          <p:cNvSpPr>
            <a:spLocks noGrp="1"/>
          </p:cNvSpPr>
          <p:nvPr>
            <p:ph type="sldNum" sz="quarter" idx="12"/>
          </p:nvPr>
        </p:nvSpPr>
        <p:spPr/>
        <p:txBody>
          <a:bodyPr/>
          <a:lstStyle/>
          <a:p>
            <a:fld id="{99B3A140-5BDE-4977-A093-620D9D22C2BB}" type="slidenum">
              <a:rPr lang="en-GB" smtClean="0"/>
              <a:t>‹#›</a:t>
            </a:fld>
            <a:endParaRPr lang="en-GB"/>
          </a:p>
        </p:txBody>
      </p:sp>
    </p:spTree>
    <p:extLst>
      <p:ext uri="{BB962C8B-B14F-4D97-AF65-F5344CB8AC3E}">
        <p14:creationId xmlns:p14="http://schemas.microsoft.com/office/powerpoint/2010/main" val="34216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E1A257-CF9F-4738-A53E-5F99EA33226B}"/>
              </a:ext>
            </a:extLst>
          </p:cNvPr>
          <p:cNvSpPr>
            <a:spLocks noGrp="1"/>
          </p:cNvSpPr>
          <p:nvPr>
            <p:ph type="dt" sz="half" idx="10"/>
          </p:nvPr>
        </p:nvSpPr>
        <p:spPr/>
        <p:txBody>
          <a:bodyPr/>
          <a:lstStyle/>
          <a:p>
            <a:fld id="{A828E0A0-F7D3-4505-9644-816BAF4A78FE}" type="datetimeFigureOut">
              <a:rPr lang="en-GB" smtClean="0"/>
              <a:t>14/07/2022</a:t>
            </a:fld>
            <a:endParaRPr lang="en-GB"/>
          </a:p>
        </p:txBody>
      </p:sp>
      <p:sp>
        <p:nvSpPr>
          <p:cNvPr id="3" name="Footer Placeholder 2">
            <a:extLst>
              <a:ext uri="{FF2B5EF4-FFF2-40B4-BE49-F238E27FC236}">
                <a16:creationId xmlns:a16="http://schemas.microsoft.com/office/drawing/2014/main" id="{FEB375A8-9AC8-4D01-8F96-E78B4398472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11807C1-B25F-4210-9F82-D5B0081EDCE3}"/>
              </a:ext>
            </a:extLst>
          </p:cNvPr>
          <p:cNvSpPr>
            <a:spLocks noGrp="1"/>
          </p:cNvSpPr>
          <p:nvPr>
            <p:ph type="sldNum" sz="quarter" idx="12"/>
          </p:nvPr>
        </p:nvSpPr>
        <p:spPr/>
        <p:txBody>
          <a:bodyPr/>
          <a:lstStyle/>
          <a:p>
            <a:fld id="{99B3A140-5BDE-4977-A093-620D9D22C2BB}" type="slidenum">
              <a:rPr lang="en-GB" smtClean="0"/>
              <a:t>‹#›</a:t>
            </a:fld>
            <a:endParaRPr lang="en-GB"/>
          </a:p>
        </p:txBody>
      </p:sp>
    </p:spTree>
    <p:extLst>
      <p:ext uri="{BB962C8B-B14F-4D97-AF65-F5344CB8AC3E}">
        <p14:creationId xmlns:p14="http://schemas.microsoft.com/office/powerpoint/2010/main" val="3567988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8E085-C6EA-45B7-AF2D-9422306E9A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73EE0E2-EE09-4D3B-9995-C2627337D9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57CDB9A-7106-4E38-8255-0DDDB5FE7C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DC67A2-21C8-417B-98F0-184896491D27}"/>
              </a:ext>
            </a:extLst>
          </p:cNvPr>
          <p:cNvSpPr>
            <a:spLocks noGrp="1"/>
          </p:cNvSpPr>
          <p:nvPr>
            <p:ph type="dt" sz="half" idx="10"/>
          </p:nvPr>
        </p:nvSpPr>
        <p:spPr/>
        <p:txBody>
          <a:bodyPr/>
          <a:lstStyle/>
          <a:p>
            <a:fld id="{A828E0A0-F7D3-4505-9644-816BAF4A78FE}" type="datetimeFigureOut">
              <a:rPr lang="en-GB" smtClean="0"/>
              <a:t>14/07/2022</a:t>
            </a:fld>
            <a:endParaRPr lang="en-GB"/>
          </a:p>
        </p:txBody>
      </p:sp>
      <p:sp>
        <p:nvSpPr>
          <p:cNvPr id="6" name="Footer Placeholder 5">
            <a:extLst>
              <a:ext uri="{FF2B5EF4-FFF2-40B4-BE49-F238E27FC236}">
                <a16:creationId xmlns:a16="http://schemas.microsoft.com/office/drawing/2014/main" id="{25027374-E40E-4C2B-B116-1705F9F9A81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76F420-34ED-4239-B07D-D02B7253D511}"/>
              </a:ext>
            </a:extLst>
          </p:cNvPr>
          <p:cNvSpPr>
            <a:spLocks noGrp="1"/>
          </p:cNvSpPr>
          <p:nvPr>
            <p:ph type="sldNum" sz="quarter" idx="12"/>
          </p:nvPr>
        </p:nvSpPr>
        <p:spPr/>
        <p:txBody>
          <a:bodyPr/>
          <a:lstStyle/>
          <a:p>
            <a:fld id="{99B3A140-5BDE-4977-A093-620D9D22C2BB}" type="slidenum">
              <a:rPr lang="en-GB" smtClean="0"/>
              <a:t>‹#›</a:t>
            </a:fld>
            <a:endParaRPr lang="en-GB"/>
          </a:p>
        </p:txBody>
      </p:sp>
    </p:spTree>
    <p:extLst>
      <p:ext uri="{BB962C8B-B14F-4D97-AF65-F5344CB8AC3E}">
        <p14:creationId xmlns:p14="http://schemas.microsoft.com/office/powerpoint/2010/main" val="1980364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9AFF2-2645-410E-B329-923416630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8E8602B-A9DA-43E6-A2A6-F89987FE19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BEF21E9-FA77-49C9-A729-F72CCCC532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004A66-0E71-4CB6-A469-AB4125FD6A50}"/>
              </a:ext>
            </a:extLst>
          </p:cNvPr>
          <p:cNvSpPr>
            <a:spLocks noGrp="1"/>
          </p:cNvSpPr>
          <p:nvPr>
            <p:ph type="dt" sz="half" idx="10"/>
          </p:nvPr>
        </p:nvSpPr>
        <p:spPr/>
        <p:txBody>
          <a:bodyPr/>
          <a:lstStyle/>
          <a:p>
            <a:fld id="{A828E0A0-F7D3-4505-9644-816BAF4A78FE}" type="datetimeFigureOut">
              <a:rPr lang="en-GB" smtClean="0"/>
              <a:t>14/07/2022</a:t>
            </a:fld>
            <a:endParaRPr lang="en-GB"/>
          </a:p>
        </p:txBody>
      </p:sp>
      <p:sp>
        <p:nvSpPr>
          <p:cNvPr id="6" name="Footer Placeholder 5">
            <a:extLst>
              <a:ext uri="{FF2B5EF4-FFF2-40B4-BE49-F238E27FC236}">
                <a16:creationId xmlns:a16="http://schemas.microsoft.com/office/drawing/2014/main" id="{B303DA7F-87F5-481A-AE92-54222B75A23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F28A7D-2E45-4A60-8925-E7EAB28A5806}"/>
              </a:ext>
            </a:extLst>
          </p:cNvPr>
          <p:cNvSpPr>
            <a:spLocks noGrp="1"/>
          </p:cNvSpPr>
          <p:nvPr>
            <p:ph type="sldNum" sz="quarter" idx="12"/>
          </p:nvPr>
        </p:nvSpPr>
        <p:spPr/>
        <p:txBody>
          <a:bodyPr/>
          <a:lstStyle/>
          <a:p>
            <a:fld id="{99B3A140-5BDE-4977-A093-620D9D22C2BB}" type="slidenum">
              <a:rPr lang="en-GB" smtClean="0"/>
              <a:t>‹#›</a:t>
            </a:fld>
            <a:endParaRPr lang="en-GB"/>
          </a:p>
        </p:txBody>
      </p:sp>
    </p:spTree>
    <p:extLst>
      <p:ext uri="{BB962C8B-B14F-4D97-AF65-F5344CB8AC3E}">
        <p14:creationId xmlns:p14="http://schemas.microsoft.com/office/powerpoint/2010/main" val="3503111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C89029-07B5-4445-8963-1F313C0A3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9D71DF3-1CED-4D85-A669-225BAA50CB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7D0622-928A-4887-8C8A-60929AEEEE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28E0A0-F7D3-4505-9644-816BAF4A78FE}" type="datetimeFigureOut">
              <a:rPr lang="en-GB" smtClean="0"/>
              <a:t>14/07/2022</a:t>
            </a:fld>
            <a:endParaRPr lang="en-GB"/>
          </a:p>
        </p:txBody>
      </p:sp>
      <p:sp>
        <p:nvSpPr>
          <p:cNvPr id="5" name="Footer Placeholder 4">
            <a:extLst>
              <a:ext uri="{FF2B5EF4-FFF2-40B4-BE49-F238E27FC236}">
                <a16:creationId xmlns:a16="http://schemas.microsoft.com/office/drawing/2014/main" id="{3FC2AE2C-82E9-4F5B-AE22-425141B533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D6CF1B1-63FB-4D3C-9190-D83A8246B0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B3A140-5BDE-4977-A093-620D9D22C2BB}" type="slidenum">
              <a:rPr lang="en-GB" smtClean="0"/>
              <a:t>‹#›</a:t>
            </a:fld>
            <a:endParaRPr lang="en-GB"/>
          </a:p>
        </p:txBody>
      </p:sp>
    </p:spTree>
    <p:extLst>
      <p:ext uri="{BB962C8B-B14F-4D97-AF65-F5344CB8AC3E}">
        <p14:creationId xmlns:p14="http://schemas.microsoft.com/office/powerpoint/2010/main" val="13098499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image" Target="../media/image5.svg"/><Relationship Id="rId5" Type="http://schemas.openxmlformats.org/officeDocument/2006/relationships/diagramQuickStyle" Target="../diagrams/quickStyle1.xml"/><Relationship Id="rId10" Type="http://schemas.openxmlformats.org/officeDocument/2006/relationships/image" Target="../media/image4.png"/><Relationship Id="rId4" Type="http://schemas.openxmlformats.org/officeDocument/2006/relationships/diagramLayout" Target="../diagrams/layout1.xml"/><Relationship Id="rId9" Type="http://schemas.openxmlformats.org/officeDocument/2006/relationships/image" Target="../media/image3.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ur01.safelinks.protection.outlook.com/?url=https%3A%2F%2Forg0a5cc0b1.crm11.dynamics.com%2F&amp;data=05%7C01%7Csarah.lilley%40gov.wales%7C3c4b87c56e254501ef8a08da496aec3d%7Ca2cc36c592804ae78887d06dab89216b%7C0%7C0%7C637903020823765215%7CUnknown%7CTWFpbGZsb3d8eyJWIjoiMC4wLjAwMDAiLCJQIjoiV2luMzIiLCJBTiI6Ik1haWwiLCJXVCI6Mn0%3D%7C3000%7C%7C%7C&amp;sdata=OsNwlWsV8txQk882SAYApRguUsCj03lapVOWRlolHfk%3D&amp;reserved=0"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hyperlink" Target="https://homesforukrainedataplatform.crm11.dynamic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3FC6C98F-8834-608E-F158-F900D0A3038A}"/>
              </a:ext>
            </a:extLst>
          </p:cNvPr>
          <p:cNvSpPr>
            <a:spLocks noGrp="1"/>
          </p:cNvSpPr>
          <p:nvPr>
            <p:ph type="subTitle" idx="1"/>
          </p:nvPr>
        </p:nvSpPr>
        <p:spPr>
          <a:xfrm>
            <a:off x="4506653" y="3994506"/>
            <a:ext cx="3312734" cy="1141851"/>
          </a:xfrm>
          <a:noFill/>
        </p:spPr>
        <p:txBody>
          <a:bodyPr vert="horz" lIns="91440" tIns="45720" rIns="91440" bIns="45720" rtlCol="0" anchor="t">
            <a:noAutofit/>
          </a:bodyPr>
          <a:lstStyle/>
          <a:p>
            <a:r>
              <a:rPr lang="en-US" sz="2800" dirty="0">
                <a:solidFill>
                  <a:srgbClr val="080808"/>
                </a:solidFill>
                <a:cs typeface="Calibri"/>
              </a:rPr>
              <a:t>Training</a:t>
            </a:r>
          </a:p>
          <a:p>
            <a:endParaRPr lang="en-US" sz="1600" dirty="0">
              <a:solidFill>
                <a:srgbClr val="080808"/>
              </a:solidFill>
              <a:cs typeface="Calibri"/>
            </a:endParaRPr>
          </a:p>
          <a:p>
            <a:endParaRPr lang="en-US" sz="1600" dirty="0">
              <a:solidFill>
                <a:srgbClr val="080808"/>
              </a:solidFill>
              <a:cs typeface="Calibri"/>
            </a:endParaRPr>
          </a:p>
          <a:p>
            <a:r>
              <a:rPr lang="en-US" sz="1600" dirty="0">
                <a:solidFill>
                  <a:srgbClr val="080808"/>
                </a:solidFill>
                <a:cs typeface="Calibri"/>
              </a:rPr>
              <a:t>V2 – updated 14/07/2022</a:t>
            </a:r>
          </a:p>
        </p:txBody>
      </p:sp>
      <p:sp>
        <p:nvSpPr>
          <p:cNvPr id="2" name="Title 1">
            <a:extLst>
              <a:ext uri="{FF2B5EF4-FFF2-40B4-BE49-F238E27FC236}">
                <a16:creationId xmlns:a16="http://schemas.microsoft.com/office/drawing/2014/main" id="{FC9ABC7B-476E-884E-CCFB-C78B60F36ADD}"/>
              </a:ext>
            </a:extLst>
          </p:cNvPr>
          <p:cNvSpPr>
            <a:spLocks noGrp="1"/>
          </p:cNvSpPr>
          <p:nvPr>
            <p:ph type="ctrTitle"/>
          </p:nvPr>
        </p:nvSpPr>
        <p:spPr>
          <a:xfrm>
            <a:off x="2890546" y="987521"/>
            <a:ext cx="6574023" cy="2893180"/>
          </a:xfrm>
          <a:noFill/>
        </p:spPr>
        <p:txBody>
          <a:bodyPr anchor="ctr">
            <a:normAutofit/>
          </a:bodyPr>
          <a:lstStyle/>
          <a:p>
            <a:br>
              <a:rPr lang="en-GB" sz="3600" b="1" dirty="0">
                <a:solidFill>
                  <a:srgbClr val="080808"/>
                </a:solidFill>
                <a:cs typeface="Calibri Light"/>
              </a:rPr>
            </a:br>
            <a:br>
              <a:rPr lang="en-GB" sz="3600" b="1" dirty="0">
                <a:solidFill>
                  <a:srgbClr val="080808"/>
                </a:solidFill>
                <a:cs typeface="Calibri Light"/>
              </a:rPr>
            </a:br>
            <a:r>
              <a:rPr lang="en-GB" sz="3600" b="1" dirty="0">
                <a:solidFill>
                  <a:srgbClr val="080808"/>
                </a:solidFill>
                <a:cs typeface="Calibri Light"/>
              </a:rPr>
              <a:t>Wales, Nation of Sanctuary: Ukraine Data Platform</a:t>
            </a:r>
            <a:endParaRPr lang="en-US" sz="3600" dirty="0">
              <a:solidFill>
                <a:srgbClr val="080808"/>
              </a:solidFill>
              <a:ea typeface="+mj-lt"/>
              <a:cs typeface="+mj-lt"/>
            </a:endParaRPr>
          </a:p>
          <a:p>
            <a:endParaRPr lang="en-US" sz="3600" dirty="0">
              <a:solidFill>
                <a:srgbClr val="080808"/>
              </a:solidFill>
              <a:cs typeface="Calibri Light"/>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54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11861A-1F86-0C97-C017-01E6928F7BE6}"/>
              </a:ext>
            </a:extLst>
          </p:cNvPr>
          <p:cNvSpPr>
            <a:spLocks noGrp="1"/>
          </p:cNvSpPr>
          <p:nvPr>
            <p:ph type="title"/>
          </p:nvPr>
        </p:nvSpPr>
        <p:spPr>
          <a:xfrm>
            <a:off x="643467" y="871373"/>
            <a:ext cx="10905066" cy="835934"/>
          </a:xfrm>
        </p:spPr>
        <p:txBody>
          <a:bodyPr vert="horz" lIns="91440" tIns="45720" rIns="91440" bIns="45720" rtlCol="0" anchor="ctr">
            <a:normAutofit/>
          </a:bodyPr>
          <a:lstStyle/>
          <a:p>
            <a:r>
              <a:rPr lang="en-US" sz="3600" dirty="0"/>
              <a:t>Introducing our </a:t>
            </a:r>
            <a:r>
              <a:rPr lang="en-US" sz="3600" kern="1200" dirty="0">
                <a:latin typeface="+mj-lt"/>
                <a:ea typeface="+mj-ea"/>
                <a:cs typeface="+mj-cs"/>
              </a:rPr>
              <a:t>family</a:t>
            </a:r>
          </a:p>
        </p:txBody>
      </p:sp>
      <p:sp>
        <p:nvSpPr>
          <p:cNvPr id="4" name="TextBox 3">
            <a:extLst>
              <a:ext uri="{FF2B5EF4-FFF2-40B4-BE49-F238E27FC236}">
                <a16:creationId xmlns:a16="http://schemas.microsoft.com/office/drawing/2014/main" id="{BF0DC363-D5E0-686B-8290-AE21619B55EA}"/>
              </a:ext>
            </a:extLst>
          </p:cNvPr>
          <p:cNvSpPr txBox="1"/>
          <p:nvPr/>
        </p:nvSpPr>
        <p:spPr>
          <a:xfrm>
            <a:off x="511014" y="1685416"/>
            <a:ext cx="6360072" cy="476184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lvl="1" indent="-228600">
              <a:lnSpc>
                <a:spcPct val="90000"/>
              </a:lnSpc>
              <a:spcAft>
                <a:spcPts val="600"/>
              </a:spcAft>
              <a:buFont typeface="Arial" panose="020B0604020202020204" pitchFamily="34" charset="0"/>
              <a:buChar char="•"/>
            </a:pPr>
            <a:r>
              <a:rPr lang="en-US" dirty="0" err="1"/>
              <a:t>Yulia</a:t>
            </a:r>
            <a:r>
              <a:rPr lang="en-US" dirty="0"/>
              <a:t> Melnyk (45, b.1977), her husband Andriy and their two daughters, Natalya (14, b.2008) and Sofia (12, b. 2010) live in Mariupol in south-eastern Ukraine. </a:t>
            </a:r>
            <a:endParaRPr lang="en-US" dirty="0">
              <a:cs typeface="Calibri"/>
            </a:endParaRPr>
          </a:p>
          <a:p>
            <a:pPr lvl="1" indent="-228600">
              <a:lnSpc>
                <a:spcPct val="90000"/>
              </a:lnSpc>
              <a:spcAft>
                <a:spcPts val="600"/>
              </a:spcAft>
              <a:buFont typeface="Arial" panose="020B0604020202020204" pitchFamily="34" charset="0"/>
              <a:buChar char="•"/>
            </a:pPr>
            <a:r>
              <a:rPr lang="en-US" dirty="0"/>
              <a:t>The situation there is now too dangerous.  </a:t>
            </a:r>
            <a:r>
              <a:rPr lang="en-US" dirty="0" err="1"/>
              <a:t>Yulia</a:t>
            </a:r>
            <a:r>
              <a:rPr lang="en-US" dirty="0"/>
              <a:t> applied for visas for her and the girls to leave Ukraine. Andriy stayed behind. </a:t>
            </a:r>
            <a:endParaRPr lang="en-US" dirty="0">
              <a:cs typeface="Calibri"/>
            </a:endParaRPr>
          </a:p>
          <a:p>
            <a:pPr lvl="1" indent="-228600">
              <a:lnSpc>
                <a:spcPct val="90000"/>
              </a:lnSpc>
              <a:spcAft>
                <a:spcPts val="600"/>
              </a:spcAft>
              <a:buFont typeface="Arial" panose="020B0604020202020204" pitchFamily="34" charset="0"/>
              <a:buChar char="•"/>
            </a:pPr>
            <a:r>
              <a:rPr lang="en-US" dirty="0"/>
              <a:t>Visa approved in early May and they plan to travel to Wales under the Super Sponsor Scheme, flying into Heathrow.</a:t>
            </a:r>
            <a:endParaRPr lang="en-US" dirty="0">
              <a:cs typeface="Calibri" panose="020F0502020204030204"/>
            </a:endParaRPr>
          </a:p>
          <a:p>
            <a:pPr lvl="1" indent="-228600">
              <a:lnSpc>
                <a:spcPct val="90000"/>
              </a:lnSpc>
              <a:spcAft>
                <a:spcPts val="600"/>
              </a:spcAft>
              <a:buFont typeface="Arial" panose="020B0604020202020204" pitchFamily="34" charset="0"/>
              <a:buChar char="•"/>
            </a:pPr>
            <a:r>
              <a:rPr lang="en-US" dirty="0"/>
              <a:t>The family will require two bedrooms. </a:t>
            </a:r>
            <a:endParaRPr lang="en-US" dirty="0">
              <a:cs typeface="Calibri"/>
            </a:endParaRPr>
          </a:p>
          <a:p>
            <a:pPr lvl="1" indent="-228600">
              <a:lnSpc>
                <a:spcPct val="90000"/>
              </a:lnSpc>
              <a:spcAft>
                <a:spcPts val="600"/>
              </a:spcAft>
              <a:buFont typeface="Arial" panose="020B0604020202020204" pitchFamily="34" charset="0"/>
              <a:buChar char="•"/>
            </a:pPr>
            <a:r>
              <a:rPr lang="en-US" dirty="0"/>
              <a:t>Natalya has additional learning needs and will require support from the local authority when the girls restart education.</a:t>
            </a:r>
            <a:endParaRPr lang="en-US" dirty="0">
              <a:cs typeface="Calibri"/>
            </a:endParaRPr>
          </a:p>
          <a:p>
            <a:pPr lvl="1" indent="-228600">
              <a:lnSpc>
                <a:spcPct val="90000"/>
              </a:lnSpc>
              <a:spcAft>
                <a:spcPts val="600"/>
              </a:spcAft>
              <a:buFont typeface="Arial" panose="020B0604020202020204" pitchFamily="34" charset="0"/>
              <a:buChar char="•"/>
            </a:pPr>
            <a:r>
              <a:rPr lang="en-US" dirty="0"/>
              <a:t>The family are in good physical health, but all three are experiencing emotional trauma in relation to their experiences.  </a:t>
            </a:r>
            <a:endParaRPr lang="en-US" dirty="0">
              <a:cs typeface="Calibri"/>
            </a:endParaRPr>
          </a:p>
          <a:p>
            <a:pPr indent="-228600">
              <a:lnSpc>
                <a:spcPct val="90000"/>
              </a:lnSpc>
              <a:spcAft>
                <a:spcPts val="600"/>
              </a:spcAft>
              <a:buFont typeface="Arial" panose="020B0604020202020204" pitchFamily="34" charset="0"/>
              <a:buChar char="•"/>
            </a:pPr>
            <a:endParaRPr lang="en-US" sz="1400" dirty="0"/>
          </a:p>
        </p:txBody>
      </p:sp>
      <p:grpSp>
        <p:nvGrpSpPr>
          <p:cNvPr id="18" name="Group 1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3">
            <a:extLst>
              <a:ext uri="{FF2B5EF4-FFF2-40B4-BE49-F238E27FC236}">
                <a16:creationId xmlns:a16="http://schemas.microsoft.com/office/drawing/2014/main" id="{69F61472-B36E-A072-4C27-E275C980C32E}"/>
              </a:ext>
            </a:extLst>
          </p:cNvPr>
          <p:cNvPicPr>
            <a:picLocks noChangeAspect="1"/>
          </p:cNvPicPr>
          <p:nvPr/>
        </p:nvPicPr>
        <p:blipFill rotWithShape="1">
          <a:blip r:embed="rId3"/>
          <a:srcRect l="775" r="1231"/>
          <a:stretch/>
        </p:blipFill>
        <p:spPr>
          <a:xfrm>
            <a:off x="6732337" y="1585912"/>
            <a:ext cx="5191133" cy="3697460"/>
          </a:xfrm>
          <a:prstGeom prst="rect">
            <a:avLst/>
          </a:prstGeom>
        </p:spPr>
      </p:pic>
      <p:grpSp>
        <p:nvGrpSpPr>
          <p:cNvPr id="22" name="Group 21">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3" name="Rectangle 22">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itle 1">
            <a:extLst>
              <a:ext uri="{FF2B5EF4-FFF2-40B4-BE49-F238E27FC236}">
                <a16:creationId xmlns:a16="http://schemas.microsoft.com/office/drawing/2014/main" id="{0DBF0655-8490-3641-0A1B-8CB16D1125B4}"/>
              </a:ext>
            </a:extLst>
          </p:cNvPr>
          <p:cNvSpPr txBox="1">
            <a:spLocks/>
          </p:cNvSpPr>
          <p:nvPr/>
        </p:nvSpPr>
        <p:spPr>
          <a:xfrm>
            <a:off x="643468" y="-152954"/>
            <a:ext cx="6582901"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b="1"/>
              <a:t>Homes for Ukraine Data Platform</a:t>
            </a:r>
          </a:p>
        </p:txBody>
      </p:sp>
    </p:spTree>
    <p:extLst>
      <p:ext uri="{BB962C8B-B14F-4D97-AF65-F5344CB8AC3E}">
        <p14:creationId xmlns:p14="http://schemas.microsoft.com/office/powerpoint/2010/main" val="74719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2" name="Rectangle 12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itle 123">
            <a:extLst>
              <a:ext uri="{FF2B5EF4-FFF2-40B4-BE49-F238E27FC236}">
                <a16:creationId xmlns:a16="http://schemas.microsoft.com/office/drawing/2014/main" id="{453FD994-4441-897C-711B-593A33724265}"/>
              </a:ext>
            </a:extLst>
          </p:cNvPr>
          <p:cNvSpPr>
            <a:spLocks noGrp="1"/>
          </p:cNvSpPr>
          <p:nvPr>
            <p:ph type="title"/>
          </p:nvPr>
        </p:nvSpPr>
        <p:spPr>
          <a:xfrm>
            <a:off x="4491898" y="480698"/>
            <a:ext cx="7645172" cy="1495425"/>
          </a:xfrm>
        </p:spPr>
        <p:txBody>
          <a:bodyPr vert="horz" lIns="91440" tIns="45720" rIns="91440" bIns="45720" rtlCol="0" anchor="ctr">
            <a:normAutofit/>
          </a:bodyPr>
          <a:lstStyle/>
          <a:p>
            <a:r>
              <a:rPr lang="en-US" sz="4000"/>
              <a:t>Technical support and feeding back</a:t>
            </a:r>
          </a:p>
        </p:txBody>
      </p:sp>
      <p:graphicFrame>
        <p:nvGraphicFramePr>
          <p:cNvPr id="2" name="Diagram 2">
            <a:extLst>
              <a:ext uri="{FF2B5EF4-FFF2-40B4-BE49-F238E27FC236}">
                <a16:creationId xmlns:a16="http://schemas.microsoft.com/office/drawing/2014/main" id="{8C496054-6E5E-C9B7-5D68-4DCE71F6CC70}"/>
              </a:ext>
            </a:extLst>
          </p:cNvPr>
          <p:cNvGraphicFramePr/>
          <p:nvPr>
            <p:extLst>
              <p:ext uri="{D42A27DB-BD31-4B8C-83A1-F6EECF244321}">
                <p14:modId xmlns:p14="http://schemas.microsoft.com/office/powerpoint/2010/main" val="229451471"/>
              </p:ext>
            </p:extLst>
          </p:nvPr>
        </p:nvGraphicFramePr>
        <p:xfrm>
          <a:off x="-734946" y="2845598"/>
          <a:ext cx="6597423" cy="37290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0" name="TextBox 109">
            <a:extLst>
              <a:ext uri="{FF2B5EF4-FFF2-40B4-BE49-F238E27FC236}">
                <a16:creationId xmlns:a16="http://schemas.microsoft.com/office/drawing/2014/main" id="{6ACBF766-E6E1-B20E-5439-98D4FDB56028}"/>
              </a:ext>
            </a:extLst>
          </p:cNvPr>
          <p:cNvSpPr txBox="1"/>
          <p:nvPr/>
        </p:nvSpPr>
        <p:spPr>
          <a:xfrm>
            <a:off x="6440543" y="3374476"/>
            <a:ext cx="5218055"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We want to know how we can improve the system</a:t>
            </a:r>
          </a:p>
          <a:p>
            <a:endParaRPr lang="en-US" dirty="0">
              <a:cs typeface="Calibri"/>
            </a:endParaRPr>
          </a:p>
          <a:p>
            <a:r>
              <a:rPr lang="en-US" dirty="0">
                <a:cs typeface="Calibri"/>
              </a:rPr>
              <a:t>Please:</a:t>
            </a:r>
          </a:p>
          <a:p>
            <a:pPr marL="285750" indent="-285750">
              <a:buFont typeface="Arial"/>
              <a:buChar char="•"/>
            </a:pPr>
            <a:r>
              <a:rPr lang="en-US" dirty="0">
                <a:ea typeface="+mn-lt"/>
                <a:cs typeface="+mn-lt"/>
              </a:rPr>
              <a:t>Provide feedback on the system</a:t>
            </a:r>
          </a:p>
          <a:p>
            <a:pPr marL="285750" indent="-285750">
              <a:buFont typeface="Arial"/>
              <a:buChar char="•"/>
            </a:pPr>
            <a:r>
              <a:rPr lang="en-US" dirty="0">
                <a:cs typeface="Calibri"/>
              </a:rPr>
              <a:t>Report bugs or issues </a:t>
            </a:r>
          </a:p>
          <a:p>
            <a:endParaRPr lang="en-US" dirty="0">
              <a:cs typeface="Calibri"/>
            </a:endParaRPr>
          </a:p>
        </p:txBody>
      </p:sp>
      <p:pic>
        <p:nvPicPr>
          <p:cNvPr id="111" name="Graphic 111" descr="Call center with solid fill">
            <a:extLst>
              <a:ext uri="{FF2B5EF4-FFF2-40B4-BE49-F238E27FC236}">
                <a16:creationId xmlns:a16="http://schemas.microsoft.com/office/drawing/2014/main" id="{AE21267E-0A0D-89A6-24F5-ADC42456CA8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97832" y="838865"/>
            <a:ext cx="1747836" cy="1783555"/>
          </a:xfrm>
          <a:prstGeom prst="rect">
            <a:avLst/>
          </a:prstGeom>
        </p:spPr>
      </p:pic>
      <p:pic>
        <p:nvPicPr>
          <p:cNvPr id="112" name="Graphic 112" descr="Chat outline">
            <a:extLst>
              <a:ext uri="{FF2B5EF4-FFF2-40B4-BE49-F238E27FC236}">
                <a16:creationId xmlns:a16="http://schemas.microsoft.com/office/drawing/2014/main" id="{6BE8B16E-E504-859B-54FC-C5DDDB9793F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391482" y="1160819"/>
            <a:ext cx="2414587" cy="2414587"/>
          </a:xfrm>
          <a:prstGeom prst="rect">
            <a:avLst/>
          </a:prstGeom>
        </p:spPr>
      </p:pic>
      <p:sp>
        <p:nvSpPr>
          <p:cNvPr id="22" name="Title 1">
            <a:extLst>
              <a:ext uri="{FF2B5EF4-FFF2-40B4-BE49-F238E27FC236}">
                <a16:creationId xmlns:a16="http://schemas.microsoft.com/office/drawing/2014/main" id="{91FDC5AE-F6E7-C4F4-7183-2DE6891ABD42}"/>
              </a:ext>
            </a:extLst>
          </p:cNvPr>
          <p:cNvSpPr txBox="1">
            <a:spLocks/>
          </p:cNvSpPr>
          <p:nvPr/>
        </p:nvSpPr>
        <p:spPr>
          <a:xfrm>
            <a:off x="643468" y="-152954"/>
            <a:ext cx="6582901"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b="1"/>
              <a:t>Homes for Ukraine Data Platform</a:t>
            </a:r>
          </a:p>
        </p:txBody>
      </p:sp>
    </p:spTree>
    <p:extLst>
      <p:ext uri="{BB962C8B-B14F-4D97-AF65-F5344CB8AC3E}">
        <p14:creationId xmlns:p14="http://schemas.microsoft.com/office/powerpoint/2010/main" val="4153288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262E669-7774-4EAE-BBCE-F9FFE664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0CD485ED-328F-4350-AB3E-F6EA45149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484" y="837483"/>
            <a:ext cx="10500646" cy="4843095"/>
          </a:xfrm>
          <a:custGeom>
            <a:avLst/>
            <a:gdLst>
              <a:gd name="connsiteX0" fmla="*/ 0 w 10052180"/>
              <a:gd name="connsiteY0" fmla="*/ 0 h 4650769"/>
              <a:gd name="connsiteX1" fmla="*/ 10052180 w 10052180"/>
              <a:gd name="connsiteY1" fmla="*/ 0 h 4650769"/>
              <a:gd name="connsiteX2" fmla="*/ 10052180 w 10052180"/>
              <a:gd name="connsiteY2" fmla="*/ 4571218 h 4650769"/>
              <a:gd name="connsiteX3" fmla="*/ 10050702 w 10052180"/>
              <a:gd name="connsiteY3" fmla="*/ 4571562 h 4650769"/>
              <a:gd name="connsiteX4" fmla="*/ 10001878 w 10052180"/>
              <a:gd name="connsiteY4" fmla="*/ 4572066 h 4650769"/>
              <a:gd name="connsiteX5" fmla="*/ 9969638 w 10052180"/>
              <a:gd name="connsiteY5" fmla="*/ 4575824 h 4650769"/>
              <a:gd name="connsiteX6" fmla="*/ 9864299 w 10052180"/>
              <a:gd name="connsiteY6" fmla="*/ 4580290 h 4650769"/>
              <a:gd name="connsiteX7" fmla="*/ 9796089 w 10052180"/>
              <a:gd name="connsiteY7" fmla="*/ 4591897 h 4650769"/>
              <a:gd name="connsiteX8" fmla="*/ 9658617 w 10052180"/>
              <a:gd name="connsiteY8" fmla="*/ 4628572 h 4650769"/>
              <a:gd name="connsiteX9" fmla="*/ 9605787 w 10052180"/>
              <a:gd name="connsiteY9" fmla="*/ 4633374 h 4650769"/>
              <a:gd name="connsiteX10" fmla="*/ 9408928 w 10052180"/>
              <a:gd name="connsiteY10" fmla="*/ 4634030 h 4650769"/>
              <a:gd name="connsiteX11" fmla="*/ 9290980 w 10052180"/>
              <a:gd name="connsiteY11" fmla="*/ 4628234 h 4650769"/>
              <a:gd name="connsiteX12" fmla="*/ 9195937 w 10052180"/>
              <a:gd name="connsiteY12" fmla="*/ 4629562 h 4650769"/>
              <a:gd name="connsiteX13" fmla="*/ 9091821 w 10052180"/>
              <a:gd name="connsiteY13" fmla="*/ 4619955 h 4650769"/>
              <a:gd name="connsiteX14" fmla="*/ 9005324 w 10052180"/>
              <a:gd name="connsiteY14" fmla="*/ 4627981 h 4650769"/>
              <a:gd name="connsiteX15" fmla="*/ 8911383 w 10052180"/>
              <a:gd name="connsiteY15" fmla="*/ 4634700 h 4650769"/>
              <a:gd name="connsiteX16" fmla="*/ 8853295 w 10052180"/>
              <a:gd name="connsiteY16" fmla="*/ 4644792 h 4650769"/>
              <a:gd name="connsiteX17" fmla="*/ 8813991 w 10052180"/>
              <a:gd name="connsiteY17" fmla="*/ 4634596 h 4650769"/>
              <a:gd name="connsiteX18" fmla="*/ 8687179 w 10052180"/>
              <a:gd name="connsiteY18" fmla="*/ 4588065 h 4650769"/>
              <a:gd name="connsiteX19" fmla="*/ 8623955 w 10052180"/>
              <a:gd name="connsiteY19" fmla="*/ 4578046 h 4650769"/>
              <a:gd name="connsiteX20" fmla="*/ 8622786 w 10052180"/>
              <a:gd name="connsiteY20" fmla="*/ 4577305 h 4650769"/>
              <a:gd name="connsiteX21" fmla="*/ 8600904 w 10052180"/>
              <a:gd name="connsiteY21" fmla="*/ 4582918 h 4650769"/>
              <a:gd name="connsiteX22" fmla="*/ 8433071 w 10052180"/>
              <a:gd name="connsiteY22" fmla="*/ 4606234 h 4650769"/>
              <a:gd name="connsiteX23" fmla="*/ 8318071 w 10052180"/>
              <a:gd name="connsiteY23" fmla="*/ 4586590 h 4650769"/>
              <a:gd name="connsiteX24" fmla="*/ 8242424 w 10052180"/>
              <a:gd name="connsiteY24" fmla="*/ 4566486 h 4650769"/>
              <a:gd name="connsiteX25" fmla="*/ 8193517 w 10052180"/>
              <a:gd name="connsiteY25" fmla="*/ 4551756 h 4650769"/>
              <a:gd name="connsiteX26" fmla="*/ 8156253 w 10052180"/>
              <a:gd name="connsiteY26" fmla="*/ 4539485 h 4650769"/>
              <a:gd name="connsiteX27" fmla="*/ 8105237 w 10052180"/>
              <a:gd name="connsiteY27" fmla="*/ 4530754 h 4650769"/>
              <a:gd name="connsiteX28" fmla="*/ 8012182 w 10052180"/>
              <a:gd name="connsiteY28" fmla="*/ 4569955 h 4650769"/>
              <a:gd name="connsiteX29" fmla="*/ 7873023 w 10052180"/>
              <a:gd name="connsiteY29" fmla="*/ 4594395 h 4650769"/>
              <a:gd name="connsiteX30" fmla="*/ 7766598 w 10052180"/>
              <a:gd name="connsiteY30" fmla="*/ 4583182 h 4650769"/>
              <a:gd name="connsiteX31" fmla="*/ 7739745 w 10052180"/>
              <a:gd name="connsiteY31" fmla="*/ 4588115 h 4650769"/>
              <a:gd name="connsiteX32" fmla="*/ 7616434 w 10052180"/>
              <a:gd name="connsiteY32" fmla="*/ 4564808 h 4650769"/>
              <a:gd name="connsiteX33" fmla="*/ 7431215 w 10052180"/>
              <a:gd name="connsiteY33" fmla="*/ 4552516 h 4650769"/>
              <a:gd name="connsiteX34" fmla="*/ 7237422 w 10052180"/>
              <a:gd name="connsiteY34" fmla="*/ 4498285 h 4650769"/>
              <a:gd name="connsiteX35" fmla="*/ 7011658 w 10052180"/>
              <a:gd name="connsiteY35" fmla="*/ 4451218 h 4650769"/>
              <a:gd name="connsiteX36" fmla="*/ 6867111 w 10052180"/>
              <a:gd name="connsiteY36" fmla="*/ 4419048 h 4650769"/>
              <a:gd name="connsiteX37" fmla="*/ 6712288 w 10052180"/>
              <a:gd name="connsiteY37" fmla="*/ 4430721 h 4650769"/>
              <a:gd name="connsiteX38" fmla="*/ 6543149 w 10052180"/>
              <a:gd name="connsiteY38" fmla="*/ 4429858 h 4650769"/>
              <a:gd name="connsiteX39" fmla="*/ 6393064 w 10052180"/>
              <a:gd name="connsiteY39" fmla="*/ 4406561 h 4650769"/>
              <a:gd name="connsiteX40" fmla="*/ 6303049 w 10052180"/>
              <a:gd name="connsiteY40" fmla="*/ 4399385 h 4650769"/>
              <a:gd name="connsiteX41" fmla="*/ 6268511 w 10052180"/>
              <a:gd name="connsiteY41" fmla="*/ 4407283 h 4650769"/>
              <a:gd name="connsiteX42" fmla="*/ 6220512 w 10052180"/>
              <a:gd name="connsiteY42" fmla="*/ 4411171 h 4650769"/>
              <a:gd name="connsiteX43" fmla="*/ 6135538 w 10052180"/>
              <a:gd name="connsiteY43" fmla="*/ 4426253 h 4650769"/>
              <a:gd name="connsiteX44" fmla="*/ 6031127 w 10052180"/>
              <a:gd name="connsiteY44" fmla="*/ 4420204 h 4650769"/>
              <a:gd name="connsiteX45" fmla="*/ 5969808 w 10052180"/>
              <a:gd name="connsiteY45" fmla="*/ 4408049 h 4650769"/>
              <a:gd name="connsiteX46" fmla="*/ 5944950 w 10052180"/>
              <a:gd name="connsiteY46" fmla="*/ 4393767 h 4650769"/>
              <a:gd name="connsiteX47" fmla="*/ 5509282 w 10052180"/>
              <a:gd name="connsiteY47" fmla="*/ 4393767 h 4650769"/>
              <a:gd name="connsiteX48" fmla="*/ 5488183 w 10052180"/>
              <a:gd name="connsiteY48" fmla="*/ 4398554 h 4650769"/>
              <a:gd name="connsiteX49" fmla="*/ 5481447 w 10052180"/>
              <a:gd name="connsiteY49" fmla="*/ 4395975 h 4650769"/>
              <a:gd name="connsiteX50" fmla="*/ 5473864 w 10052180"/>
              <a:gd name="connsiteY50" fmla="*/ 4393767 h 4650769"/>
              <a:gd name="connsiteX51" fmla="*/ 5441368 w 10052180"/>
              <a:gd name="connsiteY51" fmla="*/ 4393767 h 4650769"/>
              <a:gd name="connsiteX52" fmla="*/ 5427734 w 10052180"/>
              <a:gd name="connsiteY52" fmla="*/ 4401537 h 4650769"/>
              <a:gd name="connsiteX53" fmla="*/ 5412372 w 10052180"/>
              <a:gd name="connsiteY53" fmla="*/ 4394628 h 4650769"/>
              <a:gd name="connsiteX54" fmla="*/ 5412559 w 10052180"/>
              <a:gd name="connsiteY54" fmla="*/ 4393767 h 4650769"/>
              <a:gd name="connsiteX55" fmla="*/ 5182205 w 10052180"/>
              <a:gd name="connsiteY55" fmla="*/ 4393767 h 4650769"/>
              <a:gd name="connsiteX56" fmla="*/ 5167180 w 10052180"/>
              <a:gd name="connsiteY56" fmla="*/ 4401547 h 4650769"/>
              <a:gd name="connsiteX57" fmla="*/ 5116191 w 10052180"/>
              <a:gd name="connsiteY57" fmla="*/ 4410857 h 4650769"/>
              <a:gd name="connsiteX58" fmla="*/ 4978049 w 10052180"/>
              <a:gd name="connsiteY58" fmla="*/ 4444099 h 4650769"/>
              <a:gd name="connsiteX59" fmla="*/ 4918199 w 10052180"/>
              <a:gd name="connsiteY59" fmla="*/ 4475969 h 4650769"/>
              <a:gd name="connsiteX60" fmla="*/ 4819404 w 10052180"/>
              <a:gd name="connsiteY60" fmla="*/ 4498170 h 4650769"/>
              <a:gd name="connsiteX61" fmla="*/ 4748850 w 10052180"/>
              <a:gd name="connsiteY61" fmla="*/ 4510039 h 4650769"/>
              <a:gd name="connsiteX62" fmla="*/ 4728909 w 10052180"/>
              <a:gd name="connsiteY62" fmla="*/ 4533669 h 4650769"/>
              <a:gd name="connsiteX63" fmla="*/ 4728624 w 10052180"/>
              <a:gd name="connsiteY63" fmla="*/ 4534109 h 4650769"/>
              <a:gd name="connsiteX64" fmla="*/ 4685733 w 10052180"/>
              <a:gd name="connsiteY64" fmla="*/ 4537269 h 4650769"/>
              <a:gd name="connsiteX65" fmla="*/ 4591811 w 10052180"/>
              <a:gd name="connsiteY65" fmla="*/ 4562739 h 4650769"/>
              <a:gd name="connsiteX66" fmla="*/ 4562217 w 10052180"/>
              <a:gd name="connsiteY66" fmla="*/ 4569392 h 4650769"/>
              <a:gd name="connsiteX67" fmla="*/ 4546453 w 10052180"/>
              <a:gd name="connsiteY67" fmla="*/ 4575327 h 4650769"/>
              <a:gd name="connsiteX68" fmla="*/ 4522757 w 10052180"/>
              <a:gd name="connsiteY68" fmla="*/ 4559783 h 4650769"/>
              <a:gd name="connsiteX69" fmla="*/ 4493193 w 10052180"/>
              <a:gd name="connsiteY69" fmla="*/ 4566418 h 4650769"/>
              <a:gd name="connsiteX70" fmla="*/ 4486309 w 10052180"/>
              <a:gd name="connsiteY70" fmla="*/ 4568571 h 4650769"/>
              <a:gd name="connsiteX71" fmla="*/ 4434522 w 10052180"/>
              <a:gd name="connsiteY71" fmla="*/ 4553363 h 4650769"/>
              <a:gd name="connsiteX72" fmla="*/ 4429460 w 10052180"/>
              <a:gd name="connsiteY72" fmla="*/ 4547302 h 4650769"/>
              <a:gd name="connsiteX73" fmla="*/ 4403505 w 10052180"/>
              <a:gd name="connsiteY73" fmla="*/ 4544604 h 4650769"/>
              <a:gd name="connsiteX74" fmla="*/ 4400557 w 10052180"/>
              <a:gd name="connsiteY74" fmla="*/ 4546201 h 4650769"/>
              <a:gd name="connsiteX75" fmla="*/ 4379030 w 10052180"/>
              <a:gd name="connsiteY75" fmla="*/ 4536886 h 4650769"/>
              <a:gd name="connsiteX76" fmla="*/ 4292758 w 10052180"/>
              <a:gd name="connsiteY76" fmla="*/ 4520332 h 4650769"/>
              <a:gd name="connsiteX77" fmla="*/ 4126934 w 10052180"/>
              <a:gd name="connsiteY77" fmla="*/ 4511325 h 4650769"/>
              <a:gd name="connsiteX78" fmla="*/ 3954199 w 10052180"/>
              <a:gd name="connsiteY78" fmla="*/ 4486409 h 4650769"/>
              <a:gd name="connsiteX79" fmla="*/ 3790501 w 10052180"/>
              <a:gd name="connsiteY79" fmla="*/ 4495445 h 4650769"/>
              <a:gd name="connsiteX80" fmla="*/ 3492963 w 10052180"/>
              <a:gd name="connsiteY80" fmla="*/ 4468480 h 4650769"/>
              <a:gd name="connsiteX81" fmla="*/ 3390904 w 10052180"/>
              <a:gd name="connsiteY81" fmla="*/ 4465867 h 4650769"/>
              <a:gd name="connsiteX82" fmla="*/ 3322528 w 10052180"/>
              <a:gd name="connsiteY82" fmla="*/ 4464799 h 4650769"/>
              <a:gd name="connsiteX83" fmla="*/ 3317795 w 10052180"/>
              <a:gd name="connsiteY83" fmla="*/ 4467272 h 4650769"/>
              <a:gd name="connsiteX84" fmla="*/ 3298702 w 10052180"/>
              <a:gd name="connsiteY84" fmla="*/ 4468689 h 4650769"/>
              <a:gd name="connsiteX85" fmla="*/ 3293503 w 10052180"/>
              <a:gd name="connsiteY85" fmla="*/ 4479690 h 4650769"/>
              <a:gd name="connsiteX86" fmla="*/ 3229705 w 10052180"/>
              <a:gd name="connsiteY86" fmla="*/ 4489069 h 4650769"/>
              <a:gd name="connsiteX87" fmla="*/ 3076109 w 10052180"/>
              <a:gd name="connsiteY87" fmla="*/ 4492987 h 4650769"/>
              <a:gd name="connsiteX88" fmla="*/ 2962379 w 10052180"/>
              <a:gd name="connsiteY88" fmla="*/ 4474229 h 4650769"/>
              <a:gd name="connsiteX89" fmla="*/ 2924375 w 10052180"/>
              <a:gd name="connsiteY89" fmla="*/ 4484334 h 4650769"/>
              <a:gd name="connsiteX90" fmla="*/ 2871297 w 10052180"/>
              <a:gd name="connsiteY90" fmla="*/ 4491313 h 4650769"/>
              <a:gd name="connsiteX91" fmla="*/ 2700663 w 10052180"/>
              <a:gd name="connsiteY91" fmla="*/ 4485036 h 4650769"/>
              <a:gd name="connsiteX92" fmla="*/ 2560084 w 10052180"/>
              <a:gd name="connsiteY92" fmla="*/ 4489523 h 4650769"/>
              <a:gd name="connsiteX93" fmla="*/ 2479658 w 10052180"/>
              <a:gd name="connsiteY93" fmla="*/ 4499250 h 4650769"/>
              <a:gd name="connsiteX94" fmla="*/ 2309526 w 10052180"/>
              <a:gd name="connsiteY94" fmla="*/ 4471569 h 4650769"/>
              <a:gd name="connsiteX95" fmla="*/ 2143849 w 10052180"/>
              <a:gd name="connsiteY95" fmla="*/ 4458678 h 4650769"/>
              <a:gd name="connsiteX96" fmla="*/ 2054460 w 10052180"/>
              <a:gd name="connsiteY96" fmla="*/ 4444435 h 4650769"/>
              <a:gd name="connsiteX97" fmla="*/ 1875690 w 10052180"/>
              <a:gd name="connsiteY97" fmla="*/ 4462877 h 4650769"/>
              <a:gd name="connsiteX98" fmla="*/ 1829588 w 10052180"/>
              <a:gd name="connsiteY98" fmla="*/ 4463680 h 4650769"/>
              <a:gd name="connsiteX99" fmla="*/ 1729685 w 10052180"/>
              <a:gd name="connsiteY99" fmla="*/ 4483196 h 4650769"/>
              <a:gd name="connsiteX100" fmla="*/ 1672107 w 10052180"/>
              <a:gd name="connsiteY100" fmla="*/ 4487209 h 4650769"/>
              <a:gd name="connsiteX101" fmla="*/ 1514794 w 10052180"/>
              <a:gd name="connsiteY101" fmla="*/ 4506035 h 4650769"/>
              <a:gd name="connsiteX102" fmla="*/ 1375355 w 10052180"/>
              <a:gd name="connsiteY102" fmla="*/ 4535286 h 4650769"/>
              <a:gd name="connsiteX103" fmla="*/ 1281723 w 10052180"/>
              <a:gd name="connsiteY103" fmla="*/ 4557767 h 4650769"/>
              <a:gd name="connsiteX104" fmla="*/ 1152251 w 10052180"/>
              <a:gd name="connsiteY104" fmla="*/ 4596280 h 4650769"/>
              <a:gd name="connsiteX105" fmla="*/ 1112386 w 10052180"/>
              <a:gd name="connsiteY105" fmla="*/ 4603999 h 4650769"/>
              <a:gd name="connsiteX106" fmla="*/ 1055042 w 10052180"/>
              <a:gd name="connsiteY106" fmla="*/ 4590297 h 4650769"/>
              <a:gd name="connsiteX107" fmla="*/ 961705 w 10052180"/>
              <a:gd name="connsiteY107" fmla="*/ 4577719 h 4650769"/>
              <a:gd name="connsiteX108" fmla="*/ 875879 w 10052180"/>
              <a:gd name="connsiteY108" fmla="*/ 4564303 h 4650769"/>
              <a:gd name="connsiteX109" fmla="*/ 771366 w 10052180"/>
              <a:gd name="connsiteY109" fmla="*/ 4567383 h 4650769"/>
              <a:gd name="connsiteX110" fmla="*/ 676592 w 10052180"/>
              <a:gd name="connsiteY110" fmla="*/ 4560117 h 4650769"/>
              <a:gd name="connsiteX111" fmla="*/ 558512 w 10052180"/>
              <a:gd name="connsiteY111" fmla="*/ 4558530 h 4650769"/>
              <a:gd name="connsiteX112" fmla="*/ 362079 w 10052180"/>
              <a:gd name="connsiteY112" fmla="*/ 4545572 h 4650769"/>
              <a:gd name="connsiteX113" fmla="*/ 309653 w 10052180"/>
              <a:gd name="connsiteY113" fmla="*/ 4537476 h 4650769"/>
              <a:gd name="connsiteX114" fmla="*/ 174742 w 10052180"/>
              <a:gd name="connsiteY114" fmla="*/ 4492281 h 4650769"/>
              <a:gd name="connsiteX115" fmla="*/ 107390 w 10052180"/>
              <a:gd name="connsiteY115" fmla="*/ 4476433 h 4650769"/>
              <a:gd name="connsiteX116" fmla="*/ 2537 w 10052180"/>
              <a:gd name="connsiteY116" fmla="*/ 4465393 h 4650769"/>
              <a:gd name="connsiteX117" fmla="*/ 0 w 10052180"/>
              <a:gd name="connsiteY117" fmla="*/ 4463105 h 4650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0052180" h="4650769">
                <a:moveTo>
                  <a:pt x="0" y="0"/>
                </a:moveTo>
                <a:lnTo>
                  <a:pt x="10052180" y="0"/>
                </a:lnTo>
                <a:lnTo>
                  <a:pt x="10052180" y="4571218"/>
                </a:lnTo>
                <a:lnTo>
                  <a:pt x="10050702" y="4571562"/>
                </a:lnTo>
                <a:cubicBezTo>
                  <a:pt x="10033695" y="4573943"/>
                  <a:pt x="10017259" y="4574375"/>
                  <a:pt x="10001878" y="4572066"/>
                </a:cubicBezTo>
                <a:cubicBezTo>
                  <a:pt x="9987347" y="4562370"/>
                  <a:pt x="9978539" y="4560848"/>
                  <a:pt x="9969638" y="4575824"/>
                </a:cubicBezTo>
                <a:cubicBezTo>
                  <a:pt x="9931111" y="4571506"/>
                  <a:pt x="9885705" y="4604598"/>
                  <a:pt x="9864299" y="4580290"/>
                </a:cubicBezTo>
                <a:cubicBezTo>
                  <a:pt x="9860644" y="4614890"/>
                  <a:pt x="9811449" y="4560843"/>
                  <a:pt x="9796089" y="4591897"/>
                </a:cubicBezTo>
                <a:cubicBezTo>
                  <a:pt x="9744340" y="4604414"/>
                  <a:pt x="9702353" y="4613016"/>
                  <a:pt x="9658617" y="4628572"/>
                </a:cubicBezTo>
                <a:cubicBezTo>
                  <a:pt x="9625107" y="4639733"/>
                  <a:pt x="9621223" y="4635658"/>
                  <a:pt x="9605787" y="4633374"/>
                </a:cubicBezTo>
                <a:cubicBezTo>
                  <a:pt x="9564172" y="4634284"/>
                  <a:pt x="9459602" y="4639135"/>
                  <a:pt x="9408928" y="4634030"/>
                </a:cubicBezTo>
                <a:cubicBezTo>
                  <a:pt x="9373936" y="4630911"/>
                  <a:pt x="9320962" y="4677031"/>
                  <a:pt x="9290980" y="4628234"/>
                </a:cubicBezTo>
                <a:cubicBezTo>
                  <a:pt x="9269062" y="4638218"/>
                  <a:pt x="9223761" y="4630232"/>
                  <a:pt x="9195937" y="4629562"/>
                </a:cubicBezTo>
                <a:cubicBezTo>
                  <a:pt x="9143088" y="4610116"/>
                  <a:pt x="9133223" y="4633821"/>
                  <a:pt x="9091821" y="4619955"/>
                </a:cubicBezTo>
                <a:cubicBezTo>
                  <a:pt x="9032935" y="4627891"/>
                  <a:pt x="9027183" y="4624471"/>
                  <a:pt x="9005324" y="4627981"/>
                </a:cubicBezTo>
                <a:cubicBezTo>
                  <a:pt x="8967164" y="4640966"/>
                  <a:pt x="8953005" y="4638659"/>
                  <a:pt x="8911383" y="4634700"/>
                </a:cubicBezTo>
                <a:cubicBezTo>
                  <a:pt x="8910140" y="4622209"/>
                  <a:pt x="8861731" y="4642891"/>
                  <a:pt x="8853295" y="4644792"/>
                </a:cubicBezTo>
                <a:cubicBezTo>
                  <a:pt x="8855383" y="4637166"/>
                  <a:pt x="8821677" y="4629387"/>
                  <a:pt x="8813991" y="4634596"/>
                </a:cubicBezTo>
                <a:cubicBezTo>
                  <a:pt x="8714011" y="4640974"/>
                  <a:pt x="8735462" y="4587278"/>
                  <a:pt x="8687179" y="4588065"/>
                </a:cubicBezTo>
                <a:cubicBezTo>
                  <a:pt x="8647941" y="4587885"/>
                  <a:pt x="8644846" y="4590573"/>
                  <a:pt x="8623955" y="4578046"/>
                </a:cubicBezTo>
                <a:lnTo>
                  <a:pt x="8622786" y="4577305"/>
                </a:lnTo>
                <a:lnTo>
                  <a:pt x="8600904" y="4582918"/>
                </a:lnTo>
                <a:cubicBezTo>
                  <a:pt x="8551179" y="4589770"/>
                  <a:pt x="8503007" y="4582778"/>
                  <a:pt x="8433071" y="4606234"/>
                </a:cubicBezTo>
                <a:cubicBezTo>
                  <a:pt x="8391517" y="4597543"/>
                  <a:pt x="8356812" y="4603351"/>
                  <a:pt x="8318071" y="4586590"/>
                </a:cubicBezTo>
                <a:cubicBezTo>
                  <a:pt x="8301780" y="4574528"/>
                  <a:pt x="8258966" y="4594748"/>
                  <a:pt x="8242424" y="4566486"/>
                </a:cubicBezTo>
                <a:cubicBezTo>
                  <a:pt x="8237603" y="4584126"/>
                  <a:pt x="8200783" y="4561583"/>
                  <a:pt x="8193517" y="4551756"/>
                </a:cubicBezTo>
                <a:cubicBezTo>
                  <a:pt x="8181915" y="4557821"/>
                  <a:pt x="8167403" y="4540618"/>
                  <a:pt x="8156253" y="4539485"/>
                </a:cubicBezTo>
                <a:cubicBezTo>
                  <a:pt x="8141597" y="4496572"/>
                  <a:pt x="8127998" y="4557617"/>
                  <a:pt x="8105237" y="4530754"/>
                </a:cubicBezTo>
                <a:cubicBezTo>
                  <a:pt x="8091039" y="4542025"/>
                  <a:pt x="8045973" y="4563365"/>
                  <a:pt x="8012182" y="4569955"/>
                </a:cubicBezTo>
                <a:cubicBezTo>
                  <a:pt x="7945237" y="4585532"/>
                  <a:pt x="7935255" y="4616038"/>
                  <a:pt x="7873023" y="4594395"/>
                </a:cubicBezTo>
                <a:cubicBezTo>
                  <a:pt x="7859384" y="4618199"/>
                  <a:pt x="7761094" y="4535441"/>
                  <a:pt x="7766598" y="4583182"/>
                </a:cubicBezTo>
                <a:cubicBezTo>
                  <a:pt x="7745587" y="4577284"/>
                  <a:pt x="7733182" y="4556528"/>
                  <a:pt x="7739745" y="4588115"/>
                </a:cubicBezTo>
                <a:lnTo>
                  <a:pt x="7616434" y="4564808"/>
                </a:lnTo>
                <a:cubicBezTo>
                  <a:pt x="7546376" y="4561257"/>
                  <a:pt x="7499612" y="4575632"/>
                  <a:pt x="7431215" y="4552516"/>
                </a:cubicBezTo>
                <a:cubicBezTo>
                  <a:pt x="7362500" y="4539342"/>
                  <a:pt x="7331229" y="4514002"/>
                  <a:pt x="7237422" y="4498285"/>
                </a:cubicBezTo>
                <a:cubicBezTo>
                  <a:pt x="7171877" y="4484375"/>
                  <a:pt x="7080174" y="4453116"/>
                  <a:pt x="7011658" y="4451218"/>
                </a:cubicBezTo>
                <a:cubicBezTo>
                  <a:pt x="6935893" y="4414558"/>
                  <a:pt x="6950516" y="4446303"/>
                  <a:pt x="6867111" y="4419048"/>
                </a:cubicBezTo>
                <a:cubicBezTo>
                  <a:pt x="6820640" y="4462144"/>
                  <a:pt x="6759791" y="4426229"/>
                  <a:pt x="6712288" y="4430721"/>
                </a:cubicBezTo>
                <a:cubicBezTo>
                  <a:pt x="6658294" y="4432523"/>
                  <a:pt x="6596353" y="4433885"/>
                  <a:pt x="6543149" y="4429858"/>
                </a:cubicBezTo>
                <a:cubicBezTo>
                  <a:pt x="6505785" y="4400413"/>
                  <a:pt x="6438998" y="4445436"/>
                  <a:pt x="6393064" y="4406561"/>
                </a:cubicBezTo>
                <a:cubicBezTo>
                  <a:pt x="6375470" y="4396073"/>
                  <a:pt x="6316748" y="4386920"/>
                  <a:pt x="6303049" y="4399385"/>
                </a:cubicBezTo>
                <a:cubicBezTo>
                  <a:pt x="6290271" y="4400402"/>
                  <a:pt x="6276955" y="4392864"/>
                  <a:pt x="6268511" y="4407283"/>
                </a:cubicBezTo>
                <a:cubicBezTo>
                  <a:pt x="6255819" y="4424201"/>
                  <a:pt x="6218422" y="4388280"/>
                  <a:pt x="6220512" y="4411171"/>
                </a:cubicBezTo>
                <a:cubicBezTo>
                  <a:pt x="6193829" y="4386375"/>
                  <a:pt x="6162713" y="4421037"/>
                  <a:pt x="6135538" y="4426253"/>
                </a:cubicBezTo>
                <a:cubicBezTo>
                  <a:pt x="6115250" y="4402715"/>
                  <a:pt x="6087532" y="4424859"/>
                  <a:pt x="6031127" y="4420204"/>
                </a:cubicBezTo>
                <a:cubicBezTo>
                  <a:pt x="6014546" y="4399963"/>
                  <a:pt x="5996210" y="4415252"/>
                  <a:pt x="5969808" y="4408049"/>
                </a:cubicBezTo>
                <a:lnTo>
                  <a:pt x="5944950" y="4393767"/>
                </a:lnTo>
                <a:lnTo>
                  <a:pt x="5509282" y="4393767"/>
                </a:lnTo>
                <a:lnTo>
                  <a:pt x="5488183" y="4398554"/>
                </a:lnTo>
                <a:lnTo>
                  <a:pt x="5481447" y="4395975"/>
                </a:lnTo>
                <a:lnTo>
                  <a:pt x="5473864" y="4393767"/>
                </a:lnTo>
                <a:lnTo>
                  <a:pt x="5441368" y="4393767"/>
                </a:lnTo>
                <a:lnTo>
                  <a:pt x="5427734" y="4401537"/>
                </a:lnTo>
                <a:cubicBezTo>
                  <a:pt x="5424659" y="4397308"/>
                  <a:pt x="5420116" y="4394509"/>
                  <a:pt x="5412372" y="4394628"/>
                </a:cubicBezTo>
                <a:lnTo>
                  <a:pt x="5412559" y="4393767"/>
                </a:lnTo>
                <a:lnTo>
                  <a:pt x="5182205" y="4393767"/>
                </a:lnTo>
                <a:lnTo>
                  <a:pt x="5167180" y="4401547"/>
                </a:lnTo>
                <a:cubicBezTo>
                  <a:pt x="5145322" y="4388995"/>
                  <a:pt x="5130136" y="4396666"/>
                  <a:pt x="5116191" y="4410857"/>
                </a:cubicBezTo>
                <a:cubicBezTo>
                  <a:pt x="5069121" y="4410132"/>
                  <a:pt x="5029330" y="4432817"/>
                  <a:pt x="4978049" y="4444099"/>
                </a:cubicBezTo>
                <a:cubicBezTo>
                  <a:pt x="4921746" y="4464946"/>
                  <a:pt x="4952787" y="4460274"/>
                  <a:pt x="4918199" y="4475969"/>
                </a:cubicBezTo>
                <a:lnTo>
                  <a:pt x="4819404" y="4498170"/>
                </a:lnTo>
                <a:lnTo>
                  <a:pt x="4748850" y="4510039"/>
                </a:lnTo>
                <a:lnTo>
                  <a:pt x="4728909" y="4533669"/>
                </a:lnTo>
                <a:lnTo>
                  <a:pt x="4728624" y="4534109"/>
                </a:lnTo>
                <a:lnTo>
                  <a:pt x="4685733" y="4537269"/>
                </a:lnTo>
                <a:cubicBezTo>
                  <a:pt x="4662932" y="4542040"/>
                  <a:pt x="4617689" y="4556675"/>
                  <a:pt x="4591811" y="4562739"/>
                </a:cubicBezTo>
                <a:cubicBezTo>
                  <a:pt x="4568298" y="4558219"/>
                  <a:pt x="4553786" y="4538337"/>
                  <a:pt x="4562217" y="4569392"/>
                </a:cubicBezTo>
                <a:cubicBezTo>
                  <a:pt x="4554496" y="4568788"/>
                  <a:pt x="4549787" y="4571298"/>
                  <a:pt x="4546453" y="4575327"/>
                </a:cubicBezTo>
                <a:lnTo>
                  <a:pt x="4522757" y="4559783"/>
                </a:lnTo>
                <a:lnTo>
                  <a:pt x="4493193" y="4566418"/>
                </a:lnTo>
                <a:lnTo>
                  <a:pt x="4486309" y="4568571"/>
                </a:lnTo>
                <a:lnTo>
                  <a:pt x="4434522" y="4553363"/>
                </a:lnTo>
                <a:lnTo>
                  <a:pt x="4429460" y="4547302"/>
                </a:lnTo>
                <a:cubicBezTo>
                  <a:pt x="4424037" y="4543565"/>
                  <a:pt x="4416331" y="4541821"/>
                  <a:pt x="4403505" y="4544604"/>
                </a:cubicBezTo>
                <a:lnTo>
                  <a:pt x="4400557" y="4546201"/>
                </a:lnTo>
                <a:lnTo>
                  <a:pt x="4379030" y="4536886"/>
                </a:lnTo>
                <a:cubicBezTo>
                  <a:pt x="4372078" y="4532654"/>
                  <a:pt x="4297808" y="4527155"/>
                  <a:pt x="4292758" y="4520332"/>
                </a:cubicBezTo>
                <a:cubicBezTo>
                  <a:pt x="4211493" y="4536974"/>
                  <a:pt x="4205812" y="4507045"/>
                  <a:pt x="4126934" y="4511325"/>
                </a:cubicBezTo>
                <a:cubicBezTo>
                  <a:pt x="4058483" y="4465563"/>
                  <a:pt x="4015465" y="4493211"/>
                  <a:pt x="3954199" y="4486409"/>
                </a:cubicBezTo>
                <a:cubicBezTo>
                  <a:pt x="3895850" y="4481584"/>
                  <a:pt x="3868881" y="4496263"/>
                  <a:pt x="3790501" y="4495445"/>
                </a:cubicBezTo>
                <a:cubicBezTo>
                  <a:pt x="3707431" y="4485284"/>
                  <a:pt x="3586435" y="4490248"/>
                  <a:pt x="3492963" y="4468480"/>
                </a:cubicBezTo>
                <a:cubicBezTo>
                  <a:pt x="3419549" y="4461359"/>
                  <a:pt x="3419311" y="4466480"/>
                  <a:pt x="3390904" y="4465867"/>
                </a:cubicBezTo>
                <a:cubicBezTo>
                  <a:pt x="3381467" y="4468795"/>
                  <a:pt x="3331557" y="4460030"/>
                  <a:pt x="3322528" y="4464799"/>
                </a:cubicBezTo>
                <a:lnTo>
                  <a:pt x="3317795" y="4467272"/>
                </a:lnTo>
                <a:lnTo>
                  <a:pt x="3298702" y="4468689"/>
                </a:lnTo>
                <a:lnTo>
                  <a:pt x="3293503" y="4479690"/>
                </a:lnTo>
                <a:lnTo>
                  <a:pt x="3229705" y="4489069"/>
                </a:lnTo>
                <a:cubicBezTo>
                  <a:pt x="3187202" y="4462144"/>
                  <a:pt x="3151062" y="4494035"/>
                  <a:pt x="3076109" y="4492987"/>
                </a:cubicBezTo>
                <a:cubicBezTo>
                  <a:pt x="3056222" y="4483674"/>
                  <a:pt x="2977114" y="4460921"/>
                  <a:pt x="2962379" y="4474229"/>
                </a:cubicBezTo>
                <a:cubicBezTo>
                  <a:pt x="2948249" y="4476071"/>
                  <a:pt x="2933210" y="4469418"/>
                  <a:pt x="2924375" y="4484334"/>
                </a:cubicBezTo>
                <a:cubicBezTo>
                  <a:pt x="2910921" y="4502015"/>
                  <a:pt x="2868144" y="4468636"/>
                  <a:pt x="2871297" y="4491313"/>
                </a:cubicBezTo>
                <a:cubicBezTo>
                  <a:pt x="2834012" y="4491430"/>
                  <a:pt x="2752532" y="4485335"/>
                  <a:pt x="2700663" y="4485036"/>
                </a:cubicBezTo>
                <a:cubicBezTo>
                  <a:pt x="2675164" y="4459571"/>
                  <a:pt x="2600340" y="4494322"/>
                  <a:pt x="2560084" y="4489523"/>
                </a:cubicBezTo>
                <a:cubicBezTo>
                  <a:pt x="2524760" y="4491171"/>
                  <a:pt x="2521424" y="4504416"/>
                  <a:pt x="2479658" y="4499250"/>
                </a:cubicBezTo>
                <a:cubicBezTo>
                  <a:pt x="2405210" y="4494755"/>
                  <a:pt x="2378207" y="4484444"/>
                  <a:pt x="2309526" y="4471569"/>
                </a:cubicBezTo>
                <a:cubicBezTo>
                  <a:pt x="2231692" y="4461873"/>
                  <a:pt x="2230867" y="4475023"/>
                  <a:pt x="2143849" y="4458678"/>
                </a:cubicBezTo>
                <a:cubicBezTo>
                  <a:pt x="2123776" y="4453795"/>
                  <a:pt x="2075082" y="4453878"/>
                  <a:pt x="2054460" y="4444435"/>
                </a:cubicBezTo>
                <a:cubicBezTo>
                  <a:pt x="2025665" y="4449526"/>
                  <a:pt x="1907402" y="4455434"/>
                  <a:pt x="1875690" y="4462877"/>
                </a:cubicBezTo>
                <a:cubicBezTo>
                  <a:pt x="1830650" y="4467513"/>
                  <a:pt x="1869806" y="4459610"/>
                  <a:pt x="1829588" y="4463680"/>
                </a:cubicBezTo>
                <a:cubicBezTo>
                  <a:pt x="1791050" y="4448543"/>
                  <a:pt x="1782985" y="4472982"/>
                  <a:pt x="1729685" y="4483196"/>
                </a:cubicBezTo>
                <a:cubicBezTo>
                  <a:pt x="1707743" y="4468503"/>
                  <a:pt x="1689784" y="4474556"/>
                  <a:pt x="1672107" y="4487209"/>
                </a:cubicBezTo>
                <a:cubicBezTo>
                  <a:pt x="1620500" y="4481667"/>
                  <a:pt x="1573015" y="4500097"/>
                  <a:pt x="1514794" y="4506035"/>
                </a:cubicBezTo>
                <a:cubicBezTo>
                  <a:pt x="1452269" y="4488005"/>
                  <a:pt x="1437575" y="4529096"/>
                  <a:pt x="1375355" y="4535286"/>
                </a:cubicBezTo>
                <a:cubicBezTo>
                  <a:pt x="1321736" y="4564899"/>
                  <a:pt x="1333953" y="4560797"/>
                  <a:pt x="1281723" y="4557767"/>
                </a:cubicBezTo>
                <a:cubicBezTo>
                  <a:pt x="1233584" y="4553963"/>
                  <a:pt x="1251636" y="4608894"/>
                  <a:pt x="1152251" y="4596280"/>
                </a:cubicBezTo>
                <a:cubicBezTo>
                  <a:pt x="1144905" y="4590601"/>
                  <a:pt x="1110779" y="4596258"/>
                  <a:pt x="1112386" y="4603999"/>
                </a:cubicBezTo>
                <a:cubicBezTo>
                  <a:pt x="1104086" y="4601575"/>
                  <a:pt x="1057064" y="4577908"/>
                  <a:pt x="1055042" y="4590297"/>
                </a:cubicBezTo>
                <a:cubicBezTo>
                  <a:pt x="1013255" y="4591647"/>
                  <a:pt x="998979" y="4593064"/>
                  <a:pt x="961705" y="4577719"/>
                </a:cubicBezTo>
                <a:cubicBezTo>
                  <a:pt x="940108" y="4572850"/>
                  <a:pt x="934154" y="4575904"/>
                  <a:pt x="875879" y="4564303"/>
                </a:cubicBezTo>
                <a:cubicBezTo>
                  <a:pt x="833691" y="4575554"/>
                  <a:pt x="825327" y="4551279"/>
                  <a:pt x="771366" y="4567383"/>
                </a:cubicBezTo>
                <a:cubicBezTo>
                  <a:pt x="743555" y="4566313"/>
                  <a:pt x="697843" y="4571452"/>
                  <a:pt x="676592" y="4560117"/>
                </a:cubicBezTo>
                <a:cubicBezTo>
                  <a:pt x="643619" y="4606945"/>
                  <a:pt x="593631" y="4557605"/>
                  <a:pt x="558512" y="4558530"/>
                </a:cubicBezTo>
                <a:cubicBezTo>
                  <a:pt x="507618" y="4560458"/>
                  <a:pt x="403556" y="4549081"/>
                  <a:pt x="362079" y="4545572"/>
                </a:cubicBezTo>
                <a:cubicBezTo>
                  <a:pt x="346531" y="4546886"/>
                  <a:pt x="342400" y="4550710"/>
                  <a:pt x="309653" y="4537476"/>
                </a:cubicBezTo>
                <a:cubicBezTo>
                  <a:pt x="266974" y="4519218"/>
                  <a:pt x="225607" y="4508008"/>
                  <a:pt x="174742" y="4492281"/>
                </a:cubicBezTo>
                <a:cubicBezTo>
                  <a:pt x="161353" y="4460328"/>
                  <a:pt x="108876" y="4511194"/>
                  <a:pt x="107390" y="4476433"/>
                </a:cubicBezTo>
                <a:cubicBezTo>
                  <a:pt x="84507" y="4499356"/>
                  <a:pt x="41258" y="4463491"/>
                  <a:pt x="2537" y="4465393"/>
                </a:cubicBezTo>
                <a:lnTo>
                  <a:pt x="0" y="4463105"/>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939E944-4900-AE37-1F6A-54F81BCC94CB}"/>
              </a:ext>
            </a:extLst>
          </p:cNvPr>
          <p:cNvSpPr>
            <a:spLocks noGrp="1"/>
          </p:cNvSpPr>
          <p:nvPr>
            <p:ph type="title"/>
          </p:nvPr>
        </p:nvSpPr>
        <p:spPr>
          <a:xfrm>
            <a:off x="2532376" y="1729408"/>
            <a:ext cx="7127248" cy="2105613"/>
          </a:xfrm>
        </p:spPr>
        <p:txBody>
          <a:bodyPr vert="horz" lIns="91440" tIns="45720" rIns="91440" bIns="45720" rtlCol="0" anchor="b">
            <a:normAutofit/>
          </a:bodyPr>
          <a:lstStyle/>
          <a:p>
            <a:pPr algn="ctr"/>
            <a:r>
              <a:rPr lang="en-US" sz="4800">
                <a:solidFill>
                  <a:schemeClr val="tx1">
                    <a:lumMod val="85000"/>
                    <a:lumOff val="15000"/>
                  </a:schemeClr>
                </a:solidFill>
                <a:cs typeface="Calibri Light"/>
              </a:rPr>
              <a:t>Let's look at the data platform</a:t>
            </a:r>
            <a:endParaRPr lang="en-US" sz="4800" kern="1200">
              <a:solidFill>
                <a:schemeClr val="tx1">
                  <a:lumMod val="85000"/>
                  <a:lumOff val="15000"/>
                </a:schemeClr>
              </a:solidFill>
              <a:latin typeface="+mj-lt"/>
              <a:cs typeface="Calibri Light"/>
            </a:endParaRPr>
          </a:p>
        </p:txBody>
      </p:sp>
      <p:sp>
        <p:nvSpPr>
          <p:cNvPr id="11" name="Rectangle 6">
            <a:extLst>
              <a:ext uri="{FF2B5EF4-FFF2-40B4-BE49-F238E27FC236}">
                <a16:creationId xmlns:a16="http://schemas.microsoft.com/office/drawing/2014/main" id="{5353D259-DA18-451D-9A95-02198BF55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546282"/>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B98B7156-FF1B-407A-7BAC-8E4405A0D7FF}"/>
              </a:ext>
            </a:extLst>
          </p:cNvPr>
          <p:cNvSpPr txBox="1">
            <a:spLocks/>
          </p:cNvSpPr>
          <p:nvPr/>
        </p:nvSpPr>
        <p:spPr>
          <a:xfrm>
            <a:off x="643468" y="-152954"/>
            <a:ext cx="6582901"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b="1"/>
              <a:t>Homes for Ukraine Data Platform</a:t>
            </a:r>
          </a:p>
        </p:txBody>
      </p:sp>
    </p:spTree>
    <p:extLst>
      <p:ext uri="{BB962C8B-B14F-4D97-AF65-F5344CB8AC3E}">
        <p14:creationId xmlns:p14="http://schemas.microsoft.com/office/powerpoint/2010/main" val="1508551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5539C1-DBFC-19CD-D638-AF33CF248CCB}"/>
              </a:ext>
            </a:extLst>
          </p:cNvPr>
          <p:cNvSpPr>
            <a:spLocks noGrp="1"/>
          </p:cNvSpPr>
          <p:nvPr>
            <p:ph type="title"/>
          </p:nvPr>
        </p:nvSpPr>
        <p:spPr>
          <a:xfrm>
            <a:off x="643467" y="34676"/>
            <a:ext cx="10905066" cy="1135737"/>
          </a:xfrm>
        </p:spPr>
        <p:txBody>
          <a:bodyPr>
            <a:normAutofit/>
          </a:bodyPr>
          <a:lstStyle/>
          <a:p>
            <a:pPr>
              <a:spcBef>
                <a:spcPts val="1200"/>
              </a:spcBef>
            </a:pPr>
            <a:r>
              <a:rPr lang="en-GB" sz="3600" b="1" kern="0" dirty="0">
                <a:effectLst/>
                <a:latin typeface="Calibri Light"/>
                <a:ea typeface="Times New Roman" panose="02020603050405020304" pitchFamily="18" charset="0"/>
                <a:cs typeface="Times New Roman"/>
              </a:rPr>
              <a:t>Training Outline</a:t>
            </a:r>
            <a:endParaRPr lang="en-GB" sz="3600" dirty="0">
              <a:latin typeface="Calibri Light"/>
              <a:cs typeface="Times New Roman"/>
            </a:endParaRPr>
          </a:p>
        </p:txBody>
      </p:sp>
      <p:sp>
        <p:nvSpPr>
          <p:cNvPr id="3" name="Content Placeholder 2">
            <a:extLst>
              <a:ext uri="{FF2B5EF4-FFF2-40B4-BE49-F238E27FC236}">
                <a16:creationId xmlns:a16="http://schemas.microsoft.com/office/drawing/2014/main" id="{0EFAD33F-DAF7-04EB-3AB4-FE33BBCE3A48}"/>
              </a:ext>
            </a:extLst>
          </p:cNvPr>
          <p:cNvSpPr>
            <a:spLocks noGrp="1"/>
          </p:cNvSpPr>
          <p:nvPr>
            <p:ph idx="1"/>
          </p:nvPr>
        </p:nvSpPr>
        <p:spPr>
          <a:xfrm>
            <a:off x="643466" y="1170414"/>
            <a:ext cx="10440845" cy="5006550"/>
          </a:xfrm>
        </p:spPr>
        <p:txBody>
          <a:bodyPr>
            <a:normAutofit fontScale="85000" lnSpcReduction="20000"/>
          </a:bodyPr>
          <a:lstStyle/>
          <a:p>
            <a:pPr marL="0" indent="0">
              <a:spcBef>
                <a:spcPts val="1200"/>
              </a:spcBef>
              <a:buNone/>
            </a:pPr>
            <a:r>
              <a:rPr lang="en-GB" sz="2400" b="1" kern="0" dirty="0">
                <a:cs typeface="Times New Roman" panose="02020603050405020304" pitchFamily="18" charset="0"/>
              </a:rPr>
              <a:t>Overview  of purpose of the platform</a:t>
            </a:r>
          </a:p>
          <a:p>
            <a:pPr marL="0" indent="0">
              <a:spcBef>
                <a:spcPts val="1200"/>
              </a:spcBef>
              <a:buNone/>
            </a:pPr>
            <a:r>
              <a:rPr lang="en-GB" sz="2400" b="1" kern="0" dirty="0">
                <a:cs typeface="Times New Roman" panose="02020603050405020304" pitchFamily="18" charset="0"/>
              </a:rPr>
              <a:t>Access and Data</a:t>
            </a:r>
          </a:p>
          <a:p>
            <a:pPr marL="0" indent="0">
              <a:spcBef>
                <a:spcPts val="1200"/>
              </a:spcBef>
              <a:buNone/>
            </a:pPr>
            <a:r>
              <a:rPr lang="en-GB" sz="2400" b="1" kern="0" dirty="0">
                <a:cs typeface="Times New Roman" panose="02020603050405020304" pitchFamily="18" charset="0"/>
              </a:rPr>
              <a:t>Overview of Scheme Statuses</a:t>
            </a:r>
          </a:p>
          <a:p>
            <a:pPr marL="0" indent="0">
              <a:spcBef>
                <a:spcPts val="1200"/>
              </a:spcBef>
              <a:buNone/>
            </a:pPr>
            <a:r>
              <a:rPr lang="en-GB" sz="2400" b="1" kern="0" dirty="0">
                <a:cs typeface="Times New Roman" panose="02020603050405020304" pitchFamily="18" charset="0"/>
              </a:rPr>
              <a:t>	Super Sponsor Scheme</a:t>
            </a:r>
          </a:p>
          <a:p>
            <a:pPr marL="0" indent="0">
              <a:spcBef>
                <a:spcPts val="1200"/>
              </a:spcBef>
              <a:buNone/>
            </a:pPr>
            <a:r>
              <a:rPr lang="en-GB" sz="2400" b="1" kern="0" dirty="0">
                <a:cs typeface="Times New Roman" panose="02020603050405020304" pitchFamily="18" charset="0"/>
              </a:rPr>
              <a:t>	Individual Sponsor Scheme</a:t>
            </a:r>
          </a:p>
          <a:p>
            <a:pPr marL="0" indent="0">
              <a:spcBef>
                <a:spcPts val="1200"/>
              </a:spcBef>
              <a:buNone/>
            </a:pPr>
            <a:r>
              <a:rPr lang="en-GB" sz="2400" b="1" kern="0" dirty="0">
                <a:cs typeface="Times New Roman" panose="02020603050405020304" pitchFamily="18" charset="0"/>
              </a:rPr>
              <a:t>	Sponsor Statuses</a:t>
            </a:r>
          </a:p>
          <a:p>
            <a:pPr marL="0" indent="0">
              <a:spcBef>
                <a:spcPts val="1200"/>
              </a:spcBef>
              <a:buNone/>
            </a:pPr>
            <a:r>
              <a:rPr lang="en-GB" sz="2400" b="1" kern="0" dirty="0">
                <a:cs typeface="Times New Roman" panose="02020603050405020304" pitchFamily="18" charset="0"/>
              </a:rPr>
              <a:t>Navigation around the system</a:t>
            </a:r>
          </a:p>
          <a:p>
            <a:pPr marL="0" indent="0">
              <a:spcBef>
                <a:spcPts val="1200"/>
              </a:spcBef>
              <a:buNone/>
            </a:pPr>
            <a:r>
              <a:rPr lang="en-GB" sz="2400" b="1" kern="0" dirty="0">
                <a:cs typeface="Times New Roman" panose="02020603050405020304" pitchFamily="18" charset="0"/>
              </a:rPr>
              <a:t>Using the System</a:t>
            </a:r>
          </a:p>
          <a:p>
            <a:pPr marL="0" indent="0">
              <a:spcBef>
                <a:spcPts val="1200"/>
              </a:spcBef>
              <a:buNone/>
            </a:pPr>
            <a:r>
              <a:rPr lang="en-GB" sz="2400" b="1" kern="0" dirty="0">
                <a:cs typeface="Times New Roman" panose="02020603050405020304" pitchFamily="18" charset="0"/>
              </a:rPr>
              <a:t>Incl:</a:t>
            </a:r>
          </a:p>
          <a:p>
            <a:pPr lvl="1">
              <a:spcBef>
                <a:spcPts val="1200"/>
              </a:spcBef>
            </a:pPr>
            <a:r>
              <a:rPr lang="en-GB" sz="2000" b="1" kern="0" dirty="0">
                <a:cs typeface="Times New Roman" panose="02020603050405020304" pitchFamily="18" charset="0"/>
              </a:rPr>
              <a:t>Searching for records</a:t>
            </a:r>
          </a:p>
          <a:p>
            <a:pPr lvl="1">
              <a:spcBef>
                <a:spcPts val="1200"/>
              </a:spcBef>
            </a:pPr>
            <a:r>
              <a:rPr lang="en-GB" sz="2000" b="1" kern="0" dirty="0">
                <a:cs typeface="Times New Roman" panose="02020603050405020304" pitchFamily="18" charset="0"/>
              </a:rPr>
              <a:t>Undertaking Checks and creating case notes</a:t>
            </a:r>
          </a:p>
          <a:p>
            <a:pPr lvl="1">
              <a:spcBef>
                <a:spcPts val="1200"/>
              </a:spcBef>
            </a:pPr>
            <a:r>
              <a:rPr lang="en-GB" sz="2000" b="1" kern="0" dirty="0">
                <a:cs typeface="Times New Roman" panose="02020603050405020304" pitchFamily="18" charset="0"/>
              </a:rPr>
              <a:t>Creating and Amending Housing need record</a:t>
            </a:r>
          </a:p>
          <a:p>
            <a:pPr lvl="1">
              <a:spcBef>
                <a:spcPts val="1200"/>
              </a:spcBef>
            </a:pPr>
            <a:r>
              <a:rPr lang="en-GB" sz="2000" b="1" kern="0" dirty="0">
                <a:cs typeface="Times New Roman" panose="02020603050405020304" pitchFamily="18" charset="0"/>
              </a:rPr>
              <a:t>Creating and Closing placement records</a:t>
            </a:r>
          </a:p>
          <a:p>
            <a:pPr lvl="1">
              <a:spcBef>
                <a:spcPts val="1200"/>
              </a:spcBef>
            </a:pPr>
            <a:r>
              <a:rPr lang="en-GB" sz="2000" b="1" kern="0" dirty="0">
                <a:cs typeface="Times New Roman" panose="02020603050405020304" pitchFamily="18" charset="0"/>
              </a:rPr>
              <a:t>Updating journey status</a:t>
            </a:r>
          </a:p>
          <a:p>
            <a:pPr marL="0" indent="0">
              <a:spcBef>
                <a:spcPts val="1200"/>
              </a:spcBef>
              <a:buNone/>
            </a:pPr>
            <a:endParaRPr lang="en-GB" sz="2400" b="1" kern="0" dirty="0">
              <a:cs typeface="Times New Roman" panose="02020603050405020304" pitchFamily="18" charset="0"/>
            </a:endParaRPr>
          </a:p>
          <a:p>
            <a:pPr marL="0" indent="0">
              <a:spcBef>
                <a:spcPts val="1200"/>
              </a:spcBef>
              <a:buNone/>
            </a:pPr>
            <a:endParaRPr lang="en-GB" sz="2400" b="1" kern="0" dirty="0">
              <a:cs typeface="Times New Roman" panose="02020603050405020304" pitchFamily="18" charset="0"/>
            </a:endParaRPr>
          </a:p>
          <a:p>
            <a:pPr marL="0" indent="0">
              <a:spcBef>
                <a:spcPts val="1200"/>
              </a:spcBef>
              <a:buNone/>
            </a:pPr>
            <a:endParaRPr lang="en-GB" sz="2400" b="1" kern="0" dirty="0">
              <a:cs typeface="Times New Roman" panose="02020603050405020304" pitchFamily="18" charset="0"/>
            </a:endParaRPr>
          </a:p>
        </p:txBody>
      </p:sp>
      <p:sp>
        <p:nvSpPr>
          <p:cNvPr id="36" name="Rectangle 2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Isosceles Triangle 2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5955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5539C1-DBFC-19CD-D638-AF33CF248CCB}"/>
              </a:ext>
            </a:extLst>
          </p:cNvPr>
          <p:cNvSpPr>
            <a:spLocks noGrp="1"/>
          </p:cNvSpPr>
          <p:nvPr>
            <p:ph type="title"/>
          </p:nvPr>
        </p:nvSpPr>
        <p:spPr>
          <a:xfrm>
            <a:off x="643467" y="34676"/>
            <a:ext cx="10905066" cy="1135737"/>
          </a:xfrm>
        </p:spPr>
        <p:txBody>
          <a:bodyPr>
            <a:normAutofit/>
          </a:bodyPr>
          <a:lstStyle/>
          <a:p>
            <a:pPr>
              <a:spcBef>
                <a:spcPts val="1200"/>
              </a:spcBef>
            </a:pPr>
            <a:r>
              <a:rPr lang="en-GB" sz="3600" b="1" kern="0">
                <a:effectLst/>
                <a:latin typeface="Calibri Light"/>
                <a:ea typeface="Times New Roman" panose="02020603050405020304" pitchFamily="18" charset="0"/>
                <a:cs typeface="Times New Roman"/>
              </a:rPr>
              <a:t>Homes for </a:t>
            </a:r>
            <a:r>
              <a:rPr lang="en-GB" sz="3600" b="1" kern="0">
                <a:latin typeface="Calibri Light"/>
                <a:ea typeface="Times New Roman" panose="02020603050405020304" pitchFamily="18" charset="0"/>
                <a:cs typeface="Times New Roman"/>
              </a:rPr>
              <a:t>Ukraine</a:t>
            </a:r>
            <a:r>
              <a:rPr lang="en-GB" sz="3600" b="1" kern="0">
                <a:effectLst/>
                <a:latin typeface="Calibri Light"/>
                <a:ea typeface="Times New Roman" panose="02020603050405020304" pitchFamily="18" charset="0"/>
                <a:cs typeface="Times New Roman"/>
              </a:rPr>
              <a:t> Data Platform – purpose and benefits</a:t>
            </a:r>
            <a:endParaRPr lang="en-GB" sz="3600">
              <a:latin typeface="Calibri Light"/>
              <a:cs typeface="Times New Roman"/>
            </a:endParaRPr>
          </a:p>
        </p:txBody>
      </p:sp>
      <p:sp>
        <p:nvSpPr>
          <p:cNvPr id="3" name="Content Placeholder 2">
            <a:extLst>
              <a:ext uri="{FF2B5EF4-FFF2-40B4-BE49-F238E27FC236}">
                <a16:creationId xmlns:a16="http://schemas.microsoft.com/office/drawing/2014/main" id="{0EFAD33F-DAF7-04EB-3AB4-FE33BBCE3A48}"/>
              </a:ext>
            </a:extLst>
          </p:cNvPr>
          <p:cNvSpPr>
            <a:spLocks noGrp="1"/>
          </p:cNvSpPr>
          <p:nvPr>
            <p:ph idx="1"/>
          </p:nvPr>
        </p:nvSpPr>
        <p:spPr>
          <a:xfrm>
            <a:off x="643467" y="1782981"/>
            <a:ext cx="8776980" cy="4393982"/>
          </a:xfrm>
        </p:spPr>
        <p:txBody>
          <a:bodyPr>
            <a:normAutofit/>
          </a:bodyPr>
          <a:lstStyle/>
          <a:p>
            <a:pPr marL="0" indent="0">
              <a:spcBef>
                <a:spcPts val="1200"/>
              </a:spcBef>
              <a:buNone/>
            </a:pPr>
            <a:r>
              <a:rPr lang="en-GB" sz="2400" b="1" kern="0">
                <a:ea typeface="Times New Roman" panose="02020603050405020304" pitchFamily="18" charset="0"/>
                <a:cs typeface="Times New Roman" panose="02020603050405020304" pitchFamily="18" charset="0"/>
              </a:rPr>
              <a:t>Purpose of platform</a:t>
            </a:r>
          </a:p>
          <a:p>
            <a:pPr marL="342900" indent="-342900">
              <a:spcBef>
                <a:spcPts val="1200"/>
              </a:spcBef>
              <a:buFont typeface="Arial" panose="020B0604020202020204" pitchFamily="34" charset="0"/>
              <a:buChar char="•"/>
            </a:pPr>
            <a:r>
              <a:rPr lang="en-GB" sz="2400" kern="0">
                <a:ea typeface="Times New Roman" panose="02020603050405020304" pitchFamily="18" charset="0"/>
                <a:cs typeface="Times New Roman" panose="02020603050405020304" pitchFamily="18" charset="0"/>
              </a:rPr>
              <a:t>Creating an up to date, single source of data to those providing support to Ukrainian citizens coming into Wales.</a:t>
            </a:r>
          </a:p>
          <a:p>
            <a:pPr marL="0" indent="0">
              <a:spcBef>
                <a:spcPts val="1200"/>
              </a:spcBef>
              <a:buNone/>
            </a:pPr>
            <a:endParaRPr lang="en-GB" sz="2400" kern="0">
              <a:ea typeface="Times New Roman" panose="02020603050405020304" pitchFamily="18" charset="0"/>
              <a:cs typeface="Times New Roman" panose="02020603050405020304" pitchFamily="18" charset="0"/>
            </a:endParaRPr>
          </a:p>
          <a:p>
            <a:pPr marL="0" indent="0">
              <a:spcBef>
                <a:spcPts val="1200"/>
              </a:spcBef>
              <a:buNone/>
            </a:pPr>
            <a:r>
              <a:rPr lang="en-GB" sz="2400" b="1" kern="0">
                <a:ea typeface="Times New Roman" panose="02020603050405020304" pitchFamily="18" charset="0"/>
                <a:cs typeface="Times New Roman" panose="02020603050405020304" pitchFamily="18" charset="0"/>
              </a:rPr>
              <a:t>Benefits of platform</a:t>
            </a:r>
          </a:p>
          <a:p>
            <a:pPr marL="285750" indent="-285750">
              <a:spcBef>
                <a:spcPts val="1200"/>
              </a:spcBef>
              <a:buFont typeface="Arial" panose="020B0604020202020204" pitchFamily="34" charset="0"/>
              <a:buChar char="•"/>
            </a:pPr>
            <a:r>
              <a:rPr lang="en-GB" sz="2400" kern="0">
                <a:ea typeface="Times New Roman" panose="02020603050405020304" pitchFamily="18" charset="0"/>
                <a:cs typeface="Times New Roman" panose="02020603050405020304" pitchFamily="18" charset="0"/>
              </a:rPr>
              <a:t>Centralised and simplified data</a:t>
            </a:r>
          </a:p>
          <a:p>
            <a:pPr marL="285750" indent="-285750">
              <a:spcBef>
                <a:spcPts val="1200"/>
              </a:spcBef>
              <a:buFont typeface="Arial" panose="020B0604020202020204" pitchFamily="34" charset="0"/>
              <a:buChar char="•"/>
            </a:pPr>
            <a:r>
              <a:rPr lang="en-GB" sz="2400" kern="0">
                <a:ea typeface="Times New Roman" panose="02020603050405020304" pitchFamily="18" charset="0"/>
                <a:cs typeface="Times New Roman" panose="02020603050405020304" pitchFamily="18" charset="0"/>
              </a:rPr>
              <a:t>Safe and secure</a:t>
            </a:r>
          </a:p>
          <a:p>
            <a:pPr marL="285750" indent="-285750">
              <a:spcBef>
                <a:spcPts val="1200"/>
              </a:spcBef>
              <a:buFont typeface="Arial" panose="020B0604020202020204" pitchFamily="34" charset="0"/>
              <a:buChar char="•"/>
            </a:pPr>
            <a:r>
              <a:rPr lang="en-GB" sz="2400" kern="0">
                <a:ea typeface="Times New Roman" panose="02020603050405020304" pitchFamily="18" charset="0"/>
                <a:cs typeface="Times New Roman" panose="02020603050405020304" pitchFamily="18" charset="0"/>
              </a:rPr>
              <a:t>Cross-agency</a:t>
            </a:r>
          </a:p>
          <a:p>
            <a:pPr marL="285750" indent="-285750">
              <a:spcBef>
                <a:spcPts val="1200"/>
              </a:spcBef>
              <a:buFont typeface="Arial" panose="020B0604020202020204" pitchFamily="34" charset="0"/>
              <a:buChar char="•"/>
            </a:pPr>
            <a:r>
              <a:rPr lang="en-GB" sz="2400" kern="0">
                <a:ea typeface="Times New Roman" panose="02020603050405020304" pitchFamily="18" charset="0"/>
                <a:cs typeface="Times New Roman" panose="02020603050405020304" pitchFamily="18" charset="0"/>
              </a:rPr>
              <a:t>Ease of Reporting</a:t>
            </a:r>
          </a:p>
          <a:p>
            <a:endParaRPr lang="en-GB" sz="2000"/>
          </a:p>
        </p:txBody>
      </p:sp>
      <p:sp>
        <p:nvSpPr>
          <p:cNvPr id="36" name="Rectangle 2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2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78650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BDDEDF-E3CD-A274-2EDC-1E4CA20F43FA}"/>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300" b="1" kern="1200">
                <a:solidFill>
                  <a:schemeClr val="tx1"/>
                </a:solidFill>
                <a:effectLst/>
                <a:latin typeface="+mj-lt"/>
                <a:ea typeface="+mj-ea"/>
                <a:cs typeface="+mj-cs"/>
              </a:rPr>
              <a:t>Homes for Ukraine Data Platform – access and </a:t>
            </a:r>
            <a:r>
              <a:rPr lang="en-US" sz="3300" b="1" kern="1200">
                <a:solidFill>
                  <a:schemeClr val="tx1"/>
                </a:solidFill>
                <a:latin typeface="+mj-lt"/>
                <a:ea typeface="+mj-ea"/>
                <a:cs typeface="+mj-cs"/>
              </a:rPr>
              <a:t>types of data</a:t>
            </a:r>
            <a:br>
              <a:rPr lang="en-US" sz="3300" b="1" kern="1200">
                <a:solidFill>
                  <a:schemeClr val="tx1"/>
                </a:solidFill>
                <a:effectLst/>
                <a:latin typeface="+mj-lt"/>
                <a:ea typeface="+mj-ea"/>
                <a:cs typeface="+mj-cs"/>
              </a:rPr>
            </a:br>
            <a:endParaRPr lang="en-US" sz="3300" kern="1200">
              <a:solidFill>
                <a:schemeClr val="tx1"/>
              </a:solidFill>
              <a:latin typeface="+mj-lt"/>
              <a:ea typeface="+mj-ea"/>
              <a:cs typeface="+mj-cs"/>
            </a:endParaRPr>
          </a:p>
        </p:txBody>
      </p:sp>
      <p:sp>
        <p:nvSpPr>
          <p:cNvPr id="4" name="TextBox 3">
            <a:extLst>
              <a:ext uri="{FF2B5EF4-FFF2-40B4-BE49-F238E27FC236}">
                <a16:creationId xmlns:a16="http://schemas.microsoft.com/office/drawing/2014/main" id="{0DC8B7C5-E2C8-4873-8A08-D2C073DA339C}"/>
              </a:ext>
            </a:extLst>
          </p:cNvPr>
          <p:cNvSpPr txBox="1"/>
          <p:nvPr/>
        </p:nvSpPr>
        <p:spPr>
          <a:xfrm>
            <a:off x="1014060" y="967563"/>
            <a:ext cx="10534473" cy="5651513"/>
          </a:xfrm>
        </p:spPr>
        <p:txBody>
          <a:bodyPr vert="horz" lIns="91440" tIns="45720" rIns="91440" bIns="45720" rtlCol="0" anchor="t">
            <a:normAutofit fontScale="92500" lnSpcReduction="10000"/>
          </a:bodyPr>
          <a:lstStyle/>
          <a:p>
            <a:pPr indent="-228600">
              <a:lnSpc>
                <a:spcPct val="90000"/>
              </a:lnSpc>
              <a:spcBef>
                <a:spcPts val="1200"/>
              </a:spcBef>
              <a:buFont typeface="Arial" panose="020B0604020202020204" pitchFamily="34" charset="0"/>
              <a:buChar char="•"/>
            </a:pPr>
            <a:r>
              <a:rPr lang="en-US" sz="1600" b="1" dirty="0"/>
              <a:t>Who can access it?</a:t>
            </a:r>
          </a:p>
          <a:p>
            <a:pPr marL="342900" indent="-228600">
              <a:lnSpc>
                <a:spcPct val="90000"/>
              </a:lnSpc>
              <a:spcBef>
                <a:spcPts val="1200"/>
              </a:spcBef>
              <a:buFont typeface="Arial" panose="020B0604020202020204" pitchFamily="34" charset="0"/>
              <a:buChar char="•"/>
            </a:pPr>
            <a:r>
              <a:rPr lang="en-US" sz="1600" dirty="0"/>
              <a:t>Welsh Government </a:t>
            </a:r>
            <a:endParaRPr lang="en-US" sz="1600" dirty="0">
              <a:cs typeface="Calibri"/>
            </a:endParaRPr>
          </a:p>
          <a:p>
            <a:pPr marL="342900" indent="-228600">
              <a:lnSpc>
                <a:spcPct val="90000"/>
              </a:lnSpc>
              <a:spcBef>
                <a:spcPts val="1200"/>
              </a:spcBef>
              <a:buFont typeface="Arial" panose="020B0604020202020204" pitchFamily="34" charset="0"/>
              <a:buChar char="•"/>
            </a:pPr>
            <a:r>
              <a:rPr lang="en-US" sz="1600" dirty="0"/>
              <a:t>Digital Health and Care Wales </a:t>
            </a:r>
            <a:endParaRPr lang="en-US" sz="1600" dirty="0">
              <a:cs typeface="Calibri"/>
            </a:endParaRPr>
          </a:p>
          <a:p>
            <a:pPr marL="342900" indent="-228600">
              <a:lnSpc>
                <a:spcPct val="90000"/>
              </a:lnSpc>
              <a:spcBef>
                <a:spcPts val="1200"/>
              </a:spcBef>
              <a:buFont typeface="Arial" panose="020B0604020202020204" pitchFamily="34" charset="0"/>
              <a:buChar char="•"/>
            </a:pPr>
            <a:r>
              <a:rPr lang="en-US" sz="1600" dirty="0"/>
              <a:t>Contact </a:t>
            </a:r>
            <a:r>
              <a:rPr lang="en-US" sz="1600" dirty="0" err="1"/>
              <a:t>centre</a:t>
            </a:r>
            <a:r>
              <a:rPr lang="en-US" sz="1600" dirty="0"/>
              <a:t> (hosted by Cardiff Local Authority) </a:t>
            </a:r>
            <a:endParaRPr lang="en-US" sz="1600" dirty="0">
              <a:cs typeface="Calibri"/>
            </a:endParaRPr>
          </a:p>
          <a:p>
            <a:pPr marL="342900" indent="-228600">
              <a:lnSpc>
                <a:spcPct val="90000"/>
              </a:lnSpc>
              <a:spcBef>
                <a:spcPts val="1200"/>
              </a:spcBef>
              <a:buFont typeface="Arial" panose="020B0604020202020204" pitchFamily="34" charset="0"/>
              <a:buChar char="•"/>
            </a:pPr>
            <a:r>
              <a:rPr lang="en-US" sz="1600" dirty="0"/>
              <a:t>Local authorities in Wales </a:t>
            </a:r>
            <a:endParaRPr lang="en-US" sz="1600" dirty="0">
              <a:cs typeface="Calibri"/>
            </a:endParaRPr>
          </a:p>
          <a:p>
            <a:pPr marL="342900" indent="-228600">
              <a:lnSpc>
                <a:spcPct val="90000"/>
              </a:lnSpc>
              <a:spcBef>
                <a:spcPts val="1200"/>
              </a:spcBef>
              <a:buFont typeface="Arial" panose="020B0604020202020204" pitchFamily="34" charset="0"/>
              <a:buChar char="•"/>
            </a:pPr>
            <a:r>
              <a:rPr lang="en-US" sz="1600" dirty="0"/>
              <a:t>Local health boards in Wales </a:t>
            </a:r>
            <a:endParaRPr lang="en-US" sz="1600" dirty="0">
              <a:cs typeface="Calibri"/>
            </a:endParaRPr>
          </a:p>
          <a:p>
            <a:pPr indent="-228600">
              <a:lnSpc>
                <a:spcPct val="90000"/>
              </a:lnSpc>
              <a:spcBef>
                <a:spcPts val="1200"/>
              </a:spcBef>
              <a:buFont typeface="Arial" panose="020B0604020202020204" pitchFamily="34" charset="0"/>
              <a:buChar char="•"/>
            </a:pPr>
            <a:endParaRPr lang="en-US" sz="1600" b="1" dirty="0"/>
          </a:p>
          <a:p>
            <a:pPr indent="-228600">
              <a:lnSpc>
                <a:spcPct val="90000"/>
              </a:lnSpc>
              <a:spcBef>
                <a:spcPts val="1200"/>
              </a:spcBef>
              <a:buFont typeface="Arial" panose="020B0604020202020204" pitchFamily="34" charset="0"/>
              <a:buChar char="•"/>
            </a:pPr>
            <a:r>
              <a:rPr lang="en-US" sz="1600" b="1" dirty="0"/>
              <a:t>What information will be available via the Data Platform? </a:t>
            </a:r>
            <a:endParaRPr lang="en-US" sz="1600" b="1" dirty="0">
              <a:cs typeface="Calibri"/>
            </a:endParaRPr>
          </a:p>
          <a:p>
            <a:pPr marL="342900" indent="-228600">
              <a:lnSpc>
                <a:spcPct val="90000"/>
              </a:lnSpc>
              <a:spcBef>
                <a:spcPts val="1200"/>
              </a:spcBef>
              <a:buFont typeface="Arial" panose="020B0604020202020204" pitchFamily="34" charset="0"/>
              <a:buChar char="•"/>
            </a:pPr>
            <a:r>
              <a:rPr lang="en-US" sz="1600" dirty="0"/>
              <a:t>Names, addresses and other key demographic information for Ukrainians, hosts and sponsors.  </a:t>
            </a:r>
            <a:endParaRPr lang="en-US" sz="1600" dirty="0">
              <a:cs typeface="Calibri"/>
            </a:endParaRPr>
          </a:p>
          <a:p>
            <a:pPr marL="342900" indent="-228600">
              <a:lnSpc>
                <a:spcPct val="90000"/>
              </a:lnSpc>
              <a:spcBef>
                <a:spcPts val="1200"/>
              </a:spcBef>
              <a:buFont typeface="Arial" panose="020B0604020202020204" pitchFamily="34" charset="0"/>
              <a:buChar char="•"/>
            </a:pPr>
            <a:r>
              <a:rPr lang="en-US" sz="1600" dirty="0"/>
              <a:t>Checks required and whether they have been undertaken </a:t>
            </a:r>
            <a:endParaRPr lang="en-US" sz="1600" dirty="0">
              <a:cs typeface="Calibri"/>
            </a:endParaRPr>
          </a:p>
          <a:p>
            <a:pPr marL="342900" indent="-228600">
              <a:lnSpc>
                <a:spcPct val="90000"/>
              </a:lnSpc>
              <a:spcBef>
                <a:spcPts val="1200"/>
              </a:spcBef>
              <a:buFont typeface="Arial" panose="020B0604020202020204" pitchFamily="34" charset="0"/>
              <a:buChar char="•"/>
            </a:pPr>
            <a:r>
              <a:rPr lang="en-US" sz="1600" dirty="0"/>
              <a:t>Accommodation requirements </a:t>
            </a:r>
            <a:endParaRPr lang="en-US" sz="1600" dirty="0">
              <a:cs typeface="Calibri"/>
            </a:endParaRPr>
          </a:p>
          <a:p>
            <a:pPr marL="342900" indent="-228600">
              <a:lnSpc>
                <a:spcPct val="90000"/>
              </a:lnSpc>
              <a:spcBef>
                <a:spcPts val="1200"/>
              </a:spcBef>
              <a:buFont typeface="Arial" panose="020B0604020202020204" pitchFamily="34" charset="0"/>
              <a:buChar char="•"/>
            </a:pPr>
            <a:r>
              <a:rPr lang="en-US" sz="1600" dirty="0"/>
              <a:t>Notes (this should not contain any medical or sensitive information) </a:t>
            </a:r>
            <a:endParaRPr lang="en-US" sz="1600" dirty="0">
              <a:cs typeface="Calibri"/>
            </a:endParaRPr>
          </a:p>
          <a:p>
            <a:pPr indent="-228600">
              <a:lnSpc>
                <a:spcPct val="90000"/>
              </a:lnSpc>
              <a:spcBef>
                <a:spcPts val="1200"/>
              </a:spcBef>
              <a:buFont typeface="Arial" panose="020B0604020202020204" pitchFamily="34" charset="0"/>
              <a:buChar char="•"/>
            </a:pPr>
            <a:endParaRPr lang="en-US" sz="1600" b="1" dirty="0"/>
          </a:p>
          <a:p>
            <a:pPr indent="-228600">
              <a:lnSpc>
                <a:spcPct val="90000"/>
              </a:lnSpc>
              <a:spcBef>
                <a:spcPts val="1200"/>
              </a:spcBef>
              <a:buFont typeface="Arial" panose="020B0604020202020204" pitchFamily="34" charset="0"/>
              <a:buChar char="•"/>
            </a:pPr>
            <a:r>
              <a:rPr lang="en-US" sz="1600" b="1" dirty="0"/>
              <a:t>What information will </a:t>
            </a:r>
            <a:r>
              <a:rPr lang="en-US" sz="1600" b="1" u="sng" dirty="0"/>
              <a:t>not</a:t>
            </a:r>
            <a:r>
              <a:rPr lang="en-US" sz="1600" b="1" dirty="0"/>
              <a:t> be available via the Data Platform? </a:t>
            </a:r>
            <a:endParaRPr lang="en-US" sz="1600" b="1" dirty="0">
              <a:cs typeface="Calibri"/>
            </a:endParaRPr>
          </a:p>
          <a:p>
            <a:pPr marL="342900" indent="-228600">
              <a:lnSpc>
                <a:spcPct val="90000"/>
              </a:lnSpc>
              <a:spcBef>
                <a:spcPts val="1200"/>
              </a:spcBef>
              <a:buFont typeface="Arial" panose="020B0604020202020204" pitchFamily="34" charset="0"/>
              <a:buChar char="•"/>
            </a:pPr>
            <a:r>
              <a:rPr lang="en-US" sz="1600" dirty="0"/>
              <a:t>Medical and sensitive data </a:t>
            </a:r>
          </a:p>
          <a:p>
            <a:pPr marL="342900" indent="-228600">
              <a:lnSpc>
                <a:spcPct val="90000"/>
              </a:lnSpc>
              <a:spcBef>
                <a:spcPts val="1200"/>
              </a:spcBef>
              <a:buFont typeface="Arial" panose="020B0604020202020204" pitchFamily="34" charset="0"/>
              <a:buChar char="•"/>
            </a:pPr>
            <a:r>
              <a:rPr lang="en-US" sz="1600" dirty="0"/>
              <a:t>Ongoing service provision (</a:t>
            </a:r>
            <a:r>
              <a:rPr lang="en-US" sz="1600" dirty="0" err="1"/>
              <a:t>e.g</a:t>
            </a:r>
            <a:r>
              <a:rPr lang="en-US" sz="1600" dirty="0"/>
              <a:t> schools, social care) </a:t>
            </a:r>
            <a:endParaRPr lang="en-US" sz="1600" dirty="0">
              <a:cs typeface="Calibri"/>
            </a:endParaRPr>
          </a:p>
          <a:p>
            <a:pPr marL="342900" indent="-228600">
              <a:lnSpc>
                <a:spcPct val="90000"/>
              </a:lnSpc>
              <a:spcBef>
                <a:spcPts val="1200"/>
              </a:spcBef>
              <a:buFont typeface="Arial" panose="020B0604020202020204" pitchFamily="34" charset="0"/>
              <a:buChar char="•"/>
            </a:pPr>
            <a:r>
              <a:rPr lang="en-US" sz="1600" dirty="0"/>
              <a:t>Capacity of welcome </a:t>
            </a:r>
            <a:r>
              <a:rPr lang="en-US" sz="1600" dirty="0" err="1"/>
              <a:t>centres</a:t>
            </a:r>
            <a:r>
              <a:rPr lang="en-US" sz="1600" dirty="0"/>
              <a:t> </a:t>
            </a:r>
            <a:endParaRPr lang="en-US" sz="1600" dirty="0">
              <a:cs typeface="Calibri"/>
            </a:endParaRPr>
          </a:p>
        </p:txBody>
      </p:sp>
      <p:sp>
        <p:nvSpPr>
          <p:cNvPr id="45" name="Rectangle 4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Rectangle 5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45F793CE-8BD3-266E-5DD4-B76F8705DDBA}"/>
              </a:ext>
            </a:extLst>
          </p:cNvPr>
          <p:cNvSpPr txBox="1"/>
          <p:nvPr/>
        </p:nvSpPr>
        <p:spPr>
          <a:xfrm flipH="1">
            <a:off x="6594926" y="1181275"/>
            <a:ext cx="3615070" cy="738664"/>
          </a:xfrm>
          <a:prstGeom prst="rect">
            <a:avLst/>
          </a:prstGeom>
          <a:noFill/>
          <a:ln>
            <a:solidFill>
              <a:schemeClr val="accent1"/>
            </a:solidFill>
          </a:ln>
        </p:spPr>
        <p:txBody>
          <a:bodyPr wrap="square" rtlCol="0">
            <a:spAutoFit/>
          </a:bodyPr>
          <a:lstStyle/>
          <a:p>
            <a:r>
              <a:rPr lang="en-GB" sz="1400" kern="0" dirty="0"/>
              <a:t>Non-Local authority staff working in welcome centres or temporary accommodation such as hotels will not have access.</a:t>
            </a:r>
            <a:endParaRPr lang="en-GB" sz="1400" dirty="0"/>
          </a:p>
        </p:txBody>
      </p:sp>
    </p:spTree>
    <p:extLst>
      <p:ext uri="{BB962C8B-B14F-4D97-AF65-F5344CB8AC3E}">
        <p14:creationId xmlns:p14="http://schemas.microsoft.com/office/powerpoint/2010/main" val="121445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ight Triangle 8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4CBAFC-4A2E-41BF-AA3F-0D591181B57D}"/>
              </a:ext>
            </a:extLst>
          </p:cNvPr>
          <p:cNvSpPr>
            <a:spLocks noGrp="1"/>
          </p:cNvSpPr>
          <p:nvPr>
            <p:ph type="title"/>
          </p:nvPr>
        </p:nvSpPr>
        <p:spPr>
          <a:xfrm>
            <a:off x="1075767" y="1188637"/>
            <a:ext cx="3226358" cy="4480726"/>
          </a:xfrm>
        </p:spPr>
        <p:txBody>
          <a:bodyPr>
            <a:normAutofit/>
          </a:bodyPr>
          <a:lstStyle/>
          <a:p>
            <a:pPr algn="r"/>
            <a:r>
              <a:rPr lang="en-GB" sz="5600" dirty="0"/>
              <a:t>Overview of Super Sponsor </a:t>
            </a:r>
            <a:br>
              <a:rPr lang="en-GB" sz="5600" dirty="0"/>
            </a:br>
            <a:r>
              <a:rPr lang="en-GB" sz="5600" dirty="0"/>
              <a:t>Route</a:t>
            </a:r>
          </a:p>
        </p:txBody>
      </p:sp>
      <p:cxnSp>
        <p:nvCxnSpPr>
          <p:cNvPr id="93" name="Straight Connector 92">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9" name="Content Placeholder 6">
            <a:extLst>
              <a:ext uri="{FF2B5EF4-FFF2-40B4-BE49-F238E27FC236}">
                <a16:creationId xmlns:a16="http://schemas.microsoft.com/office/drawing/2014/main" id="{3F8FEB7C-C289-47F0-B683-B0AC9CA0DBF4}"/>
              </a:ext>
            </a:extLst>
          </p:cNvPr>
          <p:cNvSpPr>
            <a:spLocks noGrp="1"/>
          </p:cNvSpPr>
          <p:nvPr>
            <p:ph idx="1"/>
          </p:nvPr>
        </p:nvSpPr>
        <p:spPr>
          <a:xfrm>
            <a:off x="4736118" y="936695"/>
            <a:ext cx="6679284" cy="5607883"/>
          </a:xfrm>
        </p:spPr>
        <p:txBody>
          <a:bodyPr anchor="ctr">
            <a:normAutofit fontScale="92500" lnSpcReduction="20000"/>
          </a:bodyPr>
          <a:lstStyle/>
          <a:p>
            <a:pPr lvl="0"/>
            <a:r>
              <a:rPr lang="en-GB" sz="2000" b="1" dirty="0"/>
              <a:t>SS01 – Visa Approved</a:t>
            </a:r>
          </a:p>
          <a:p>
            <a:pPr lvl="1"/>
            <a:r>
              <a:rPr lang="en-GB" sz="2000" i="1" dirty="0"/>
              <a:t>SS01A – Application Pending</a:t>
            </a:r>
            <a:endParaRPr lang="en-GB" sz="2000" i="1" dirty="0">
              <a:cs typeface="Calibri"/>
            </a:endParaRPr>
          </a:p>
          <a:p>
            <a:pPr lvl="1"/>
            <a:r>
              <a:rPr lang="en-GB" sz="2000" i="1" dirty="0"/>
              <a:t>SS01B – Uncontactable</a:t>
            </a:r>
          </a:p>
          <a:p>
            <a:pPr lvl="1"/>
            <a:r>
              <a:rPr lang="en-GB" sz="2000" i="1" dirty="0"/>
              <a:t>SS01C – Complex Case Review</a:t>
            </a:r>
            <a:endParaRPr lang="en-US" sz="2000" i="1" dirty="0"/>
          </a:p>
          <a:p>
            <a:pPr lvl="0"/>
            <a:r>
              <a:rPr lang="en-GB" sz="2000" b="1" dirty="0"/>
              <a:t>SS02 – Ready for Welcome Centre (WC) Allocation</a:t>
            </a:r>
            <a:endParaRPr lang="en-US" sz="2000" b="1" dirty="0">
              <a:cs typeface="Calibri"/>
            </a:endParaRPr>
          </a:p>
          <a:p>
            <a:r>
              <a:rPr lang="en-GB" sz="2000" b="1" dirty="0"/>
              <a:t>SS03 – WC Allocated </a:t>
            </a:r>
            <a:endParaRPr lang="en-US" sz="2000" b="1" dirty="0">
              <a:cs typeface="Calibri"/>
            </a:endParaRPr>
          </a:p>
          <a:p>
            <a:pPr lvl="0"/>
            <a:r>
              <a:rPr lang="en-GB" sz="2000" b="1" dirty="0"/>
              <a:t>SS04 – Applicant informed of WC Arrangements</a:t>
            </a:r>
            <a:endParaRPr lang="en-US" sz="2000" b="1" dirty="0">
              <a:cs typeface="Calibri"/>
            </a:endParaRPr>
          </a:p>
          <a:p>
            <a:pPr lvl="0"/>
            <a:r>
              <a:rPr lang="en-GB" sz="2000" b="1" dirty="0"/>
              <a:t>SS05 – In Transit</a:t>
            </a:r>
            <a:endParaRPr lang="en-US" sz="2000" b="1" dirty="0"/>
          </a:p>
          <a:p>
            <a:pPr lvl="1"/>
            <a:r>
              <a:rPr lang="en-GB" sz="2000" i="1" dirty="0"/>
              <a:t>SS05A – In isolation</a:t>
            </a:r>
            <a:endParaRPr lang="en-GB" sz="2000" i="1" dirty="0">
              <a:cs typeface="Calibri"/>
            </a:endParaRPr>
          </a:p>
          <a:p>
            <a:pPr lvl="1"/>
            <a:r>
              <a:rPr lang="en-GB" sz="2000" i="1" dirty="0"/>
              <a:t>SS05B – Hospital admission</a:t>
            </a:r>
            <a:endParaRPr lang="en-US" sz="2000" i="1" dirty="0">
              <a:cs typeface="Calibri"/>
            </a:endParaRPr>
          </a:p>
          <a:p>
            <a:pPr lvl="1"/>
            <a:r>
              <a:rPr lang="en-GB" sz="2000" i="1" dirty="0"/>
              <a:t>SS05C – in Temporary accommodation pending medical discharge</a:t>
            </a:r>
            <a:endParaRPr lang="en-GB" sz="2000" i="1" dirty="0">
              <a:cs typeface="Calibri"/>
            </a:endParaRPr>
          </a:p>
          <a:p>
            <a:pPr lvl="1"/>
            <a:r>
              <a:rPr lang="en-GB" sz="2000" i="1" dirty="0"/>
              <a:t>SS05D – No Show – Known</a:t>
            </a:r>
            <a:endParaRPr lang="en-GB" sz="2000" i="1" dirty="0">
              <a:cs typeface="Calibri"/>
            </a:endParaRPr>
          </a:p>
          <a:p>
            <a:pPr lvl="1"/>
            <a:r>
              <a:rPr lang="en-GB" sz="2000" i="1" dirty="0"/>
              <a:t>SS05E – No Show - Unknown</a:t>
            </a:r>
            <a:endParaRPr lang="en-US" sz="2000" i="1" dirty="0">
              <a:cs typeface="Calibri"/>
            </a:endParaRPr>
          </a:p>
          <a:p>
            <a:pPr lvl="0"/>
            <a:r>
              <a:rPr lang="en-GB" sz="2000" b="1" dirty="0"/>
              <a:t>SS07 – Housed in WC</a:t>
            </a:r>
            <a:endParaRPr lang="en-US" sz="2000" b="1" dirty="0">
              <a:cs typeface="Calibri"/>
            </a:endParaRPr>
          </a:p>
          <a:p>
            <a:pPr lvl="0"/>
            <a:r>
              <a:rPr lang="en-GB" sz="2000" b="1" dirty="0"/>
              <a:t>SS08 – In WC ready to be moved on</a:t>
            </a:r>
            <a:endParaRPr lang="en-US" sz="2000" b="1" dirty="0">
              <a:cs typeface="Calibri"/>
            </a:endParaRPr>
          </a:p>
          <a:p>
            <a:pPr lvl="0"/>
            <a:r>
              <a:rPr lang="en-GB" sz="2000" b="1" dirty="0"/>
              <a:t>SS09 – Move on Accommodation Allocated</a:t>
            </a:r>
          </a:p>
          <a:p>
            <a:pPr lvl="0"/>
            <a:r>
              <a:rPr lang="en-GB" sz="2000" b="1" dirty="0"/>
              <a:t>SS10 – Moved On</a:t>
            </a:r>
            <a:endParaRPr lang="en-US" sz="2000" b="1" dirty="0"/>
          </a:p>
          <a:p>
            <a:endParaRPr lang="en-GB" sz="2000" dirty="0"/>
          </a:p>
        </p:txBody>
      </p:sp>
      <p:sp>
        <p:nvSpPr>
          <p:cNvPr id="4" name="Title 1">
            <a:extLst>
              <a:ext uri="{FF2B5EF4-FFF2-40B4-BE49-F238E27FC236}">
                <a16:creationId xmlns:a16="http://schemas.microsoft.com/office/drawing/2014/main" id="{88A616FE-FE6D-49B8-028F-AFE6359C6F60}"/>
              </a:ext>
            </a:extLst>
          </p:cNvPr>
          <p:cNvSpPr txBox="1">
            <a:spLocks/>
          </p:cNvSpPr>
          <p:nvPr/>
        </p:nvSpPr>
        <p:spPr>
          <a:xfrm>
            <a:off x="643468" y="-152954"/>
            <a:ext cx="6582901"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300" b="1" dirty="0"/>
          </a:p>
        </p:txBody>
      </p:sp>
    </p:spTree>
    <p:extLst>
      <p:ext uri="{BB962C8B-B14F-4D97-AF65-F5344CB8AC3E}">
        <p14:creationId xmlns:p14="http://schemas.microsoft.com/office/powerpoint/2010/main" val="248967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1910FE7B-3C55-48C2-95BB-F3E58016FB80}"/>
              </a:ext>
            </a:extLst>
          </p:cNvPr>
          <p:cNvSpPr>
            <a:spLocks noGrp="1"/>
          </p:cNvSpPr>
          <p:nvPr>
            <p:ph type="title"/>
          </p:nvPr>
        </p:nvSpPr>
        <p:spPr>
          <a:xfrm>
            <a:off x="583936" y="910410"/>
            <a:ext cx="10905066" cy="1135737"/>
          </a:xfrm>
        </p:spPr>
        <p:txBody>
          <a:bodyPr vert="horz" lIns="91440" tIns="45720" rIns="91440" bIns="45720" rtlCol="0" anchor="ctr">
            <a:normAutofit/>
          </a:bodyPr>
          <a:lstStyle/>
          <a:p>
            <a:r>
              <a:rPr lang="en-US" sz="3600" kern="1200">
                <a:solidFill>
                  <a:schemeClr val="tx1"/>
                </a:solidFill>
                <a:latin typeface="+mj-lt"/>
                <a:ea typeface="+mj-ea"/>
                <a:cs typeface="+mj-cs"/>
              </a:rPr>
              <a:t>Summary of Roles and Responsibilities</a:t>
            </a:r>
          </a:p>
        </p:txBody>
      </p:sp>
      <p:sp>
        <p:nvSpPr>
          <p:cNvPr id="11" name="TextBox 10">
            <a:extLst>
              <a:ext uri="{FF2B5EF4-FFF2-40B4-BE49-F238E27FC236}">
                <a16:creationId xmlns:a16="http://schemas.microsoft.com/office/drawing/2014/main" id="{B663F17C-E89D-4A2D-98BC-E871AF054C2D}"/>
              </a:ext>
            </a:extLst>
          </p:cNvPr>
          <p:cNvSpPr txBox="1"/>
          <p:nvPr/>
        </p:nvSpPr>
        <p:spPr>
          <a:xfrm>
            <a:off x="524404" y="913825"/>
            <a:ext cx="10905066" cy="439398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2000">
              <a:cs typeface="Calibri"/>
            </a:endParaRPr>
          </a:p>
        </p:txBody>
      </p:sp>
      <p:sp>
        <p:nvSpPr>
          <p:cNvPr id="24" name="Rectangle 2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Rectangle 2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Rounded Corners 14">
            <a:extLst>
              <a:ext uri="{FF2B5EF4-FFF2-40B4-BE49-F238E27FC236}">
                <a16:creationId xmlns:a16="http://schemas.microsoft.com/office/drawing/2014/main" id="{A05CB976-7B30-4B9D-BA2C-2779BB29B93A}"/>
              </a:ext>
            </a:extLst>
          </p:cNvPr>
          <p:cNvSpPr/>
          <p:nvPr/>
        </p:nvSpPr>
        <p:spPr>
          <a:xfrm>
            <a:off x="581750" y="1801365"/>
            <a:ext cx="10772049" cy="1618722"/>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b="1">
                <a:solidFill>
                  <a:schemeClr val="tx1"/>
                </a:solidFill>
              </a:rPr>
              <a:t>Contact Centre</a:t>
            </a:r>
          </a:p>
          <a:p>
            <a:pPr marL="285750" indent="-285750" algn="ctr">
              <a:spcAft>
                <a:spcPts val="600"/>
              </a:spcAft>
              <a:buFontTx/>
              <a:buChar char="-"/>
            </a:pPr>
            <a:r>
              <a:rPr lang="en-GB">
                <a:solidFill>
                  <a:schemeClr val="tx1"/>
                </a:solidFill>
              </a:rPr>
              <a:t>Initial contact with applicants</a:t>
            </a:r>
          </a:p>
          <a:p>
            <a:pPr marL="285750" indent="-285750" algn="ctr">
              <a:spcAft>
                <a:spcPts val="600"/>
              </a:spcAft>
              <a:buFontTx/>
              <a:buChar char="-"/>
            </a:pPr>
            <a:r>
              <a:rPr lang="en-GB">
                <a:solidFill>
                  <a:schemeClr val="tx1"/>
                </a:solidFill>
              </a:rPr>
              <a:t>Information-gathering to identify any support requirements</a:t>
            </a:r>
          </a:p>
          <a:p>
            <a:pPr marL="285750" indent="-285750" algn="ctr">
              <a:spcAft>
                <a:spcPts val="600"/>
              </a:spcAft>
              <a:buFontTx/>
              <a:buChar char="-"/>
            </a:pPr>
            <a:r>
              <a:rPr lang="en-GB">
                <a:solidFill>
                  <a:schemeClr val="tx1"/>
                </a:solidFill>
              </a:rPr>
              <a:t>Allocation of new arrivals to Welcome Centres</a:t>
            </a:r>
          </a:p>
          <a:p>
            <a:pPr marL="285750" indent="-285750" algn="ctr">
              <a:spcAft>
                <a:spcPts val="600"/>
              </a:spcAft>
              <a:buFontTx/>
              <a:buChar char="-"/>
            </a:pPr>
            <a:r>
              <a:rPr lang="en-GB">
                <a:solidFill>
                  <a:schemeClr val="tx1"/>
                </a:solidFill>
              </a:rPr>
              <a:t>Tracking of new arrivals during travel to Wales until settled at welcome centre or hotel</a:t>
            </a:r>
          </a:p>
        </p:txBody>
      </p:sp>
      <p:sp>
        <p:nvSpPr>
          <p:cNvPr id="16" name="Rectangle: Rounded Corners 15">
            <a:extLst>
              <a:ext uri="{FF2B5EF4-FFF2-40B4-BE49-F238E27FC236}">
                <a16:creationId xmlns:a16="http://schemas.microsoft.com/office/drawing/2014/main" id="{A68D82BD-CAE3-4C00-B5F3-4F182A857D6C}"/>
              </a:ext>
            </a:extLst>
          </p:cNvPr>
          <p:cNvSpPr/>
          <p:nvPr/>
        </p:nvSpPr>
        <p:spPr>
          <a:xfrm>
            <a:off x="569843" y="3518454"/>
            <a:ext cx="10783955" cy="934278"/>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b="1">
                <a:solidFill>
                  <a:schemeClr val="tx1"/>
                </a:solidFill>
              </a:rPr>
              <a:t>Contact Centre / Arrival Hubs</a:t>
            </a:r>
          </a:p>
          <a:p>
            <a:pPr marL="285750" indent="-285750" algn="ctr">
              <a:spcAft>
                <a:spcPts val="600"/>
              </a:spcAft>
              <a:buFontTx/>
              <a:buChar char="-"/>
            </a:pPr>
            <a:r>
              <a:rPr lang="en-GB">
                <a:solidFill>
                  <a:schemeClr val="tx1"/>
                </a:solidFill>
              </a:rPr>
              <a:t>Liaison between Contact Centre and Arrival Hubs to provide any support required by new arrivals in transit</a:t>
            </a:r>
          </a:p>
          <a:p>
            <a:pPr marL="285750" indent="-285750" algn="ctr">
              <a:spcAft>
                <a:spcPts val="600"/>
              </a:spcAft>
              <a:buFontTx/>
              <a:buChar char="-"/>
            </a:pPr>
            <a:r>
              <a:rPr lang="en-GB">
                <a:solidFill>
                  <a:schemeClr val="tx1"/>
                </a:solidFill>
              </a:rPr>
              <a:t>Signposting new arrivals to onward travel to Welcome Centres </a:t>
            </a:r>
            <a:r>
              <a:rPr lang="en-GB" err="1">
                <a:solidFill>
                  <a:schemeClr val="tx1"/>
                </a:solidFill>
              </a:rPr>
              <a:t>eg</a:t>
            </a:r>
            <a:r>
              <a:rPr lang="en-GB">
                <a:solidFill>
                  <a:schemeClr val="tx1"/>
                </a:solidFill>
              </a:rPr>
              <a:t> taxi/train platform/ bus stand info</a:t>
            </a:r>
          </a:p>
        </p:txBody>
      </p:sp>
      <p:sp>
        <p:nvSpPr>
          <p:cNvPr id="17" name="Rectangle: Rounded Corners 16">
            <a:extLst>
              <a:ext uri="{FF2B5EF4-FFF2-40B4-BE49-F238E27FC236}">
                <a16:creationId xmlns:a16="http://schemas.microsoft.com/office/drawing/2014/main" id="{E09386C8-7B84-4E1B-8289-FCA5A2F36F17}"/>
              </a:ext>
            </a:extLst>
          </p:cNvPr>
          <p:cNvSpPr/>
          <p:nvPr/>
        </p:nvSpPr>
        <p:spPr>
          <a:xfrm>
            <a:off x="589721" y="4584850"/>
            <a:ext cx="10783955" cy="1955098"/>
          </a:xfrm>
          <a:prstGeom prst="roundRect">
            <a:avLst>
              <a:gd name="adj" fmla="val 16667"/>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b="1">
                <a:solidFill>
                  <a:schemeClr val="tx1"/>
                </a:solidFill>
              </a:rPr>
              <a:t>Welcome Centres / Local Authorities</a:t>
            </a:r>
          </a:p>
          <a:p>
            <a:pPr marL="285750" indent="-285750" algn="ctr">
              <a:spcAft>
                <a:spcPts val="600"/>
              </a:spcAft>
              <a:buFontTx/>
              <a:buChar char="-"/>
            </a:pPr>
            <a:r>
              <a:rPr lang="en-GB">
                <a:solidFill>
                  <a:schemeClr val="tx1"/>
                </a:solidFill>
              </a:rPr>
              <a:t>Receive new arrivals at Welcome Centres or hotels</a:t>
            </a:r>
          </a:p>
          <a:p>
            <a:pPr marL="285750" indent="-285750" algn="ctr">
              <a:spcAft>
                <a:spcPts val="600"/>
              </a:spcAft>
              <a:buFontTx/>
              <a:buChar char="-"/>
            </a:pPr>
            <a:r>
              <a:rPr lang="en-GB">
                <a:solidFill>
                  <a:schemeClr val="tx1"/>
                </a:solidFill>
              </a:rPr>
              <a:t>Undertake initial health screening and arrange immediate medical support if required</a:t>
            </a:r>
          </a:p>
          <a:p>
            <a:pPr marL="285750" indent="-285750" algn="ctr">
              <a:spcAft>
                <a:spcPts val="600"/>
              </a:spcAft>
              <a:buFontTx/>
              <a:buChar char="-"/>
            </a:pPr>
            <a:r>
              <a:rPr lang="en-GB">
                <a:solidFill>
                  <a:schemeClr val="tx1"/>
                </a:solidFill>
              </a:rPr>
              <a:t>Allocation of rooms in Welcome Centre</a:t>
            </a:r>
          </a:p>
          <a:p>
            <a:pPr marL="285750" indent="-285750" algn="ctr">
              <a:spcAft>
                <a:spcPts val="600"/>
              </a:spcAft>
              <a:buFontTx/>
              <a:buChar char="-"/>
            </a:pPr>
            <a:r>
              <a:rPr lang="en-GB">
                <a:solidFill>
                  <a:schemeClr val="tx1"/>
                </a:solidFill>
              </a:rPr>
              <a:t>Referring new arrivals to further local and national support services</a:t>
            </a:r>
          </a:p>
          <a:p>
            <a:pPr marL="285750" indent="-285750" algn="ctr">
              <a:spcAft>
                <a:spcPts val="600"/>
              </a:spcAft>
              <a:buFontTx/>
              <a:buChar char="-"/>
            </a:pPr>
            <a:r>
              <a:rPr lang="en-GB">
                <a:solidFill>
                  <a:schemeClr val="tx1"/>
                </a:solidFill>
              </a:rPr>
              <a:t>Check requirements and matching applicants to suitable accommodation for at least six months</a:t>
            </a:r>
          </a:p>
        </p:txBody>
      </p:sp>
      <p:sp>
        <p:nvSpPr>
          <p:cNvPr id="4" name="Title 1">
            <a:extLst>
              <a:ext uri="{FF2B5EF4-FFF2-40B4-BE49-F238E27FC236}">
                <a16:creationId xmlns:a16="http://schemas.microsoft.com/office/drawing/2014/main" id="{A14C5D13-1C06-C95A-FB3E-91BB7421D979}"/>
              </a:ext>
            </a:extLst>
          </p:cNvPr>
          <p:cNvSpPr txBox="1">
            <a:spLocks/>
          </p:cNvSpPr>
          <p:nvPr/>
        </p:nvSpPr>
        <p:spPr>
          <a:xfrm>
            <a:off x="643468" y="-152954"/>
            <a:ext cx="6582901"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b="1"/>
              <a:t>Homes for Ukraine Data Platform</a:t>
            </a:r>
          </a:p>
        </p:txBody>
      </p:sp>
    </p:spTree>
    <p:extLst>
      <p:ext uri="{BB962C8B-B14F-4D97-AF65-F5344CB8AC3E}">
        <p14:creationId xmlns:p14="http://schemas.microsoft.com/office/powerpoint/2010/main" val="401748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ight Triangle 8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4CBAFC-4A2E-41BF-AA3F-0D591181B57D}"/>
              </a:ext>
            </a:extLst>
          </p:cNvPr>
          <p:cNvSpPr>
            <a:spLocks noGrp="1"/>
          </p:cNvSpPr>
          <p:nvPr>
            <p:ph type="title"/>
          </p:nvPr>
        </p:nvSpPr>
        <p:spPr>
          <a:xfrm>
            <a:off x="1075767" y="1188637"/>
            <a:ext cx="3226358" cy="4480726"/>
          </a:xfrm>
        </p:spPr>
        <p:txBody>
          <a:bodyPr>
            <a:normAutofit/>
          </a:bodyPr>
          <a:lstStyle/>
          <a:p>
            <a:pPr algn="r"/>
            <a:r>
              <a:rPr lang="en-GB" sz="5600"/>
              <a:t>Overview of Individual Sponsor </a:t>
            </a:r>
            <a:br>
              <a:rPr lang="en-GB" sz="5600"/>
            </a:br>
            <a:r>
              <a:rPr lang="en-GB" sz="5600"/>
              <a:t>Route</a:t>
            </a:r>
          </a:p>
        </p:txBody>
      </p:sp>
      <p:cxnSp>
        <p:nvCxnSpPr>
          <p:cNvPr id="93" name="Straight Connector 92">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9" name="Content Placeholder 6">
            <a:extLst>
              <a:ext uri="{FF2B5EF4-FFF2-40B4-BE49-F238E27FC236}">
                <a16:creationId xmlns:a16="http://schemas.microsoft.com/office/drawing/2014/main" id="{3F8FEB7C-C289-47F0-B683-B0AC9CA0DBF4}"/>
              </a:ext>
            </a:extLst>
          </p:cNvPr>
          <p:cNvSpPr>
            <a:spLocks noGrp="1"/>
          </p:cNvSpPr>
          <p:nvPr>
            <p:ph idx="1"/>
          </p:nvPr>
        </p:nvSpPr>
        <p:spPr>
          <a:xfrm>
            <a:off x="4957995" y="720183"/>
            <a:ext cx="6679284" cy="5751008"/>
          </a:xfrm>
        </p:spPr>
        <p:txBody>
          <a:bodyPr anchor="ctr">
            <a:normAutofit/>
          </a:bodyPr>
          <a:lstStyle/>
          <a:p>
            <a:r>
              <a:rPr lang="en-GB" sz="2400" b="1"/>
              <a:t>IS01 – Visa and host approved</a:t>
            </a:r>
            <a:endParaRPr lang="en-GB" sz="2400" b="1">
              <a:cs typeface="Calibri"/>
            </a:endParaRPr>
          </a:p>
          <a:p>
            <a:r>
              <a:rPr lang="en-GB" sz="2400" b="1">
                <a:cs typeface="Calibri"/>
              </a:rPr>
              <a:t>IS02 – Placed with Host Family</a:t>
            </a:r>
          </a:p>
          <a:p>
            <a:r>
              <a:rPr lang="en-GB" sz="2400" b="1">
                <a:cs typeface="Calibri"/>
              </a:rPr>
              <a:t>IS03 – Moved to accommodation</a:t>
            </a:r>
          </a:p>
          <a:p>
            <a:r>
              <a:rPr lang="en-GB" sz="2400" b="1"/>
              <a:t>IS04 – Rematching needed</a:t>
            </a:r>
            <a:endParaRPr lang="en-GB" sz="2400" b="1">
              <a:cs typeface="Calibri"/>
            </a:endParaRPr>
          </a:p>
          <a:p>
            <a:r>
              <a:rPr lang="en-GB" sz="2400" b="1">
                <a:cs typeface="Calibri"/>
              </a:rPr>
              <a:t>IS21 – No Show – Known</a:t>
            </a:r>
          </a:p>
          <a:p>
            <a:r>
              <a:rPr lang="en-GB" sz="2400" b="1">
                <a:cs typeface="Calibri"/>
              </a:rPr>
              <a:t>IS22 – No Show – Unknown</a:t>
            </a:r>
          </a:p>
          <a:p>
            <a:r>
              <a:rPr lang="en-GB" sz="2400" b="1">
                <a:cs typeface="Calibri"/>
              </a:rPr>
              <a:t>IS 23 – Uncontactable</a:t>
            </a:r>
          </a:p>
          <a:p>
            <a:r>
              <a:rPr lang="en-GB" sz="2400" b="1">
                <a:cs typeface="Calibri"/>
              </a:rPr>
              <a:t>IS99 – On Hold</a:t>
            </a:r>
          </a:p>
          <a:p>
            <a:endParaRPr lang="en-GB" sz="2000"/>
          </a:p>
          <a:p>
            <a:pPr marL="457200" lvl="1" indent="0">
              <a:buNone/>
            </a:pPr>
            <a:endParaRPr lang="en-GB" sz="2000" i="1">
              <a:cs typeface="Calibri"/>
            </a:endParaRPr>
          </a:p>
        </p:txBody>
      </p:sp>
      <p:sp>
        <p:nvSpPr>
          <p:cNvPr id="4" name="Title 1">
            <a:extLst>
              <a:ext uri="{FF2B5EF4-FFF2-40B4-BE49-F238E27FC236}">
                <a16:creationId xmlns:a16="http://schemas.microsoft.com/office/drawing/2014/main" id="{CC665A28-A1B5-7B2D-3B78-31F49EE8491C}"/>
              </a:ext>
            </a:extLst>
          </p:cNvPr>
          <p:cNvSpPr txBox="1">
            <a:spLocks/>
          </p:cNvSpPr>
          <p:nvPr/>
        </p:nvSpPr>
        <p:spPr>
          <a:xfrm>
            <a:off x="643468" y="-152954"/>
            <a:ext cx="6582901"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b="1"/>
              <a:t>Homes for Ukraine Data Platform</a:t>
            </a:r>
          </a:p>
        </p:txBody>
      </p:sp>
    </p:spTree>
    <p:extLst>
      <p:ext uri="{BB962C8B-B14F-4D97-AF65-F5344CB8AC3E}">
        <p14:creationId xmlns:p14="http://schemas.microsoft.com/office/powerpoint/2010/main" val="2661430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ight Triangle 11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4CBAFC-4A2E-41BF-AA3F-0D591181B57D}"/>
              </a:ext>
            </a:extLst>
          </p:cNvPr>
          <p:cNvSpPr>
            <a:spLocks noGrp="1"/>
          </p:cNvSpPr>
          <p:nvPr>
            <p:ph type="title"/>
          </p:nvPr>
        </p:nvSpPr>
        <p:spPr>
          <a:xfrm>
            <a:off x="1075767" y="1188637"/>
            <a:ext cx="2988234" cy="4480726"/>
          </a:xfrm>
        </p:spPr>
        <p:txBody>
          <a:bodyPr>
            <a:normAutofit/>
          </a:bodyPr>
          <a:lstStyle/>
          <a:p>
            <a:pPr algn="r"/>
            <a:r>
              <a:rPr lang="en-GB" sz="5600"/>
              <a:t>Overview of Sponsor </a:t>
            </a:r>
            <a:br>
              <a:rPr lang="en-GB" sz="5600"/>
            </a:br>
            <a:r>
              <a:rPr lang="en-GB" sz="5600"/>
              <a:t>Status</a:t>
            </a:r>
          </a:p>
        </p:txBody>
      </p:sp>
      <p:cxnSp>
        <p:nvCxnSpPr>
          <p:cNvPr id="119" name="Straight Connector 118">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9" name="Content Placeholder 6">
            <a:extLst>
              <a:ext uri="{FF2B5EF4-FFF2-40B4-BE49-F238E27FC236}">
                <a16:creationId xmlns:a16="http://schemas.microsoft.com/office/drawing/2014/main" id="{3F8FEB7C-C289-47F0-B683-B0AC9CA0DBF4}"/>
              </a:ext>
            </a:extLst>
          </p:cNvPr>
          <p:cNvSpPr>
            <a:spLocks noGrp="1"/>
          </p:cNvSpPr>
          <p:nvPr>
            <p:ph idx="1"/>
          </p:nvPr>
        </p:nvSpPr>
        <p:spPr>
          <a:xfrm>
            <a:off x="5255260" y="1648870"/>
            <a:ext cx="4702848" cy="3560260"/>
          </a:xfrm>
        </p:spPr>
        <p:txBody>
          <a:bodyPr anchor="ctr">
            <a:normAutofit/>
          </a:bodyPr>
          <a:lstStyle/>
          <a:p>
            <a:pPr marL="342900" indent="-342900">
              <a:spcBef>
                <a:spcPts val="0"/>
              </a:spcBef>
              <a:spcAft>
                <a:spcPts val="600"/>
              </a:spcAft>
            </a:pPr>
            <a:r>
              <a:rPr lang="en-US" sz="2400" b="1" dirty="0">
                <a:ea typeface="+mn-lt"/>
                <a:cs typeface="+mn-lt"/>
              </a:rPr>
              <a:t>HST001 – Applied </a:t>
            </a:r>
            <a:endParaRPr lang="en-US" sz="2400" b="1" dirty="0">
              <a:cs typeface="Calibri" panose="020F0502020204030204"/>
            </a:endParaRPr>
          </a:p>
          <a:p>
            <a:pPr marL="342900" indent="-342900">
              <a:spcBef>
                <a:spcPts val="0"/>
              </a:spcBef>
              <a:spcAft>
                <a:spcPts val="600"/>
              </a:spcAft>
            </a:pPr>
            <a:r>
              <a:rPr lang="en-US" sz="2400" b="1" dirty="0">
                <a:ea typeface="+mn-lt"/>
                <a:cs typeface="+mn-lt"/>
              </a:rPr>
              <a:t>HST002 – Approved</a:t>
            </a:r>
          </a:p>
          <a:p>
            <a:pPr marL="342900" indent="-342900">
              <a:spcBef>
                <a:spcPts val="0"/>
              </a:spcBef>
              <a:spcAft>
                <a:spcPts val="600"/>
              </a:spcAft>
            </a:pPr>
            <a:r>
              <a:rPr lang="en-US" sz="2400" b="1" dirty="0">
                <a:ea typeface="+mn-lt"/>
                <a:cs typeface="+mn-lt"/>
              </a:rPr>
              <a:t>HST003 – Active </a:t>
            </a:r>
          </a:p>
          <a:p>
            <a:pPr marL="342900" indent="-342900">
              <a:spcBef>
                <a:spcPts val="0"/>
              </a:spcBef>
              <a:spcAft>
                <a:spcPts val="600"/>
              </a:spcAft>
            </a:pPr>
            <a:r>
              <a:rPr lang="en-US" sz="2400" b="1" dirty="0">
                <a:ea typeface="+mn-lt"/>
                <a:cs typeface="+mn-lt"/>
              </a:rPr>
              <a:t>HST 004 – Withdrawn from scheme</a:t>
            </a:r>
          </a:p>
          <a:p>
            <a:pPr marL="342900" indent="-342900">
              <a:spcBef>
                <a:spcPts val="0"/>
              </a:spcBef>
              <a:spcAft>
                <a:spcPts val="600"/>
              </a:spcAft>
            </a:pPr>
            <a:r>
              <a:rPr lang="en-US" sz="2400" b="1" dirty="0">
                <a:ea typeface="+mn-lt"/>
                <a:cs typeface="+mn-lt"/>
              </a:rPr>
              <a:t>HST 005 – Rejected</a:t>
            </a:r>
          </a:p>
        </p:txBody>
      </p:sp>
      <p:sp>
        <p:nvSpPr>
          <p:cNvPr id="6" name="Title 1">
            <a:extLst>
              <a:ext uri="{FF2B5EF4-FFF2-40B4-BE49-F238E27FC236}">
                <a16:creationId xmlns:a16="http://schemas.microsoft.com/office/drawing/2014/main" id="{B64A3F74-A48D-B664-5A32-B00A03A1B773}"/>
              </a:ext>
            </a:extLst>
          </p:cNvPr>
          <p:cNvSpPr txBox="1">
            <a:spLocks/>
          </p:cNvSpPr>
          <p:nvPr/>
        </p:nvSpPr>
        <p:spPr>
          <a:xfrm>
            <a:off x="643468" y="-152954"/>
            <a:ext cx="6582901"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b="1"/>
              <a:t>Homes for Ukraine Data Platform</a:t>
            </a:r>
          </a:p>
        </p:txBody>
      </p:sp>
    </p:spTree>
    <p:extLst>
      <p:ext uri="{BB962C8B-B14F-4D97-AF65-F5344CB8AC3E}">
        <p14:creationId xmlns:p14="http://schemas.microsoft.com/office/powerpoint/2010/main" val="789449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ED6A95-D1D9-9270-230D-E2511E8D6C55}"/>
              </a:ext>
            </a:extLst>
          </p:cNvPr>
          <p:cNvSpPr>
            <a:spLocks noGrp="1"/>
          </p:cNvSpPr>
          <p:nvPr>
            <p:ph type="title"/>
          </p:nvPr>
        </p:nvSpPr>
        <p:spPr>
          <a:xfrm>
            <a:off x="643467" y="1698171"/>
            <a:ext cx="3962061" cy="4516360"/>
          </a:xfrm>
        </p:spPr>
        <p:txBody>
          <a:bodyPr vert="horz" lIns="91440" tIns="45720" rIns="91440" bIns="45720" rtlCol="0" anchor="t">
            <a:normAutofit/>
          </a:bodyPr>
          <a:lstStyle/>
          <a:p>
            <a:br>
              <a:rPr lang="en-US" sz="3600" kern="1200" dirty="0"/>
            </a:br>
            <a:br>
              <a:rPr lang="en-US" sz="3600" kern="1200" dirty="0"/>
            </a:br>
            <a:r>
              <a:rPr lang="en-US" sz="3600" kern="1200" dirty="0">
                <a:latin typeface="+mj-lt"/>
                <a:ea typeface="+mj-ea"/>
                <a:cs typeface="+mj-cs"/>
              </a:rPr>
              <a:t>Accessing the System</a:t>
            </a:r>
            <a:endParaRPr lang="en-US" sz="3600" kern="1200" dirty="0">
              <a:solidFill>
                <a:schemeClr val="tx1"/>
              </a:solidFill>
              <a:latin typeface="+mj-lt"/>
              <a:ea typeface="+mj-ea"/>
              <a:cs typeface="+mj-cs"/>
            </a:endParaRPr>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2">
            <a:extLst>
              <a:ext uri="{FF2B5EF4-FFF2-40B4-BE49-F238E27FC236}">
                <a16:creationId xmlns:a16="http://schemas.microsoft.com/office/drawing/2014/main" id="{F40D3539-9B29-0093-03D5-FF6AD0755B3F}"/>
              </a:ext>
            </a:extLst>
          </p:cNvPr>
          <p:cNvSpPr txBox="1">
            <a:spLocks/>
          </p:cNvSpPr>
          <p:nvPr/>
        </p:nvSpPr>
        <p:spPr>
          <a:xfrm>
            <a:off x="3478824" y="1172653"/>
            <a:ext cx="8440122" cy="4516361"/>
          </a:xfr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228600" algn="l">
              <a:buFont typeface="Arial" panose="020B0604020202020204" pitchFamily="34" charset="0"/>
              <a:buChar char="•"/>
            </a:pPr>
            <a:endParaRPr lang="en-US" sz="2800" dirty="0"/>
          </a:p>
          <a:p>
            <a:pPr algn="l"/>
            <a:r>
              <a:rPr lang="en-US" sz="2800" dirty="0">
                <a:cs typeface="Calibri"/>
              </a:rPr>
              <a:t>You will need to have your:</a:t>
            </a:r>
          </a:p>
          <a:p>
            <a:pPr indent="-228600" algn="l">
              <a:buFont typeface="Arial" panose="020B0604020202020204" pitchFamily="34" charset="0"/>
              <a:buChar char="•"/>
            </a:pPr>
            <a:r>
              <a:rPr lang="en-US" sz="2800" dirty="0">
                <a:cs typeface="Calibri"/>
              </a:rPr>
              <a:t>login</a:t>
            </a:r>
          </a:p>
          <a:p>
            <a:pPr indent="-228600" algn="l">
              <a:buFont typeface="Arial" panose="020B0604020202020204" pitchFamily="34" charset="0"/>
              <a:buChar char="•"/>
            </a:pPr>
            <a:r>
              <a:rPr lang="en-US" sz="2800" dirty="0">
                <a:cs typeface="Calibri"/>
              </a:rPr>
              <a:t>password</a:t>
            </a:r>
          </a:p>
          <a:p>
            <a:pPr indent="-228600" algn="l">
              <a:buFont typeface="Arial" panose="020B0604020202020204" pitchFamily="34" charset="0"/>
              <a:buChar char="•"/>
            </a:pPr>
            <a:r>
              <a:rPr lang="en-US" sz="2800" dirty="0">
                <a:cs typeface="Calibri"/>
              </a:rPr>
              <a:t>mobile phone</a:t>
            </a:r>
            <a:r>
              <a:rPr lang="en-US" sz="2400" dirty="0"/>
              <a:t> for Multi Factor Authentication</a:t>
            </a:r>
            <a:endParaRPr lang="en-US" sz="2400" dirty="0">
              <a:cs typeface="Calibri"/>
            </a:endParaRPr>
          </a:p>
          <a:p>
            <a:pPr algn="l"/>
            <a:endParaRPr lang="en-US" sz="2800" dirty="0"/>
          </a:p>
          <a:p>
            <a:pPr algn="l"/>
            <a:r>
              <a:rPr lang="en-US" sz="2800" dirty="0"/>
              <a:t>URL’s for log in are:</a:t>
            </a:r>
          </a:p>
          <a:p>
            <a:pPr marL="457200" indent="-457200" algn="l">
              <a:buFont typeface="Arial" panose="020B0604020202020204" pitchFamily="34" charset="0"/>
              <a:buChar char="•"/>
            </a:pPr>
            <a:r>
              <a:rPr lang="en-US" sz="2800" dirty="0"/>
              <a:t>Dev (training only) </a:t>
            </a:r>
            <a:r>
              <a:rPr lang="en-GB" sz="1800" dirty="0">
                <a:effectLst/>
                <a:latin typeface="Arial" panose="020B0604020202020204" pitchFamily="34" charset="0"/>
                <a:ea typeface="Arial" panose="020B0604020202020204" pitchFamily="34" charset="0"/>
              </a:rPr>
              <a:t> </a:t>
            </a:r>
            <a:r>
              <a:rPr lang="en-GB" sz="1800" u="sng" dirty="0">
                <a:solidFill>
                  <a:srgbClr val="0563C1"/>
                </a:solidFill>
                <a:effectLst/>
                <a:latin typeface="Arial" panose="020B0604020202020204" pitchFamily="34" charset="0"/>
                <a:ea typeface="Arial" panose="020B0604020202020204" pitchFamily="34" charset="0"/>
                <a:hlinkClick r:id="rId3"/>
              </a:rPr>
              <a:t>https://org0a5cc0b1.crm11.dynamics.com/</a:t>
            </a:r>
            <a:endParaRPr lang="en-US" sz="2800" dirty="0"/>
          </a:p>
          <a:p>
            <a:pPr marL="457200" indent="-457200" algn="l">
              <a:buFont typeface="Arial" panose="020B0604020202020204" pitchFamily="34" charset="0"/>
              <a:buChar char="•"/>
            </a:pPr>
            <a:r>
              <a:rPr lang="en-US" sz="2800" dirty="0"/>
              <a:t>Live - </a:t>
            </a:r>
            <a:r>
              <a:rPr lang="en-GB" sz="1800" u="sng" dirty="0">
                <a:solidFill>
                  <a:srgbClr val="0563C1"/>
                </a:solidFill>
                <a:effectLst/>
                <a:latin typeface="Arial" panose="020B0604020202020204" pitchFamily="34" charset="0"/>
                <a:ea typeface="Arial" panose="020B0604020202020204" pitchFamily="34" charset="0"/>
                <a:hlinkClick r:id="rId4"/>
              </a:rPr>
              <a:t>https://homesforukrainedataplatform.crm11.dynamics.com/</a:t>
            </a:r>
            <a:endParaRPr lang="en-US" sz="2800" dirty="0"/>
          </a:p>
          <a:p>
            <a:pPr algn="l"/>
            <a:endParaRPr lang="en-US" sz="2800" dirty="0"/>
          </a:p>
          <a:p>
            <a:pPr indent="-228600" algn="l">
              <a:buFont typeface="Arial" panose="020B0604020202020204" pitchFamily="34" charset="0"/>
              <a:buChar char="•"/>
            </a:pPr>
            <a:endParaRPr lang="en-US" sz="2800" dirty="0"/>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6B854CF0-DE22-7CEC-47FE-B2524A5B4A75}"/>
              </a:ext>
            </a:extLst>
          </p:cNvPr>
          <p:cNvSpPr txBox="1">
            <a:spLocks/>
          </p:cNvSpPr>
          <p:nvPr/>
        </p:nvSpPr>
        <p:spPr>
          <a:xfrm>
            <a:off x="643468" y="-152954"/>
            <a:ext cx="6582901"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b="1"/>
              <a:t>Homes for Ukraine Data Platform</a:t>
            </a:r>
          </a:p>
        </p:txBody>
      </p:sp>
    </p:spTree>
    <p:extLst>
      <p:ext uri="{BB962C8B-B14F-4D97-AF65-F5344CB8AC3E}">
        <p14:creationId xmlns:p14="http://schemas.microsoft.com/office/powerpoint/2010/main" val="439233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2.xml.rels>&#65279;<?xml version="1.0" encoding="utf-8"?><Relationships xmlns="http://schemas.openxmlformats.org/package/2006/relationships"><Relationship Type="http://schemas.openxmlformats.org/officeDocument/2006/relationships/customXmlProps" Target="/customXML/itemProps2.xml" Id="Rd3c4172d526e4b2384ade4b889302c76" /></Relationships>
</file>

<file path=customXML/item2.xml><?xml version="1.0" encoding="utf-8"?>
<metadata xmlns="http://www.objective.com/ecm/document/metadata/FF3C5B18883D4E21973B57C2EEED7FD1" version="1.0.0">
  <systemFields>
    <field name="Objective-Id">
      <value order="0">A41338072</value>
    </field>
    <field name="Objective-Title">
      <value order="0">Training - HfU - slide deck for Data champions -published</value>
    </field>
    <field name="Objective-Description">
      <value order="0"/>
    </field>
    <field name="Objective-CreationStamp">
      <value order="0">2022-07-06T16:36:04Z</value>
    </field>
    <field name="Objective-IsApproved">
      <value order="0">false</value>
    </field>
    <field name="Objective-IsPublished">
      <value order="0">true</value>
    </field>
    <field name="Objective-DatePublished">
      <value order="0">2022-07-14T13:30:09Z</value>
    </field>
    <field name="Objective-ModificationStamp">
      <value order="0">2022-07-14T13:30:09Z</value>
    </field>
    <field name="Objective-Owner">
      <value order="0">Lilley, Sarah (COOG - DDAT - IT Services)</value>
    </field>
    <field name="Objective-Path">
      <value order="0">Objective Global Folder:Business File Plan:WG Organisational Groups:Covid-19 Inquiry - Excluded File Plan Areas:Chief Operating Officer (COO) - Digital, Data &amp; Technology Directorate - ICT:1 - Save:#08 - ICT Professional Services:ICT Business Change:PSG - ICT - Business Change - 2019-2023:Homes for Ukraine - Business Change activity</value>
    </field>
    <field name="Objective-Parent">
      <value order="0">Homes for Ukraine - Business Change activity</value>
    </field>
    <field name="Objective-State">
      <value order="0">Published</value>
    </field>
    <field name="Objective-VersionId">
      <value order="0">vA79385463</value>
    </field>
    <field name="Objective-Version">
      <value order="0">5.0</value>
    </field>
    <field name="Objective-VersionNumber">
      <value order="0">6</value>
    </field>
    <field name="Objective-VersionComment">
      <value order="0"/>
    </field>
    <field name="Objective-FileNumber">
      <value order="0">qA1410055</value>
    </field>
    <field name="Objective-Classification">
      <value order="0">Official</value>
    </field>
    <field name="Objective-Caveats">
      <value order="0"/>
    </field>
  </systemFields>
  <catalogues>
    <catalogue name="Document Type Catalogue" type="type" ori="id:cA14">
      <field name="Objective-Date Acquired">
        <value order="0">2022-07-05T23:00:00Z</value>
      </field>
      <field name="Objective-Official Translation">
        <value order="0"/>
      </field>
      <field name="Objective-Connect Creator">
        <value order="0"/>
      </field>
    </catalogue>
  </catalogues>
</metadata>
</file>

<file path=customXML/itemProps2.xml><?xml version="1.0" encoding="utf-8"?>
<ds:datastoreItem xmlns:ds="http://schemas.openxmlformats.org/officeDocument/2006/customXml" ds:itemID="{5745109E-2DDF-40CB-AC2B-FF9B10C90820}">
  <ds:schemaRefs>
    <ds:schemaRef ds:uri="http://www.objective.com/ecm/document/metadata/FF3C5B18883D4E21973B57C2EEED7FD1"/>
  </ds:schemaRefs>
</ds:datastoreItem>
</file>

<file path=docProps/app.xml><?xml version="1.0" encoding="utf-8"?>
<Properties xmlns="http://schemas.openxmlformats.org/officeDocument/2006/extended-properties" xmlns:vt="http://schemas.openxmlformats.org/officeDocument/2006/docPropsVTypes">
  <Template/>
  <TotalTime>1206</TotalTime>
  <Words>2700</Words>
  <Application>Microsoft Office PowerPoint</Application>
  <PresentationFormat>Widescreen</PresentationFormat>
  <Paragraphs>255</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Arial,Sans-Serif</vt:lpstr>
      <vt:lpstr>Calibri</vt:lpstr>
      <vt:lpstr>Calibri Light</vt:lpstr>
      <vt:lpstr>Symbol</vt:lpstr>
      <vt:lpstr>Times New Roman</vt:lpstr>
      <vt:lpstr>Office Theme</vt:lpstr>
      <vt:lpstr>  Wales, Nation of Sanctuary: Ukraine Data Platform </vt:lpstr>
      <vt:lpstr>Training Outline</vt:lpstr>
      <vt:lpstr>Homes for Ukraine Data Platform – purpose and benefits</vt:lpstr>
      <vt:lpstr>Homes for Ukraine Data Platform – access and types of data </vt:lpstr>
      <vt:lpstr>Overview of Super Sponsor  Route</vt:lpstr>
      <vt:lpstr>Summary of Roles and Responsibilities</vt:lpstr>
      <vt:lpstr>Overview of Individual Sponsor  Route</vt:lpstr>
      <vt:lpstr>Overview of Sponsor  Status</vt:lpstr>
      <vt:lpstr>  Accessing the System</vt:lpstr>
      <vt:lpstr>Introducing our family</vt:lpstr>
      <vt:lpstr>Technical support and feeding back</vt:lpstr>
      <vt:lpstr>Let's look at the data platform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Crosbie, Sarah (PSG - DDaT - Digital)</dc:creator>
  <cp:lastModifiedBy>Sarah Lilley (PSG - DDaT)</cp:lastModifiedBy>
  <cp:revision>8</cp:revision>
  <dcterms:created xsi:type="dcterms:W3CDTF">2022-05-16T15:05:07Z</dcterms:created>
  <dcterms:modified xsi:type="dcterms:W3CDTF">2022-07-14T13:30:01Z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ecked by">
    <vt:lpwstr>32123</vt:lpwstr>
  </property>
  <property fmtid="{D5CDD505-2E9C-101B-9397-08002B2CF9AE}" pid="3" name="Objective-Id">
    <vt:lpwstr>A41338072</vt:lpwstr>
  </property>
  <property fmtid="{D5CDD505-2E9C-101B-9397-08002B2CF9AE}" pid="4" name="Objective-Title">
    <vt:lpwstr>Training - HfU - slide deck for Data champions -published</vt:lpwstr>
  </property>
  <property fmtid="{D5CDD505-2E9C-101B-9397-08002B2CF9AE}" pid="5" name="Objective-Description">
    <vt:lpwstr/>
  </property>
  <property fmtid="{D5CDD505-2E9C-101B-9397-08002B2CF9AE}" pid="6" name="Objective-CreationStamp">
    <vt:filetime>2022-07-06T16:36:14Z</vt:filetime>
  </property>
  <property fmtid="{D5CDD505-2E9C-101B-9397-08002B2CF9AE}" pid="7" name="Objective-IsApproved">
    <vt:bool>false</vt:bool>
  </property>
  <property fmtid="{D5CDD505-2E9C-101B-9397-08002B2CF9AE}" pid="8" name="Objective-IsPublished">
    <vt:bool>true</vt:bool>
  </property>
  <property fmtid="{D5CDD505-2E9C-101B-9397-08002B2CF9AE}" pid="9" name="Objective-DatePublished">
    <vt:filetime>2022-07-14T13:30:09Z</vt:filetime>
  </property>
  <property fmtid="{D5CDD505-2E9C-101B-9397-08002B2CF9AE}" pid="10" name="Objective-ModificationStamp">
    <vt:filetime>2022-07-14T13:30:09Z</vt:filetime>
  </property>
  <property fmtid="{D5CDD505-2E9C-101B-9397-08002B2CF9AE}" pid="11" name="Objective-Owner">
    <vt:lpwstr>Lilley, Sarah (COOG - DDAT - IT Services)</vt:lpwstr>
  </property>
  <property fmtid="{D5CDD505-2E9C-101B-9397-08002B2CF9AE}" pid="12" name="Objective-Path">
    <vt:lpwstr>Objective Global Folder:Business File Plan:WG Organisational Groups:Covid-19 Inquiry - Excluded File Plan Areas:Chief Operating Officer (COO) - Digital, Data &amp; Technology Directorate - ICT:1 - Save:#08 - ICT Professional Services:ICT Business Change:PSG - ICT - Business Change - 2019-2023:Homes for Ukraine - Business Change activity:</vt:lpwstr>
  </property>
  <property fmtid="{D5CDD505-2E9C-101B-9397-08002B2CF9AE}" pid="13" name="Objective-Parent">
    <vt:lpwstr>Homes for Ukraine - Business Change activity</vt:lpwstr>
  </property>
  <property fmtid="{D5CDD505-2E9C-101B-9397-08002B2CF9AE}" pid="14" name="Objective-State">
    <vt:lpwstr>Published</vt:lpwstr>
  </property>
  <property fmtid="{D5CDD505-2E9C-101B-9397-08002B2CF9AE}" pid="15" name="Objective-VersionId">
    <vt:lpwstr>vA79385463</vt:lpwstr>
  </property>
  <property fmtid="{D5CDD505-2E9C-101B-9397-08002B2CF9AE}" pid="16" name="Objective-Version">
    <vt:lpwstr>5.0</vt:lpwstr>
  </property>
  <property fmtid="{D5CDD505-2E9C-101B-9397-08002B2CF9AE}" pid="17" name="Objective-VersionNumber">
    <vt:r8>6</vt:r8>
  </property>
  <property fmtid="{D5CDD505-2E9C-101B-9397-08002B2CF9AE}" pid="18" name="Objective-VersionComment">
    <vt:lpwstr/>
  </property>
  <property fmtid="{D5CDD505-2E9C-101B-9397-08002B2CF9AE}" pid="19" name="Objective-FileNumber">
    <vt:lpwstr>qA1410055</vt:lpwstr>
  </property>
  <property fmtid="{D5CDD505-2E9C-101B-9397-08002B2CF9AE}" pid="20" name="Objective-Classification">
    <vt:lpwstr>[Inherited - Official]</vt:lpwstr>
  </property>
  <property fmtid="{D5CDD505-2E9C-101B-9397-08002B2CF9AE}" pid="21" name="Objective-Caveats">
    <vt:lpwstr/>
  </property>
  <property fmtid="{D5CDD505-2E9C-101B-9397-08002B2CF9AE}" pid="22" name="Objective-Date Acquired">
    <vt:filetime>2022-07-05T23:00:00Z</vt:filetime>
  </property>
  <property fmtid="{D5CDD505-2E9C-101B-9397-08002B2CF9AE}" pid="23" name="Objective-Official Translation">
    <vt:lpwstr/>
  </property>
  <property fmtid="{D5CDD505-2E9C-101B-9397-08002B2CF9AE}" pid="24" name="Objective-Connect Creator">
    <vt:lpwstr/>
  </property>
  <property fmtid="{D5CDD505-2E9C-101B-9397-08002B2CF9AE}" pid="25" name="Objective-Comment">
    <vt:lpwstr/>
  </property>
</Properties>
</file>