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xml" ContentType="application/vnd.openxmlformats-officedocument.customXml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openxmlformats.org/officeDocument/2006/relationships/custom-properties" Target="/docProps/custom.xml" Id="R642e9ac3bc3d462f"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59" r:id="rId5"/>
    <p:sldId id="261" r:id="rId6"/>
    <p:sldId id="258" r:id="rId7"/>
    <p:sldId id="260" r:id="rId8"/>
    <p:sldId id="267" r:id="rId9"/>
    <p:sldId id="264" r:id="rId10"/>
    <p:sldId id="265" r:id="rId11"/>
    <p:sldId id="262"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B2E659-314B-0D01-9657-7822C62A848F}" name="Patterson, Mark (COOG - DDAT - IT Services)" initials="PM(DIS" userId="S::Mark.Patterson@gov.wales::543819bc-9479-4d2e-acac-b4af5f3fe7a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74586-BFD3-4CA7-B8F4-F59F30A10A35}" v="7" dt="2023-03-08T13:16:42.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78868" autoAdjust="0"/>
  </p:normalViewPr>
  <p:slideViewPr>
    <p:cSldViewPr snapToGrid="0">
      <p:cViewPr varScale="1">
        <p:scale>
          <a:sx n="76" d="100"/>
          <a:sy n="76" d="100"/>
        </p:scale>
        <p:origin x="132" y="126"/>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heme" Target="theme/theme1.xml" Id="rId18" /><Relationship Type="http://schemas.openxmlformats.org/officeDocument/2006/relationships/slide" Target="slides/slide2.xml" Id="rId3" /><Relationship Type="http://schemas.microsoft.com/office/2018/10/relationships/authors" Target="authors.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viewProps" Target="viewProps.xml" Id="rId17" /><Relationship Type="http://schemas.openxmlformats.org/officeDocument/2006/relationships/slide" Target="slides/slide1.xml" Id="rId2" /><Relationship Type="http://schemas.openxmlformats.org/officeDocument/2006/relationships/presProps" Target="presProps.xml" Id="rId16" /><Relationship Type="http://schemas.microsoft.com/office/2015/10/relationships/revisionInfo" Target="revisionInfo.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notesMaster" Target="notesMasters/notesMaster1.xml" Id="rId15" /><Relationship Type="http://schemas.openxmlformats.org/officeDocument/2006/relationships/slide" Target="slides/slide9.xml" Id="rId10" /><Relationship Type="http://schemas.openxmlformats.org/officeDocument/2006/relationships/tableStyles" Target="tableStyle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customXml" Target="/customXML/item.xml" Id="R554a1b1822384b39"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8DA22-366A-416B-9DBD-96448D8C355C}" type="doc">
      <dgm:prSet loTypeId="urn:microsoft.com/office/officeart/2005/8/layout/process2" loCatId="process" qsTypeId="urn:microsoft.com/office/officeart/2005/8/quickstyle/simple5" qsCatId="simple" csTypeId="urn:microsoft.com/office/officeart/2005/8/colors/colorful5" csCatId="colorful" phldr="1"/>
      <dgm:spPr/>
      <dgm:t>
        <a:bodyPr/>
        <a:lstStyle/>
        <a:p>
          <a:endParaRPr lang="en-US"/>
        </a:p>
      </dgm:t>
    </dgm:pt>
    <dgm:pt modelId="{A9E0CC7D-29FD-4AF1-9F57-C078F42CC02C}">
      <dgm:prSet phldr="0"/>
      <dgm:spPr/>
      <dgm:t>
        <a:bodyPr/>
        <a:lstStyle/>
        <a:p>
          <a:pPr rtl="0"/>
          <a:r>
            <a:rPr lang="en-GB" b="0" i="0" dirty="0"/>
            <a:t>Users liaise with their local champion to see whether there is a system issue.</a:t>
          </a:r>
          <a:endParaRPr lang="en-US" dirty="0"/>
        </a:p>
      </dgm:t>
    </dgm:pt>
    <dgm:pt modelId="{9DAB96F1-5C50-44DD-BB52-B6349D95FF9E}" type="parTrans" cxnId="{8B3817EB-5189-430E-AE6D-8BA88C22F74F}">
      <dgm:prSet/>
      <dgm:spPr/>
      <dgm:t>
        <a:bodyPr/>
        <a:lstStyle/>
        <a:p>
          <a:endParaRPr lang="en-GB"/>
        </a:p>
      </dgm:t>
    </dgm:pt>
    <dgm:pt modelId="{33AAFEDE-05C8-4337-8895-A333E40311FA}" type="sibTrans" cxnId="{8B3817EB-5189-430E-AE6D-8BA88C22F74F}">
      <dgm:prSet/>
      <dgm:spPr/>
      <dgm:t>
        <a:bodyPr/>
        <a:lstStyle/>
        <a:p>
          <a:endParaRPr lang="en-US"/>
        </a:p>
      </dgm:t>
    </dgm:pt>
    <dgm:pt modelId="{82734C7D-9370-4D22-B2C5-46C8476AC25A}">
      <dgm:prSet phldr="0"/>
      <dgm:spPr/>
      <dgm:t>
        <a:bodyPr/>
        <a:lstStyle/>
        <a:p>
          <a:pPr rtl="0"/>
          <a:r>
            <a:rPr lang="en-GB" b="0" i="0"/>
            <a:t>If the problem cannot be resolved, you should contact the DHCW National Service Desk. </a:t>
          </a:r>
          <a:endParaRPr lang="en-US"/>
        </a:p>
      </dgm:t>
    </dgm:pt>
    <dgm:pt modelId="{A67C2263-D762-4755-8830-83F4EB4BDEC0}" type="parTrans" cxnId="{BEDE3489-A11E-41D5-B1CA-92D179FF5002}">
      <dgm:prSet/>
      <dgm:spPr/>
      <dgm:t>
        <a:bodyPr/>
        <a:lstStyle/>
        <a:p>
          <a:endParaRPr lang="en-GB"/>
        </a:p>
      </dgm:t>
    </dgm:pt>
    <dgm:pt modelId="{E36243EC-9C1B-406C-B527-F3CDFBFAD5DA}" type="sibTrans" cxnId="{BEDE3489-A11E-41D5-B1CA-92D179FF5002}">
      <dgm:prSet/>
      <dgm:spPr/>
      <dgm:t>
        <a:bodyPr/>
        <a:lstStyle/>
        <a:p>
          <a:endParaRPr lang="en-US"/>
        </a:p>
      </dgm:t>
    </dgm:pt>
    <dgm:pt modelId="{25D4E66F-78A7-4C1C-96B6-AA16CA37CEB7}">
      <dgm:prSet phldr="0"/>
      <dgm:spPr/>
      <dgm:t>
        <a:bodyPr/>
        <a:lstStyle/>
        <a:p>
          <a:r>
            <a:rPr lang="en-GB"/>
            <a:t>DHCW will pass the issue to Welsh Government or Microsoft to solve, depending on the type of issue. </a:t>
          </a:r>
          <a:endParaRPr lang="en-US"/>
        </a:p>
      </dgm:t>
    </dgm:pt>
    <dgm:pt modelId="{B59DC4FE-45D1-4D15-9157-BECC67264AC2}" type="parTrans" cxnId="{9070E94F-FEDA-4BEE-A517-DB4D36B7B753}">
      <dgm:prSet/>
      <dgm:spPr/>
      <dgm:t>
        <a:bodyPr/>
        <a:lstStyle/>
        <a:p>
          <a:endParaRPr lang="en-GB"/>
        </a:p>
      </dgm:t>
    </dgm:pt>
    <dgm:pt modelId="{0AEC6EFB-73F6-4A0F-9DB0-08E58BAE8050}" type="sibTrans" cxnId="{9070E94F-FEDA-4BEE-A517-DB4D36B7B753}">
      <dgm:prSet/>
      <dgm:spPr/>
      <dgm:t>
        <a:bodyPr/>
        <a:lstStyle/>
        <a:p>
          <a:endParaRPr lang="en-US"/>
        </a:p>
      </dgm:t>
    </dgm:pt>
    <dgm:pt modelId="{642A9A91-C84B-48EB-9AE4-D14EC20C9100}">
      <dgm:prSet phldr="0"/>
      <dgm:spPr/>
      <dgm:t>
        <a:bodyPr/>
        <a:lstStyle/>
        <a:p>
          <a:pPr rtl="0"/>
          <a:r>
            <a:rPr lang="en-GB" b="0" i="0" dirty="0"/>
            <a:t>You should check with local IT to ensure whether a local issue is causing the system issue</a:t>
          </a:r>
          <a:endParaRPr lang="en-US" dirty="0"/>
        </a:p>
      </dgm:t>
    </dgm:pt>
    <dgm:pt modelId="{BCEBEA26-89DE-40B5-954A-F6E037F19AF4}" type="parTrans" cxnId="{DEA07381-7BB2-43A0-BD4A-05C0E9B2C2B3}">
      <dgm:prSet/>
      <dgm:spPr/>
      <dgm:t>
        <a:bodyPr/>
        <a:lstStyle/>
        <a:p>
          <a:endParaRPr lang="en-GB"/>
        </a:p>
      </dgm:t>
    </dgm:pt>
    <dgm:pt modelId="{32D2B28B-1264-4226-AA1E-7C484638C13B}" type="sibTrans" cxnId="{DEA07381-7BB2-43A0-BD4A-05C0E9B2C2B3}">
      <dgm:prSet/>
      <dgm:spPr/>
      <dgm:t>
        <a:bodyPr/>
        <a:lstStyle/>
        <a:p>
          <a:endParaRPr lang="en-GB"/>
        </a:p>
      </dgm:t>
    </dgm:pt>
    <dgm:pt modelId="{A713BCD8-05A9-4D8B-AFF2-630E23A5D4C6}" type="pres">
      <dgm:prSet presAssocID="{C688DA22-366A-416B-9DBD-96448D8C355C}" presName="linearFlow" presStyleCnt="0">
        <dgm:presLayoutVars>
          <dgm:resizeHandles val="exact"/>
        </dgm:presLayoutVars>
      </dgm:prSet>
      <dgm:spPr/>
    </dgm:pt>
    <dgm:pt modelId="{7C1FBA8A-8210-42F4-90DA-E4036348E0E0}" type="pres">
      <dgm:prSet presAssocID="{A9E0CC7D-29FD-4AF1-9F57-C078F42CC02C}" presName="node" presStyleLbl="node1" presStyleIdx="0" presStyleCnt="4" custLinFactNeighborY="-13096">
        <dgm:presLayoutVars>
          <dgm:bulletEnabled val="1"/>
        </dgm:presLayoutVars>
      </dgm:prSet>
      <dgm:spPr/>
    </dgm:pt>
    <dgm:pt modelId="{67330232-5335-437D-9F3C-2322D927A57F}" type="pres">
      <dgm:prSet presAssocID="{33AAFEDE-05C8-4337-8895-A333E40311FA}" presName="sibTrans" presStyleLbl="sibTrans2D1" presStyleIdx="0" presStyleCnt="3"/>
      <dgm:spPr/>
    </dgm:pt>
    <dgm:pt modelId="{3DC08D03-CAC2-4CFC-8E92-B8CE5E3C0E1C}" type="pres">
      <dgm:prSet presAssocID="{33AAFEDE-05C8-4337-8895-A333E40311FA}" presName="connectorText" presStyleLbl="sibTrans2D1" presStyleIdx="0" presStyleCnt="3"/>
      <dgm:spPr/>
    </dgm:pt>
    <dgm:pt modelId="{BEF1B0F5-7056-41E2-96D0-B550AA3F394E}" type="pres">
      <dgm:prSet presAssocID="{642A9A91-C84B-48EB-9AE4-D14EC20C9100}" presName="node" presStyleLbl="node1" presStyleIdx="1" presStyleCnt="4" custLinFactNeighborY="-43953">
        <dgm:presLayoutVars>
          <dgm:bulletEnabled val="1"/>
        </dgm:presLayoutVars>
      </dgm:prSet>
      <dgm:spPr/>
    </dgm:pt>
    <dgm:pt modelId="{71BF6D68-2AE6-4E67-B050-0A753AB76FB2}" type="pres">
      <dgm:prSet presAssocID="{32D2B28B-1264-4226-AA1E-7C484638C13B}" presName="sibTrans" presStyleLbl="sibTrans2D1" presStyleIdx="1" presStyleCnt="3"/>
      <dgm:spPr/>
    </dgm:pt>
    <dgm:pt modelId="{99C2EED1-F296-4EBB-92CF-F85FD796B3EE}" type="pres">
      <dgm:prSet presAssocID="{32D2B28B-1264-4226-AA1E-7C484638C13B}" presName="connectorText" presStyleLbl="sibTrans2D1" presStyleIdx="1" presStyleCnt="3"/>
      <dgm:spPr/>
    </dgm:pt>
    <dgm:pt modelId="{771E0852-1A08-4AA1-B65D-5ED32BD26D88}" type="pres">
      <dgm:prSet presAssocID="{82734C7D-9370-4D22-B2C5-46C8476AC25A}" presName="node" presStyleLbl="node1" presStyleIdx="2" presStyleCnt="4" custLinFactNeighborY="-43953">
        <dgm:presLayoutVars>
          <dgm:bulletEnabled val="1"/>
        </dgm:presLayoutVars>
      </dgm:prSet>
      <dgm:spPr/>
    </dgm:pt>
    <dgm:pt modelId="{6AAF0256-89E3-4F41-B82F-2522336ABD63}" type="pres">
      <dgm:prSet presAssocID="{E36243EC-9C1B-406C-B527-F3CDFBFAD5DA}" presName="sibTrans" presStyleLbl="sibTrans2D1" presStyleIdx="2" presStyleCnt="3"/>
      <dgm:spPr/>
    </dgm:pt>
    <dgm:pt modelId="{043E061E-E62E-4CC3-8663-324E24CDA3A5}" type="pres">
      <dgm:prSet presAssocID="{E36243EC-9C1B-406C-B527-F3CDFBFAD5DA}" presName="connectorText" presStyleLbl="sibTrans2D1" presStyleIdx="2" presStyleCnt="3"/>
      <dgm:spPr/>
    </dgm:pt>
    <dgm:pt modelId="{7FEEDF0B-DC19-416B-8098-890D88202D3A}" type="pres">
      <dgm:prSet presAssocID="{25D4E66F-78A7-4C1C-96B6-AA16CA37CEB7}" presName="node" presStyleLbl="node1" presStyleIdx="3" presStyleCnt="4" custLinFactNeighborY="-43953">
        <dgm:presLayoutVars>
          <dgm:bulletEnabled val="1"/>
        </dgm:presLayoutVars>
      </dgm:prSet>
      <dgm:spPr/>
    </dgm:pt>
  </dgm:ptLst>
  <dgm:cxnLst>
    <dgm:cxn modelId="{851AA028-9B30-4CCA-BC8B-CE95E866A4E1}" type="presOf" srcId="{A9E0CC7D-29FD-4AF1-9F57-C078F42CC02C}" destId="{7C1FBA8A-8210-42F4-90DA-E4036348E0E0}" srcOrd="0" destOrd="0" presId="urn:microsoft.com/office/officeart/2005/8/layout/process2"/>
    <dgm:cxn modelId="{C94C5829-9B6C-44FE-B547-49B5D8E782C7}" type="presOf" srcId="{E36243EC-9C1B-406C-B527-F3CDFBFAD5DA}" destId="{043E061E-E62E-4CC3-8663-324E24CDA3A5}" srcOrd="1" destOrd="0" presId="urn:microsoft.com/office/officeart/2005/8/layout/process2"/>
    <dgm:cxn modelId="{7BDF602A-80BA-4999-99B9-5FDE21E2B5E2}" type="presOf" srcId="{32D2B28B-1264-4226-AA1E-7C484638C13B}" destId="{71BF6D68-2AE6-4E67-B050-0A753AB76FB2}" srcOrd="0" destOrd="0" presId="urn:microsoft.com/office/officeart/2005/8/layout/process2"/>
    <dgm:cxn modelId="{8854525F-7A7E-4AC2-A7D6-5FFAA638221A}" type="presOf" srcId="{33AAFEDE-05C8-4337-8895-A333E40311FA}" destId="{3DC08D03-CAC2-4CFC-8E92-B8CE5E3C0E1C}" srcOrd="1" destOrd="0" presId="urn:microsoft.com/office/officeart/2005/8/layout/process2"/>
    <dgm:cxn modelId="{9070E94F-FEDA-4BEE-A517-DB4D36B7B753}" srcId="{C688DA22-366A-416B-9DBD-96448D8C355C}" destId="{25D4E66F-78A7-4C1C-96B6-AA16CA37CEB7}" srcOrd="3" destOrd="0" parTransId="{B59DC4FE-45D1-4D15-9157-BECC67264AC2}" sibTransId="{0AEC6EFB-73F6-4A0F-9DB0-08E58BAE8050}"/>
    <dgm:cxn modelId="{DEA07381-7BB2-43A0-BD4A-05C0E9B2C2B3}" srcId="{C688DA22-366A-416B-9DBD-96448D8C355C}" destId="{642A9A91-C84B-48EB-9AE4-D14EC20C9100}" srcOrd="1" destOrd="0" parTransId="{BCEBEA26-89DE-40B5-954A-F6E037F19AF4}" sibTransId="{32D2B28B-1264-4226-AA1E-7C484638C13B}"/>
    <dgm:cxn modelId="{7EF7AE88-0CAC-4E6F-9D72-FA294F3F1A2A}" type="presOf" srcId="{33AAFEDE-05C8-4337-8895-A333E40311FA}" destId="{67330232-5335-437D-9F3C-2322D927A57F}" srcOrd="0" destOrd="0" presId="urn:microsoft.com/office/officeart/2005/8/layout/process2"/>
    <dgm:cxn modelId="{BEDE3489-A11E-41D5-B1CA-92D179FF5002}" srcId="{C688DA22-366A-416B-9DBD-96448D8C355C}" destId="{82734C7D-9370-4D22-B2C5-46C8476AC25A}" srcOrd="2" destOrd="0" parTransId="{A67C2263-D762-4755-8830-83F4EB4BDEC0}" sibTransId="{E36243EC-9C1B-406C-B527-F3CDFBFAD5DA}"/>
    <dgm:cxn modelId="{A39F3A9D-9DD1-49CC-8213-2D420A7A52B3}" type="presOf" srcId="{E36243EC-9C1B-406C-B527-F3CDFBFAD5DA}" destId="{6AAF0256-89E3-4F41-B82F-2522336ABD63}" srcOrd="0" destOrd="0" presId="urn:microsoft.com/office/officeart/2005/8/layout/process2"/>
    <dgm:cxn modelId="{4C4DE4BB-B139-4DA1-B779-3AE55BB1A7A4}" type="presOf" srcId="{32D2B28B-1264-4226-AA1E-7C484638C13B}" destId="{99C2EED1-F296-4EBB-92CF-F85FD796B3EE}" srcOrd="1" destOrd="0" presId="urn:microsoft.com/office/officeart/2005/8/layout/process2"/>
    <dgm:cxn modelId="{15BF8EBD-5B95-4F9B-9763-13DA760E03C3}" type="presOf" srcId="{25D4E66F-78A7-4C1C-96B6-AA16CA37CEB7}" destId="{7FEEDF0B-DC19-416B-8098-890D88202D3A}" srcOrd="0" destOrd="0" presId="urn:microsoft.com/office/officeart/2005/8/layout/process2"/>
    <dgm:cxn modelId="{B03D9CE0-C990-4633-9EF3-6AF706295B28}" type="presOf" srcId="{82734C7D-9370-4D22-B2C5-46C8476AC25A}" destId="{771E0852-1A08-4AA1-B65D-5ED32BD26D88}" srcOrd="0" destOrd="0" presId="urn:microsoft.com/office/officeart/2005/8/layout/process2"/>
    <dgm:cxn modelId="{8B3817EB-5189-430E-AE6D-8BA88C22F74F}" srcId="{C688DA22-366A-416B-9DBD-96448D8C355C}" destId="{A9E0CC7D-29FD-4AF1-9F57-C078F42CC02C}" srcOrd="0" destOrd="0" parTransId="{9DAB96F1-5C50-44DD-BB52-B6349D95FF9E}" sibTransId="{33AAFEDE-05C8-4337-8895-A333E40311FA}"/>
    <dgm:cxn modelId="{11F042F0-E062-4508-802D-7690382A260D}" type="presOf" srcId="{C688DA22-366A-416B-9DBD-96448D8C355C}" destId="{A713BCD8-05A9-4D8B-AFF2-630E23A5D4C6}" srcOrd="0" destOrd="0" presId="urn:microsoft.com/office/officeart/2005/8/layout/process2"/>
    <dgm:cxn modelId="{AEB01FFD-4B44-4D54-A623-3F0C1EE05336}" type="presOf" srcId="{642A9A91-C84B-48EB-9AE4-D14EC20C9100}" destId="{BEF1B0F5-7056-41E2-96D0-B550AA3F394E}" srcOrd="0" destOrd="0" presId="urn:microsoft.com/office/officeart/2005/8/layout/process2"/>
    <dgm:cxn modelId="{A49B17D8-B3B6-4C3A-905D-4EF47A4FC059}" type="presParOf" srcId="{A713BCD8-05A9-4D8B-AFF2-630E23A5D4C6}" destId="{7C1FBA8A-8210-42F4-90DA-E4036348E0E0}" srcOrd="0" destOrd="0" presId="urn:microsoft.com/office/officeart/2005/8/layout/process2"/>
    <dgm:cxn modelId="{982CB740-5180-47DC-A0EB-E33DEE1DDF44}" type="presParOf" srcId="{A713BCD8-05A9-4D8B-AFF2-630E23A5D4C6}" destId="{67330232-5335-437D-9F3C-2322D927A57F}" srcOrd="1" destOrd="0" presId="urn:microsoft.com/office/officeart/2005/8/layout/process2"/>
    <dgm:cxn modelId="{A336A470-6716-444E-B73B-95D4C0EB9302}" type="presParOf" srcId="{67330232-5335-437D-9F3C-2322D927A57F}" destId="{3DC08D03-CAC2-4CFC-8E92-B8CE5E3C0E1C}" srcOrd="0" destOrd="0" presId="urn:microsoft.com/office/officeart/2005/8/layout/process2"/>
    <dgm:cxn modelId="{B35B0107-5CBB-450D-A904-08504353A64C}" type="presParOf" srcId="{A713BCD8-05A9-4D8B-AFF2-630E23A5D4C6}" destId="{BEF1B0F5-7056-41E2-96D0-B550AA3F394E}" srcOrd="2" destOrd="0" presId="urn:microsoft.com/office/officeart/2005/8/layout/process2"/>
    <dgm:cxn modelId="{162640B1-B423-45D6-8749-F1BBBB14307B}" type="presParOf" srcId="{A713BCD8-05A9-4D8B-AFF2-630E23A5D4C6}" destId="{71BF6D68-2AE6-4E67-B050-0A753AB76FB2}" srcOrd="3" destOrd="0" presId="urn:microsoft.com/office/officeart/2005/8/layout/process2"/>
    <dgm:cxn modelId="{43F0882B-2F3D-4B1B-AADA-FF09A80A935D}" type="presParOf" srcId="{71BF6D68-2AE6-4E67-B050-0A753AB76FB2}" destId="{99C2EED1-F296-4EBB-92CF-F85FD796B3EE}" srcOrd="0" destOrd="0" presId="urn:microsoft.com/office/officeart/2005/8/layout/process2"/>
    <dgm:cxn modelId="{3D77899B-0DEE-4CD7-83BD-E9C2A5BB2394}" type="presParOf" srcId="{A713BCD8-05A9-4D8B-AFF2-630E23A5D4C6}" destId="{771E0852-1A08-4AA1-B65D-5ED32BD26D88}" srcOrd="4" destOrd="0" presId="urn:microsoft.com/office/officeart/2005/8/layout/process2"/>
    <dgm:cxn modelId="{1EED7FFA-3C56-42E6-A20C-C95DAA33556B}" type="presParOf" srcId="{A713BCD8-05A9-4D8B-AFF2-630E23A5D4C6}" destId="{6AAF0256-89E3-4F41-B82F-2522336ABD63}" srcOrd="5" destOrd="0" presId="urn:microsoft.com/office/officeart/2005/8/layout/process2"/>
    <dgm:cxn modelId="{8C1F8CDD-BFC3-4737-87A5-A0C01D47FC21}" type="presParOf" srcId="{6AAF0256-89E3-4F41-B82F-2522336ABD63}" destId="{043E061E-E62E-4CC3-8663-324E24CDA3A5}" srcOrd="0" destOrd="0" presId="urn:microsoft.com/office/officeart/2005/8/layout/process2"/>
    <dgm:cxn modelId="{45959E7E-01CA-449E-B41C-CB119AC49BC9}" type="presParOf" srcId="{A713BCD8-05A9-4D8B-AFF2-630E23A5D4C6}" destId="{7FEEDF0B-DC19-416B-8098-890D88202D3A}"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FBA8A-8210-42F4-90DA-E4036348E0E0}">
      <dsp:nvSpPr>
        <dsp:cNvPr id="0" name=""/>
        <dsp:cNvSpPr/>
      </dsp:nvSpPr>
      <dsp:spPr>
        <a:xfrm>
          <a:off x="2064567" y="0"/>
          <a:ext cx="2647857" cy="73716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0" i="0" kern="1200" dirty="0"/>
            <a:t>Users liaise with their local champion to see whether there is a system issue.</a:t>
          </a:r>
          <a:endParaRPr lang="en-US" sz="1400" kern="1200" dirty="0"/>
        </a:p>
      </dsp:txBody>
      <dsp:txXfrm>
        <a:off x="2086158" y="21591"/>
        <a:ext cx="2604675" cy="693979"/>
      </dsp:txXfrm>
    </dsp:sp>
    <dsp:sp modelId="{67330232-5335-437D-9F3C-2322D927A57F}">
      <dsp:nvSpPr>
        <dsp:cNvPr id="0" name=""/>
        <dsp:cNvSpPr/>
      </dsp:nvSpPr>
      <dsp:spPr>
        <a:xfrm rot="5400000">
          <a:off x="3310286" y="675579"/>
          <a:ext cx="156419" cy="331722"/>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3288979" y="763230"/>
        <a:ext cx="199034" cy="109493"/>
      </dsp:txXfrm>
    </dsp:sp>
    <dsp:sp modelId="{BEF1B0F5-7056-41E2-96D0-B550AA3F394E}">
      <dsp:nvSpPr>
        <dsp:cNvPr id="0" name=""/>
        <dsp:cNvSpPr/>
      </dsp:nvSpPr>
      <dsp:spPr>
        <a:xfrm>
          <a:off x="2064567" y="945721"/>
          <a:ext cx="2647857" cy="737161"/>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0" i="0" kern="1200" dirty="0"/>
            <a:t>You should check with local IT to ensure whether a local issue is causing the system issue</a:t>
          </a:r>
          <a:endParaRPr lang="en-US" sz="1400" kern="1200" dirty="0"/>
        </a:p>
      </dsp:txBody>
      <dsp:txXfrm>
        <a:off x="2086158" y="967312"/>
        <a:ext cx="2604675" cy="693979"/>
      </dsp:txXfrm>
    </dsp:sp>
    <dsp:sp modelId="{71BF6D68-2AE6-4E67-B050-0A753AB76FB2}">
      <dsp:nvSpPr>
        <dsp:cNvPr id="0" name=""/>
        <dsp:cNvSpPr/>
      </dsp:nvSpPr>
      <dsp:spPr>
        <a:xfrm rot="5400000">
          <a:off x="3250278" y="1701311"/>
          <a:ext cx="276435" cy="331722"/>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3288979" y="1728954"/>
        <a:ext cx="199034" cy="193505"/>
      </dsp:txXfrm>
    </dsp:sp>
    <dsp:sp modelId="{771E0852-1A08-4AA1-B65D-5ED32BD26D88}">
      <dsp:nvSpPr>
        <dsp:cNvPr id="0" name=""/>
        <dsp:cNvSpPr/>
      </dsp:nvSpPr>
      <dsp:spPr>
        <a:xfrm>
          <a:off x="2064567" y="2051463"/>
          <a:ext cx="2647857" cy="737161"/>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0" i="0" kern="1200"/>
            <a:t>If the problem cannot be resolved, you should contact the DHCW National Service Desk. </a:t>
          </a:r>
          <a:endParaRPr lang="en-US" sz="1400" kern="1200"/>
        </a:p>
      </dsp:txBody>
      <dsp:txXfrm>
        <a:off x="2086158" y="2073054"/>
        <a:ext cx="2604675" cy="693979"/>
      </dsp:txXfrm>
    </dsp:sp>
    <dsp:sp modelId="{6AAF0256-89E3-4F41-B82F-2522336ABD63}">
      <dsp:nvSpPr>
        <dsp:cNvPr id="0" name=""/>
        <dsp:cNvSpPr/>
      </dsp:nvSpPr>
      <dsp:spPr>
        <a:xfrm rot="5400000">
          <a:off x="3250278" y="2807053"/>
          <a:ext cx="276435" cy="331722"/>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288979" y="2834696"/>
        <a:ext cx="199034" cy="193505"/>
      </dsp:txXfrm>
    </dsp:sp>
    <dsp:sp modelId="{7FEEDF0B-DC19-416B-8098-890D88202D3A}">
      <dsp:nvSpPr>
        <dsp:cNvPr id="0" name=""/>
        <dsp:cNvSpPr/>
      </dsp:nvSpPr>
      <dsp:spPr>
        <a:xfrm>
          <a:off x="2064567" y="3157204"/>
          <a:ext cx="2647857" cy="737161"/>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DHCW will pass the issue to Welsh Government or Microsoft to solve, depending on the type of issue. </a:t>
          </a:r>
          <a:endParaRPr lang="en-US" sz="1400" kern="1200"/>
        </a:p>
      </dsp:txBody>
      <dsp:txXfrm>
        <a:off x="2086158" y="3178795"/>
        <a:ext cx="2604675" cy="6939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DE736-BF69-4516-BC11-81576D5666C6}" type="datetimeFigureOut">
              <a:rPr lang="en-GB" smtClean="0"/>
              <a:t>18/04/2023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D63EC-47AE-4E86-ACCB-3D3EA7E751BA}" type="slidenum">
              <a:rPr lang="en-GB" smtClean="0"/>
              <a:t>‹#›</a:t>
            </a:fld>
            <a:endParaRPr lang="en-GB"/>
          </a:p>
        </p:txBody>
      </p:sp>
    </p:spTree>
    <p:extLst>
      <p:ext uri="{BB962C8B-B14F-4D97-AF65-F5344CB8AC3E}">
        <p14:creationId xmlns:p14="http://schemas.microsoft.com/office/powerpoint/2010/main" val="308229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Covering a basic overview of system uses </a:t>
            </a:r>
          </a:p>
          <a:p>
            <a:r>
              <a:rPr lang="en-GB" dirty="0"/>
              <a:t>Taking it back to simple basic ways to use the system – to avoid using shortcuts </a:t>
            </a:r>
          </a:p>
          <a:p>
            <a:r>
              <a:rPr lang="en-GB" dirty="0"/>
              <a:t>We have seen over the past few months that different LAs work the system differently – we want to establish a one process for all </a:t>
            </a:r>
          </a:p>
          <a:p>
            <a:r>
              <a:rPr lang="en-GB" dirty="0"/>
              <a:t>Will mention some of the recent updates but this training will not recover things like de-duplication – we are going back to basics here to cover the fundamental processes of the system </a:t>
            </a:r>
          </a:p>
          <a:p>
            <a:r>
              <a:rPr lang="en-GB" dirty="0"/>
              <a:t>Some conversations about read only access- we can certainly look into that but in terms of access its either user access or (if we can) read only – if the user has access to all – its down to the LA to manage what they </a:t>
            </a:r>
            <a:r>
              <a:rPr lang="en-GB"/>
              <a:t>do in the system </a:t>
            </a:r>
            <a:endParaRPr lang="en-GB" dirty="0"/>
          </a:p>
        </p:txBody>
      </p:sp>
      <p:sp>
        <p:nvSpPr>
          <p:cNvPr id="4" name="Slide Number Placeholder 3"/>
          <p:cNvSpPr>
            <a:spLocks noGrp="1"/>
          </p:cNvSpPr>
          <p:nvPr>
            <p:ph type="sldNum" sz="quarter" idx="5"/>
          </p:nvPr>
        </p:nvSpPr>
        <p:spPr/>
        <p:txBody>
          <a:bodyPr/>
          <a:lstStyle/>
          <a:p>
            <a:fld id="{A1CD63EC-47AE-4E86-ACCB-3D3EA7E751BA}" type="slidenum">
              <a:rPr lang="en-GB" smtClean="0"/>
              <a:t>2</a:t>
            </a:fld>
            <a:endParaRPr lang="en-GB"/>
          </a:p>
        </p:txBody>
      </p:sp>
    </p:spTree>
    <p:extLst>
      <p:ext uri="{BB962C8B-B14F-4D97-AF65-F5344CB8AC3E}">
        <p14:creationId xmlns:p14="http://schemas.microsoft.com/office/powerpoint/2010/main" val="193236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Guidance on the support model in the annex of the user guide </a:t>
            </a:r>
          </a:p>
          <a:p>
            <a:r>
              <a:rPr lang="en-GB" dirty="0"/>
              <a:t>WNSadmin@cardiff.gov.uk – is the contact centre contact – be mindful of the difference </a:t>
            </a:r>
          </a:p>
          <a:p>
            <a:r>
              <a:rPr lang="en-GB" dirty="0"/>
              <a:t>CC will refer anything over to WG when needed </a:t>
            </a:r>
          </a:p>
        </p:txBody>
      </p:sp>
      <p:sp>
        <p:nvSpPr>
          <p:cNvPr id="4" name="Slide Number Placeholder 3"/>
          <p:cNvSpPr>
            <a:spLocks noGrp="1"/>
          </p:cNvSpPr>
          <p:nvPr>
            <p:ph type="sldNum" sz="quarter" idx="5"/>
          </p:nvPr>
        </p:nvSpPr>
        <p:spPr/>
        <p:txBody>
          <a:bodyPr/>
          <a:lstStyle/>
          <a:p>
            <a:fld id="{A1CD63EC-47AE-4E86-ACCB-3D3EA7E751BA}" type="slidenum">
              <a:rPr lang="en-GB" smtClean="0"/>
              <a:t>11</a:t>
            </a:fld>
            <a:endParaRPr lang="en-GB"/>
          </a:p>
        </p:txBody>
      </p:sp>
    </p:spTree>
    <p:extLst>
      <p:ext uri="{BB962C8B-B14F-4D97-AF65-F5344CB8AC3E}">
        <p14:creationId xmlns:p14="http://schemas.microsoft.com/office/powerpoint/2010/main" val="3359065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CD63EC-47AE-4E86-ACCB-3D3EA7E751BA}" type="slidenum">
              <a:rPr lang="en-GB" smtClean="0"/>
              <a:t>13</a:t>
            </a:fld>
            <a:endParaRPr lang="en-GB"/>
          </a:p>
        </p:txBody>
      </p:sp>
    </p:spTree>
    <p:extLst>
      <p:ext uri="{BB962C8B-B14F-4D97-AF65-F5344CB8AC3E}">
        <p14:creationId xmlns:p14="http://schemas.microsoft.com/office/powerpoint/2010/main" val="215906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Commonly used abbreviations – often questioned but helpful to be aware of </a:t>
            </a:r>
          </a:p>
          <a:p>
            <a:r>
              <a:rPr lang="en-GB" dirty="0"/>
              <a:t>Sponsor / host definition – this has been a grey area a few times due to wording in the system</a:t>
            </a:r>
          </a:p>
        </p:txBody>
      </p:sp>
      <p:sp>
        <p:nvSpPr>
          <p:cNvPr id="4" name="Slide Number Placeholder 3"/>
          <p:cNvSpPr>
            <a:spLocks noGrp="1"/>
          </p:cNvSpPr>
          <p:nvPr>
            <p:ph type="sldNum" sz="quarter" idx="5"/>
          </p:nvPr>
        </p:nvSpPr>
        <p:spPr/>
        <p:txBody>
          <a:bodyPr/>
          <a:lstStyle/>
          <a:p>
            <a:fld id="{A1CD63EC-47AE-4E86-ACCB-3D3EA7E751BA}" type="slidenum">
              <a:rPr lang="en-GB" smtClean="0"/>
              <a:t>3</a:t>
            </a:fld>
            <a:endParaRPr lang="en-GB"/>
          </a:p>
        </p:txBody>
      </p:sp>
    </p:spTree>
    <p:extLst>
      <p:ext uri="{BB962C8B-B14F-4D97-AF65-F5344CB8AC3E}">
        <p14:creationId xmlns:p14="http://schemas.microsoft.com/office/powerpoint/2010/main" val="75233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Purpose: </a:t>
            </a:r>
          </a:p>
          <a:p>
            <a:r>
              <a:rPr lang="en-GB" dirty="0"/>
              <a:t>It’s important we provide a single source of truth to view the full journey progress.  The system was designed so that we can ensure all parties are entering information into the same system.</a:t>
            </a:r>
          </a:p>
          <a:p>
            <a:r>
              <a:rPr lang="en-GB" dirty="0"/>
              <a:t>We are aware that some information cannot be entered into the system and there are still some elements that need to be stored separately off the platform but it’s important that the core basic data is recorded correct for every Ukrainian applicant and every sponsor. </a:t>
            </a:r>
          </a:p>
          <a:p>
            <a:endParaRPr lang="en-GB" dirty="0"/>
          </a:p>
          <a:p>
            <a:r>
              <a:rPr lang="en-GB" dirty="0"/>
              <a:t>Benefits</a:t>
            </a:r>
          </a:p>
          <a:p>
            <a:r>
              <a:rPr lang="en-GB" dirty="0"/>
              <a:t> – everything in one place for all entities </a:t>
            </a:r>
          </a:p>
          <a:p>
            <a:pPr marL="171450" indent="-171450">
              <a:buFontTx/>
              <a:buChar char="-"/>
            </a:pPr>
            <a:r>
              <a:rPr lang="en-GB" dirty="0"/>
              <a:t>WG overhead for support </a:t>
            </a:r>
          </a:p>
          <a:p>
            <a:pPr marL="171450" indent="-171450">
              <a:buFontTx/>
              <a:buChar char="-"/>
            </a:pPr>
            <a:r>
              <a:rPr lang="en-GB" dirty="0"/>
              <a:t>We’re able to successfully pull reports from the system </a:t>
            </a:r>
          </a:p>
          <a:p>
            <a:pPr marL="171450" indent="-171450">
              <a:buFontTx/>
              <a:buChar char="-"/>
            </a:pPr>
            <a:r>
              <a:rPr lang="en-GB" dirty="0"/>
              <a:t>We can monitor misaligned data </a:t>
            </a:r>
          </a:p>
        </p:txBody>
      </p:sp>
      <p:sp>
        <p:nvSpPr>
          <p:cNvPr id="4" name="Slide Number Placeholder 3"/>
          <p:cNvSpPr>
            <a:spLocks noGrp="1"/>
          </p:cNvSpPr>
          <p:nvPr>
            <p:ph type="sldNum" sz="quarter" idx="5"/>
          </p:nvPr>
        </p:nvSpPr>
        <p:spPr/>
        <p:txBody>
          <a:bodyPr/>
          <a:lstStyle/>
          <a:p>
            <a:fld id="{A1CD63EC-47AE-4E86-ACCB-3D3EA7E751BA}" type="slidenum">
              <a:rPr lang="en-GB" smtClean="0"/>
              <a:t>4</a:t>
            </a:fld>
            <a:endParaRPr lang="en-GB"/>
          </a:p>
        </p:txBody>
      </p:sp>
    </p:spTree>
    <p:extLst>
      <p:ext uri="{BB962C8B-B14F-4D97-AF65-F5344CB8AC3E}">
        <p14:creationId xmlns:p14="http://schemas.microsoft.com/office/powerpoint/2010/main" val="3726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Can’t stress enough the importance of training – today’s training welcome’s all users but often we conduct a ‘train the trainer’ approach to data champions who are expected to then go onto share training materials with users effected and ensure all users are trained to sufficiently use the system </a:t>
            </a:r>
          </a:p>
          <a:p>
            <a:endParaRPr lang="en-GB" dirty="0"/>
          </a:p>
          <a:p>
            <a:r>
              <a:rPr lang="en-GB" dirty="0"/>
              <a:t>We have seen recently that different LAs are processing their data in different ways.  We’ve also seen situations where the user guide has not been referred to and errors are being made in the system which can subsequently have an impact on the flows in the background and therefore a knock on effect on data and future releases </a:t>
            </a:r>
          </a:p>
          <a:p>
            <a:endParaRPr lang="en-GB" dirty="0"/>
          </a:p>
          <a:p>
            <a:r>
              <a:rPr lang="en-GB" dirty="0"/>
              <a:t>Importance of user guide and info hub! </a:t>
            </a:r>
          </a:p>
          <a:p>
            <a:endParaRPr lang="en-GB" dirty="0"/>
          </a:p>
          <a:p>
            <a:r>
              <a:rPr lang="en-GB" dirty="0"/>
              <a:t>Mention funding and year end – data needs to be kept up to date </a:t>
            </a:r>
          </a:p>
          <a:p>
            <a:r>
              <a:rPr lang="en-GB" dirty="0"/>
              <a:t>Refused/ voided applications – we now have views for this </a:t>
            </a:r>
          </a:p>
          <a:p>
            <a:endParaRPr lang="en-GB" dirty="0"/>
          </a:p>
        </p:txBody>
      </p:sp>
      <p:sp>
        <p:nvSpPr>
          <p:cNvPr id="4" name="Slide Number Placeholder 3"/>
          <p:cNvSpPr>
            <a:spLocks noGrp="1"/>
          </p:cNvSpPr>
          <p:nvPr>
            <p:ph type="sldNum" sz="quarter" idx="5"/>
          </p:nvPr>
        </p:nvSpPr>
        <p:spPr/>
        <p:txBody>
          <a:bodyPr/>
          <a:lstStyle/>
          <a:p>
            <a:fld id="{A1CD63EC-47AE-4E86-ACCB-3D3EA7E751BA}" type="slidenum">
              <a:rPr lang="en-GB" smtClean="0"/>
              <a:t>5</a:t>
            </a:fld>
            <a:endParaRPr lang="en-GB"/>
          </a:p>
        </p:txBody>
      </p:sp>
    </p:spTree>
    <p:extLst>
      <p:ext uri="{BB962C8B-B14F-4D97-AF65-F5344CB8AC3E}">
        <p14:creationId xmlns:p14="http://schemas.microsoft.com/office/powerpoint/2010/main" val="202770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Bef>
                <a:spcPts val="1200"/>
              </a:spcBef>
              <a:buFont typeface="Arial" panose="020B0604020202020204" pitchFamily="34" charset="0"/>
              <a:buNone/>
            </a:pPr>
            <a:r>
              <a:rPr lang="en-GB" b="1" kern="0" dirty="0">
                <a:cs typeface="Calibri"/>
              </a:rPr>
              <a:t>Key Points</a:t>
            </a:r>
          </a:p>
          <a:p>
            <a:pPr marL="0" indent="0">
              <a:lnSpc>
                <a:spcPct val="107000"/>
              </a:lnSpc>
              <a:spcBef>
                <a:spcPts val="1200"/>
              </a:spcBef>
              <a:buFont typeface="Arial" panose="020B0604020202020204" pitchFamily="34" charset="0"/>
              <a:buNone/>
            </a:pPr>
            <a:endParaRPr lang="en-GB" b="1" kern="0" dirty="0">
              <a:cs typeface="Calibri"/>
            </a:endParaRPr>
          </a:p>
          <a:p>
            <a:pPr marL="0" indent="0">
              <a:lnSpc>
                <a:spcPct val="107000"/>
              </a:lnSpc>
              <a:spcBef>
                <a:spcPts val="1200"/>
              </a:spcBef>
              <a:buFont typeface="Arial" panose="020B0604020202020204" pitchFamily="34" charset="0"/>
              <a:buNone/>
            </a:pPr>
            <a:r>
              <a:rPr lang="en-GB" b="1" kern="0" dirty="0">
                <a:cs typeface="Calibri"/>
              </a:rPr>
              <a:t>Access</a:t>
            </a:r>
          </a:p>
          <a:p>
            <a:pPr marL="171450" marR="0" lvl="0" indent="-171450" algn="l" defTabSz="914400" rtl="0" eaLnBrk="1" fontAlgn="auto" latinLnBrk="0" hangingPunct="1">
              <a:lnSpc>
                <a:spcPct val="107000"/>
              </a:lnSpc>
              <a:spcBef>
                <a:spcPts val="1200"/>
              </a:spcBef>
              <a:spcAft>
                <a:spcPts val="0"/>
              </a:spcAft>
              <a:buClrTx/>
              <a:buSzTx/>
              <a:buFont typeface="Arial" panose="020B0604020202020204" pitchFamily="34" charset="0"/>
              <a:buChar char="•"/>
              <a:tabLst/>
              <a:defRPr/>
            </a:pPr>
            <a:r>
              <a:rPr lang="en-GB" kern="0" dirty="0"/>
              <a:t>Non-Local authority staff working in welcome centres or temporary accommodation such as hotels </a:t>
            </a:r>
            <a:r>
              <a:rPr lang="en-GB" u="sng" kern="0" dirty="0"/>
              <a:t>will not </a:t>
            </a:r>
            <a:r>
              <a:rPr lang="en-GB" kern="0" dirty="0"/>
              <a:t>have access to the data platform</a:t>
            </a:r>
          </a:p>
          <a:p>
            <a:pPr marL="171450" indent="-171450">
              <a:lnSpc>
                <a:spcPct val="107000"/>
              </a:lnSpc>
              <a:spcBef>
                <a:spcPts val="1200"/>
              </a:spcBef>
              <a:buFont typeface="Arial" panose="020B0604020202020204" pitchFamily="34" charset="0"/>
              <a:buChar char="•"/>
            </a:pPr>
            <a:r>
              <a:rPr lang="en-GB" kern="0" dirty="0">
                <a:cs typeface="Calibri"/>
              </a:rPr>
              <a:t>System security permissions determine the information you see </a:t>
            </a:r>
          </a:p>
          <a:p>
            <a:pPr marL="800100" lvl="1"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Times New Roman" panose="02020603050405020304" pitchFamily="18" charset="0"/>
              </a:rPr>
              <a:t>Local authority staff will only see data for those allocated to their local authority area. This applies to applicants of both the individual and super sponsor schemes. </a:t>
            </a:r>
          </a:p>
          <a:p>
            <a:pPr marL="800100" lvl="1"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Times New Roman" panose="02020603050405020304" pitchFamily="18" charset="0"/>
              </a:rPr>
              <a:t>Remembering that there are certain responsibilities for who updates what data –CC staff manage any SS cases up to their point of arrival- contact centre staff also manage complex cases with a close liaison with the LA</a:t>
            </a:r>
          </a:p>
          <a:p>
            <a:pPr marL="800100" lvl="1" indent="-342900">
              <a:lnSpc>
                <a:spcPct val="107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Times New Roman" panose="02020603050405020304" pitchFamily="18" charset="0"/>
              </a:rPr>
              <a:t>LA’s are responsible for getting in contact with IS and hosts to obtain information where needed to ensure the platform is up to date </a:t>
            </a:r>
          </a:p>
          <a:p>
            <a:r>
              <a:rPr lang="en-GB" sz="1800" b="1" kern="0" dirty="0"/>
              <a:t>Data</a:t>
            </a:r>
          </a:p>
          <a:p>
            <a:r>
              <a:rPr lang="en-GB" sz="1800" kern="0" dirty="0"/>
              <a:t>The Welsh Government, local authorities and NHS health boards are all independent data controllers for the data they will access through the platform.  Cardiff Council in it's role as the Contact Centre, are operating as a Processor under Welsh Government's instruction.</a:t>
            </a:r>
            <a:endParaRPr lang="en-GB" sz="1800" kern="1200" dirty="0">
              <a:cs typeface="Calibri" panose="020F0502020204030204"/>
            </a:endParaRPr>
          </a:p>
          <a:p>
            <a:endParaRPr lang="en-GB" sz="1800" kern="1200" dirty="0">
              <a:cs typeface="Calibri" panose="020F0502020204030204"/>
            </a:endParaRPr>
          </a:p>
          <a:p>
            <a:r>
              <a:rPr lang="en-GB" sz="1800" kern="0" dirty="0">
                <a:cs typeface="Calibri"/>
              </a:rPr>
              <a:t>The system is should not include any medical or sensitive data..  This is where you may need to keep your existing system in place, particularly where you are sharing data with colleagues providing statutory services such as education or social service.</a:t>
            </a:r>
          </a:p>
          <a:p>
            <a:pPr marL="457200" lvl="1" indent="0">
              <a:lnSpc>
                <a:spcPct val="107000"/>
              </a:lnSpc>
              <a:spcAft>
                <a:spcPts val="800"/>
              </a:spcAft>
              <a:buFont typeface="Symbol" panose="05050102010706020507" pitchFamily="18" charset="2"/>
              <a:buNone/>
            </a:pP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CD63EC-47AE-4E86-ACCB-3D3EA7E751BA}" type="slidenum">
              <a:rPr lang="en-GB" smtClean="0"/>
              <a:t>6</a:t>
            </a:fld>
            <a:endParaRPr lang="en-GB"/>
          </a:p>
        </p:txBody>
      </p:sp>
    </p:spTree>
    <p:extLst>
      <p:ext uri="{BB962C8B-B14F-4D97-AF65-F5344CB8AC3E}">
        <p14:creationId xmlns:p14="http://schemas.microsoft.com/office/powerpoint/2010/main" val="404255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Familiarity with the system navigation is really important </a:t>
            </a:r>
          </a:p>
          <a:p>
            <a:endParaRPr lang="en-GB" dirty="0"/>
          </a:p>
          <a:p>
            <a:r>
              <a:rPr lang="en-GB" dirty="0"/>
              <a:t>Knowing and understanding how to use the shortcuts within the navigation panel will help to move more freely through the system rather than clicking through lot of different records and tabs </a:t>
            </a:r>
          </a:p>
          <a:p>
            <a:endParaRPr lang="en-GB" dirty="0"/>
          </a:p>
          <a:p>
            <a:r>
              <a:rPr lang="en-GB" dirty="0"/>
              <a:t>If you didn’t already know about the full system search, I will show it on the system a little bit later on but the system holds the functionality to search records out of your area to see where they are sat within the system </a:t>
            </a:r>
          </a:p>
        </p:txBody>
      </p:sp>
      <p:sp>
        <p:nvSpPr>
          <p:cNvPr id="4" name="Slide Number Placeholder 3"/>
          <p:cNvSpPr>
            <a:spLocks noGrp="1"/>
          </p:cNvSpPr>
          <p:nvPr>
            <p:ph type="sldNum" sz="quarter" idx="5"/>
          </p:nvPr>
        </p:nvSpPr>
        <p:spPr/>
        <p:txBody>
          <a:bodyPr/>
          <a:lstStyle/>
          <a:p>
            <a:fld id="{A1CD63EC-47AE-4E86-ACCB-3D3EA7E751BA}" type="slidenum">
              <a:rPr lang="en-GB" smtClean="0"/>
              <a:t>7</a:t>
            </a:fld>
            <a:endParaRPr lang="en-GB"/>
          </a:p>
        </p:txBody>
      </p:sp>
    </p:spTree>
    <p:extLst>
      <p:ext uri="{BB962C8B-B14F-4D97-AF65-F5344CB8AC3E}">
        <p14:creationId xmlns:p14="http://schemas.microsoft.com/office/powerpoint/2010/main" val="415865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Covering the importance of the applicant journey status’ – setting these correctly can ensure that some system functionalities and flows work correctly and it ensures your views are filtered correctly </a:t>
            </a:r>
          </a:p>
          <a:p>
            <a:endParaRPr lang="en-GB" dirty="0"/>
          </a:p>
          <a:p>
            <a:r>
              <a:rPr lang="en-GB" dirty="0"/>
              <a:t>By now I’m sure you are all aware of the process for SS journey – SS01- SS05 are covered by CC and then LA take over at SS07 – at the present time the focus is shifting more towards the move on process and so those later status’ are becoming more frequently used</a:t>
            </a:r>
          </a:p>
          <a:p>
            <a:endParaRPr lang="en-GB" dirty="0"/>
          </a:p>
          <a:p>
            <a:r>
              <a:rPr lang="en-GB" dirty="0"/>
              <a:t>Same for the IS side of things - the likes of no show dropdown will eventually have some control over functions in the system so its important that the status are kept up to date </a:t>
            </a:r>
          </a:p>
        </p:txBody>
      </p:sp>
      <p:sp>
        <p:nvSpPr>
          <p:cNvPr id="4" name="Slide Number Placeholder 3"/>
          <p:cNvSpPr>
            <a:spLocks noGrp="1"/>
          </p:cNvSpPr>
          <p:nvPr>
            <p:ph type="sldNum" sz="quarter" idx="5"/>
          </p:nvPr>
        </p:nvSpPr>
        <p:spPr/>
        <p:txBody>
          <a:bodyPr/>
          <a:lstStyle/>
          <a:p>
            <a:fld id="{A1CD63EC-47AE-4E86-ACCB-3D3EA7E751BA}" type="slidenum">
              <a:rPr lang="en-GB" smtClean="0"/>
              <a:t>8</a:t>
            </a:fld>
            <a:endParaRPr lang="en-GB"/>
          </a:p>
        </p:txBody>
      </p:sp>
    </p:spTree>
    <p:extLst>
      <p:ext uri="{BB962C8B-B14F-4D97-AF65-F5344CB8AC3E}">
        <p14:creationId xmlns:p14="http://schemas.microsoft.com/office/powerpoint/2010/main" val="41251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recent updates over the last few months we have seen these status’ become more prevalent within the system – especially HST004 /005 /006 </a:t>
            </a:r>
          </a:p>
          <a:p>
            <a:endParaRPr lang="en-GB" dirty="0"/>
          </a:p>
          <a:p>
            <a:r>
              <a:rPr lang="en-GB" dirty="0"/>
              <a:t>Functionality behind these allows for the system to deactivate these records to ensure that we don’t have any withdrawn / rejected or duplicate sponsors / hosts showing as available in the system </a:t>
            </a:r>
          </a:p>
          <a:p>
            <a:endParaRPr lang="en-GB" dirty="0"/>
          </a:p>
          <a:p>
            <a:endParaRPr lang="en-GB" dirty="0"/>
          </a:p>
          <a:p>
            <a:r>
              <a:rPr lang="en-GB" dirty="0"/>
              <a:t>To note:  if you see any sponsors in your active sponsor list that are marked as any of the above 3 – 004 / 005 / 006 – then this means they were probably marked as this prior to de-duplication updated – you will need to go in and select them as applied and save and then re select the correct dropdown and save – this will deactivate the record automatically – guidance in the table on the user guide </a:t>
            </a:r>
          </a:p>
        </p:txBody>
      </p:sp>
      <p:sp>
        <p:nvSpPr>
          <p:cNvPr id="4" name="Slide Number Placeholder 3"/>
          <p:cNvSpPr>
            <a:spLocks noGrp="1"/>
          </p:cNvSpPr>
          <p:nvPr>
            <p:ph type="sldNum" sz="quarter" idx="5"/>
          </p:nvPr>
        </p:nvSpPr>
        <p:spPr/>
        <p:txBody>
          <a:bodyPr/>
          <a:lstStyle/>
          <a:p>
            <a:fld id="{A1CD63EC-47AE-4E86-ACCB-3D3EA7E751BA}" type="slidenum">
              <a:rPr lang="en-GB" smtClean="0"/>
              <a:t>9</a:t>
            </a:fld>
            <a:endParaRPr lang="en-GB"/>
          </a:p>
        </p:txBody>
      </p:sp>
    </p:spTree>
    <p:extLst>
      <p:ext uri="{BB962C8B-B14F-4D97-AF65-F5344CB8AC3E}">
        <p14:creationId xmlns:p14="http://schemas.microsoft.com/office/powerpoint/2010/main" val="414661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Emphasis on importance of using the user guide and info hub – full of guidance / training videos and the full user guide which is also available to download </a:t>
            </a:r>
          </a:p>
          <a:p>
            <a:endParaRPr lang="en-GB" dirty="0"/>
          </a:p>
          <a:p>
            <a:r>
              <a:rPr lang="en-GB" dirty="0"/>
              <a:t>Emphasis to NOT deactivate OR delete anything within the system unless through the dropdowns to allow the functionality to process </a:t>
            </a:r>
          </a:p>
        </p:txBody>
      </p:sp>
      <p:sp>
        <p:nvSpPr>
          <p:cNvPr id="4" name="Slide Number Placeholder 3"/>
          <p:cNvSpPr>
            <a:spLocks noGrp="1"/>
          </p:cNvSpPr>
          <p:nvPr>
            <p:ph type="sldNum" sz="quarter" idx="5"/>
          </p:nvPr>
        </p:nvSpPr>
        <p:spPr/>
        <p:txBody>
          <a:bodyPr/>
          <a:lstStyle/>
          <a:p>
            <a:fld id="{A1CD63EC-47AE-4E86-ACCB-3D3EA7E751BA}" type="slidenum">
              <a:rPr lang="en-GB" smtClean="0"/>
              <a:t>10</a:t>
            </a:fld>
            <a:endParaRPr lang="en-GB"/>
          </a:p>
        </p:txBody>
      </p:sp>
    </p:spTree>
    <p:extLst>
      <p:ext uri="{BB962C8B-B14F-4D97-AF65-F5344CB8AC3E}">
        <p14:creationId xmlns:p14="http://schemas.microsoft.com/office/powerpoint/2010/main" val="289267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7514-BC30-A8B0-DA55-565715652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2406C9-1D91-2311-444C-77CF9A66B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187E50-F076-84F6-0573-2869A2A9D909}"/>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878BC975-6261-0991-0E84-4F25FD1C0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4AF080-3197-349D-2FFA-83F73CD28079}"/>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38837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F589-B52B-93EE-C1FA-7F63E598889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65A4F3-0BE7-824E-E362-6752EFE6C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2FCFA-F312-EFAF-911E-18D61E720C05}"/>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961CEF90-CCF8-4BEC-7A51-EF7282CE01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DE558-B92B-9F3C-1AB7-63AC81516A3D}"/>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337661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A4F4-FCDE-2442-8EB1-A44E2D7220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B309C-2996-4A8C-02A7-DB290233A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512E38-146A-909E-CD27-EEADC6D05E12}"/>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8EDFA563-759B-F911-E0C8-F8CF6D684B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E520DF-C5B3-674D-EC28-F59226D623B3}"/>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232515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7410-D36D-4C8D-7125-62F44AA706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AD4E1B-0767-6975-A057-1327598E5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BB3A6A-EC9E-F1FD-D746-ED0A1CE7C6CA}"/>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4586C523-43BA-24CB-8884-BF8980D91A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B3E7DB-A9ED-FCAB-BDC4-A8F9F1C556D9}"/>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233249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64CB-6F3D-06CA-D4CB-7618C19A3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62C653-7728-7C7E-5329-FD9B07720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E48C7-9507-74E2-455F-C48502997098}"/>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69EC61B6-206D-1F99-9FA7-1B286D409E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35B3CC-5502-9AD5-1520-5F82D8FB19F3}"/>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380406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10AB-7229-4852-921C-0B8BFF897E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3752BA-8139-A3FE-C799-F49601323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0DB383-FA1A-9E21-6C28-A57C751E4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191FDAF-2C07-EF2E-6981-2BC9827B6B28}"/>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6" name="Footer Placeholder 5">
            <a:extLst>
              <a:ext uri="{FF2B5EF4-FFF2-40B4-BE49-F238E27FC236}">
                <a16:creationId xmlns:a16="http://schemas.microsoft.com/office/drawing/2014/main" id="{DA047E94-456C-C004-5E4F-0EDDC152EA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8B4C2B-88A7-CFB2-5CD7-4C173A6F9BBE}"/>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72747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13D1-9AF7-2571-061C-C0B1BACBCF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9271AB-AA3E-8FEC-B977-877168FD2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5721D-2A26-3ABF-39FA-C678E24842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0525F1-CF92-027A-19C7-A8B25EA4A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DCE31-2C34-A799-42E5-8EDA4DAD3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777573-365F-3EF6-B889-29C3019BC1C4}"/>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8" name="Footer Placeholder 7">
            <a:extLst>
              <a:ext uri="{FF2B5EF4-FFF2-40B4-BE49-F238E27FC236}">
                <a16:creationId xmlns:a16="http://schemas.microsoft.com/office/drawing/2014/main" id="{E9BEB4E8-2A68-31B1-1753-CD8D9B0ECB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342B4E-6588-1056-D5A0-8928DF546F66}"/>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226350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CC37-CEFF-2C5F-9F74-0A9AF9DB07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7E6C23-0DCF-7347-AB97-29DC46EB06D7}"/>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4" name="Footer Placeholder 3">
            <a:extLst>
              <a:ext uri="{FF2B5EF4-FFF2-40B4-BE49-F238E27FC236}">
                <a16:creationId xmlns:a16="http://schemas.microsoft.com/office/drawing/2014/main" id="{FE93F34D-62FE-E7CD-428C-1CE2733D07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64EA51-3ABB-D868-A0CA-F38B49453527}"/>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15273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FE7D4-4DFB-7333-D115-D3B458CAE72A}"/>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3" name="Footer Placeholder 2">
            <a:extLst>
              <a:ext uri="{FF2B5EF4-FFF2-40B4-BE49-F238E27FC236}">
                <a16:creationId xmlns:a16="http://schemas.microsoft.com/office/drawing/2014/main" id="{733FC0D8-6326-4216-D069-8F280C1A98F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98856C-542B-90BB-15E3-B047095A2079}"/>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134072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F2A1-7234-4444-3FBA-C9B8B6568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A54101-794C-AAFB-BFF6-1DBBA136E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25CC21C-FD6C-1672-CCD2-3433CB9A5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F46A4-55C1-389C-5F11-886A88589E05}"/>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6" name="Footer Placeholder 5">
            <a:extLst>
              <a:ext uri="{FF2B5EF4-FFF2-40B4-BE49-F238E27FC236}">
                <a16:creationId xmlns:a16="http://schemas.microsoft.com/office/drawing/2014/main" id="{825F4832-9880-8FE9-C63D-A239AE5F49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FC86FF-68D3-CDC0-5201-67AF67C2F7BB}"/>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277944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95FF-D098-2908-10C7-1F1B1AE6B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B69A1A-EC03-E096-9EAD-AA6877A3D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5FBF0EE-B7CE-EF52-5C77-E57532BA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C07A8-B72D-6747-2494-26223B09373A}"/>
              </a:ext>
            </a:extLst>
          </p:cNvPr>
          <p:cNvSpPr>
            <a:spLocks noGrp="1"/>
          </p:cNvSpPr>
          <p:nvPr>
            <p:ph type="dt" sz="half" idx="10"/>
          </p:nvPr>
        </p:nvSpPr>
        <p:spPr/>
        <p:txBody>
          <a:bodyPr/>
          <a:lstStyle/>
          <a:p>
            <a:fld id="{D97E0290-FBF3-4BE7-B1D6-477A582369CA}" type="datetimeFigureOut">
              <a:rPr lang="en-GB" smtClean="0"/>
              <a:t>18/04/2023</a:t>
            </a:fld>
            <a:endParaRPr lang="en-GB"/>
          </a:p>
        </p:txBody>
      </p:sp>
      <p:sp>
        <p:nvSpPr>
          <p:cNvPr id="6" name="Footer Placeholder 5">
            <a:extLst>
              <a:ext uri="{FF2B5EF4-FFF2-40B4-BE49-F238E27FC236}">
                <a16:creationId xmlns:a16="http://schemas.microsoft.com/office/drawing/2014/main" id="{3D6F2C72-7DB3-83C1-50FA-46E3E57328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F52DB1-D6D4-1A11-1B01-CC02045E2DCB}"/>
              </a:ext>
            </a:extLst>
          </p:cNvPr>
          <p:cNvSpPr>
            <a:spLocks noGrp="1"/>
          </p:cNvSpPr>
          <p:nvPr>
            <p:ph type="sldNum" sz="quarter" idx="12"/>
          </p:nvPr>
        </p:nvSpPr>
        <p:spPr/>
        <p:txBody>
          <a:bodyPr/>
          <a:lstStyle/>
          <a:p>
            <a:fld id="{98652A42-C87A-460B-9D00-82406CEAF713}" type="slidenum">
              <a:rPr lang="en-GB" smtClean="0"/>
              <a:t>‹#›</a:t>
            </a:fld>
            <a:endParaRPr lang="en-GB"/>
          </a:p>
        </p:txBody>
      </p:sp>
    </p:spTree>
    <p:extLst>
      <p:ext uri="{BB962C8B-B14F-4D97-AF65-F5344CB8AC3E}">
        <p14:creationId xmlns:p14="http://schemas.microsoft.com/office/powerpoint/2010/main" val="16311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90A8A-A030-BA2B-DC7B-F9854547A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EF4B20-DEDB-B9EF-3A11-FF9DC4130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070BD8-2B11-CC66-E1FC-64116AF86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E0290-FBF3-4BE7-B1D6-477A582369CA}" type="datetimeFigureOut">
              <a:rPr lang="en-GB" smtClean="0"/>
              <a:t>18/04/2023</a:t>
            </a:fld>
            <a:endParaRPr lang="en-GB"/>
          </a:p>
        </p:txBody>
      </p:sp>
      <p:sp>
        <p:nvSpPr>
          <p:cNvPr id="5" name="Footer Placeholder 4">
            <a:extLst>
              <a:ext uri="{FF2B5EF4-FFF2-40B4-BE49-F238E27FC236}">
                <a16:creationId xmlns:a16="http://schemas.microsoft.com/office/drawing/2014/main" id="{DB42E059-E57C-8E22-D088-66AF11D88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5C63B1-B98C-184C-97FE-727088AA8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52A42-C87A-460B-9D00-82406CEAF713}" type="slidenum">
              <a:rPr lang="en-GB" smtClean="0"/>
              <a:t>‹#›</a:t>
            </a:fld>
            <a:endParaRPr lang="en-GB"/>
          </a:p>
        </p:txBody>
      </p:sp>
    </p:spTree>
    <p:extLst>
      <p:ext uri="{BB962C8B-B14F-4D97-AF65-F5344CB8AC3E}">
        <p14:creationId xmlns:p14="http://schemas.microsoft.com/office/powerpoint/2010/main" val="362647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mailto:Nationofsanctuarysurvey@gov.wales"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hyperlink" Target="mailto:UkraineResponseQueries@gov.wales" TargetMode="External"/><Relationship Id="rId4" Type="http://schemas.openxmlformats.org/officeDocument/2006/relationships/diagramLayout" Target="../diagrams/layout1.xml"/><Relationship Id="rId9" Type="http://schemas.openxmlformats.org/officeDocument/2006/relationships/hyperlink" Target="mailto:Data@gov.wa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nationofsanctuarysurvey@gov.wa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EC4031C-E0D9-3727-05C4-DDE604168151}"/>
              </a:ext>
            </a:extLst>
          </p:cNvPr>
          <p:cNvSpPr>
            <a:spLocks noGrp="1"/>
          </p:cNvSpPr>
          <p:nvPr>
            <p:ph type="ctrTitle"/>
          </p:nvPr>
        </p:nvSpPr>
        <p:spPr>
          <a:xfrm>
            <a:off x="3185041" y="2935365"/>
            <a:ext cx="5782716" cy="2150719"/>
          </a:xfrm>
          <a:noFill/>
        </p:spPr>
        <p:txBody>
          <a:bodyPr anchor="ctr">
            <a:normAutofit/>
          </a:bodyPr>
          <a:lstStyle/>
          <a:p>
            <a:r>
              <a:rPr lang="en-GB" sz="3600" dirty="0">
                <a:solidFill>
                  <a:srgbClr val="080808"/>
                </a:solidFill>
              </a:rPr>
              <a:t>UDP Full Training Sessions </a:t>
            </a:r>
            <a:br>
              <a:rPr lang="en-GB" sz="3600" dirty="0">
                <a:solidFill>
                  <a:srgbClr val="080808"/>
                </a:solidFill>
              </a:rPr>
            </a:br>
            <a:br>
              <a:rPr lang="en-GB" sz="3600" dirty="0">
                <a:solidFill>
                  <a:srgbClr val="080808"/>
                </a:solidFill>
              </a:rPr>
            </a:br>
            <a:r>
              <a:rPr lang="en-GB" sz="2400" dirty="0">
                <a:solidFill>
                  <a:srgbClr val="080808"/>
                </a:solidFill>
              </a:rPr>
              <a:t>08 March 14:00-16:00</a:t>
            </a:r>
            <a:br>
              <a:rPr lang="en-GB" sz="2400" dirty="0">
                <a:solidFill>
                  <a:srgbClr val="080808"/>
                </a:solidFill>
              </a:rPr>
            </a:br>
            <a:r>
              <a:rPr lang="en-GB" sz="2400" dirty="0">
                <a:solidFill>
                  <a:srgbClr val="080808"/>
                </a:solidFill>
              </a:rPr>
              <a:t>10 March 10:00-12:00</a:t>
            </a:r>
            <a:br>
              <a:rPr lang="en-GB" sz="2400" dirty="0">
                <a:solidFill>
                  <a:srgbClr val="080808"/>
                </a:solidFill>
              </a:rPr>
            </a:br>
            <a:r>
              <a:rPr lang="en-GB" sz="2400" dirty="0">
                <a:solidFill>
                  <a:srgbClr val="080808"/>
                </a:solidFill>
              </a:rPr>
              <a:t>14 March 14:00 – 16:00</a:t>
            </a:r>
            <a:endParaRPr lang="en-GB"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749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191702" y="337304"/>
            <a:ext cx="10905066" cy="1135737"/>
          </a:xfrm>
        </p:spPr>
        <p:txBody>
          <a:bodyPr>
            <a:normAutofit/>
          </a:bodyPr>
          <a:lstStyle/>
          <a:p>
            <a:r>
              <a:rPr lang="en-GB" sz="3600" dirty="0"/>
              <a:t>UDP Do’s and Don’ts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6">
            <a:extLst>
              <a:ext uri="{FF2B5EF4-FFF2-40B4-BE49-F238E27FC236}">
                <a16:creationId xmlns:a16="http://schemas.microsoft.com/office/drawing/2014/main" id="{CCAF3C1E-23A1-8D49-B857-6E461F1C7A3F}"/>
              </a:ext>
            </a:extLst>
          </p:cNvPr>
          <p:cNvGraphicFramePr>
            <a:graphicFrameLocks noGrp="1"/>
          </p:cNvGraphicFramePr>
          <p:nvPr>
            <p:extLst>
              <p:ext uri="{D42A27DB-BD31-4B8C-83A1-F6EECF244321}">
                <p14:modId xmlns:p14="http://schemas.microsoft.com/office/powerpoint/2010/main" val="499388033"/>
              </p:ext>
            </p:extLst>
          </p:nvPr>
        </p:nvGraphicFramePr>
        <p:xfrm>
          <a:off x="670704" y="1473041"/>
          <a:ext cx="11070622" cy="4901375"/>
        </p:xfrm>
        <a:graphic>
          <a:graphicData uri="http://schemas.openxmlformats.org/drawingml/2006/table">
            <a:tbl>
              <a:tblPr firstRow="1" bandRow="1">
                <a:tableStyleId>{5C22544A-7EE6-4342-B048-85BDC9FD1C3A}</a:tableStyleId>
              </a:tblPr>
              <a:tblGrid>
                <a:gridCol w="5535311">
                  <a:extLst>
                    <a:ext uri="{9D8B030D-6E8A-4147-A177-3AD203B41FA5}">
                      <a16:colId xmlns:a16="http://schemas.microsoft.com/office/drawing/2014/main" val="4242737184"/>
                    </a:ext>
                  </a:extLst>
                </a:gridCol>
                <a:gridCol w="5535311">
                  <a:extLst>
                    <a:ext uri="{9D8B030D-6E8A-4147-A177-3AD203B41FA5}">
                      <a16:colId xmlns:a16="http://schemas.microsoft.com/office/drawing/2014/main" val="1910328738"/>
                    </a:ext>
                  </a:extLst>
                </a:gridCol>
              </a:tblGrid>
              <a:tr h="537385">
                <a:tc>
                  <a:txBody>
                    <a:bodyPr/>
                    <a:lstStyle/>
                    <a:p>
                      <a:r>
                        <a:rPr lang="en-GB" dirty="0"/>
                        <a:t>Do </a:t>
                      </a:r>
                    </a:p>
                  </a:txBody>
                  <a:tcPr/>
                </a:tc>
                <a:tc>
                  <a:txBody>
                    <a:bodyPr/>
                    <a:lstStyle/>
                    <a:p>
                      <a:r>
                        <a:rPr lang="en-GB" dirty="0"/>
                        <a:t>Don’t </a:t>
                      </a:r>
                    </a:p>
                  </a:txBody>
                  <a:tcPr/>
                </a:tc>
                <a:extLst>
                  <a:ext uri="{0D108BD9-81ED-4DB2-BD59-A6C34878D82A}">
                    <a16:rowId xmlns:a16="http://schemas.microsoft.com/office/drawing/2014/main" val="740004374"/>
                  </a:ext>
                </a:extLst>
              </a:tr>
              <a:tr h="991816">
                <a:tc>
                  <a:txBody>
                    <a:bodyPr/>
                    <a:lstStyle/>
                    <a:p>
                      <a:r>
                        <a:rPr lang="en-GB" dirty="0"/>
                        <a:t>Ensure all duplicated sponsor records have been completed </a:t>
                      </a:r>
                      <a:r>
                        <a:rPr lang="en-GB" b="0" dirty="0">
                          <a:solidFill>
                            <a:schemeClr val="tx1"/>
                          </a:solidFill>
                        </a:rPr>
                        <a:t>using the </a:t>
                      </a:r>
                      <a:r>
                        <a:rPr lang="en-GB" dirty="0"/>
                        <a:t>de-duplication process</a:t>
                      </a:r>
                    </a:p>
                  </a:txBody>
                  <a:tcPr/>
                </a:tc>
                <a:tc>
                  <a:txBody>
                    <a:bodyPr/>
                    <a:lstStyle/>
                    <a:p>
                      <a:r>
                        <a:rPr lang="en-GB" dirty="0"/>
                        <a:t>Use the assign button to move records (unless you have created a new EOI host and need to assign it to your LA)</a:t>
                      </a:r>
                    </a:p>
                  </a:txBody>
                  <a:tcPr/>
                </a:tc>
                <a:extLst>
                  <a:ext uri="{0D108BD9-81ED-4DB2-BD59-A6C34878D82A}">
                    <a16:rowId xmlns:a16="http://schemas.microsoft.com/office/drawing/2014/main" val="3017155920"/>
                  </a:ext>
                </a:extLst>
              </a:tr>
              <a:tr h="991816">
                <a:tc>
                  <a:txBody>
                    <a:bodyPr/>
                    <a:lstStyle/>
                    <a:p>
                      <a:r>
                        <a:rPr lang="en-GB" dirty="0"/>
                        <a:t>Keep all records as up to date as possible, ensuring all statuses and toggles have been set correctly </a:t>
                      </a:r>
                    </a:p>
                  </a:txBody>
                  <a:tcPr/>
                </a:tc>
                <a:tc>
                  <a:txBody>
                    <a:bodyPr/>
                    <a:lstStyle/>
                    <a:p>
                      <a:r>
                        <a:rPr lang="en-GB" dirty="0"/>
                        <a:t>Deactivate any records within the system – especially things like placement tracking’s / applicant records </a:t>
                      </a:r>
                    </a:p>
                  </a:txBody>
                  <a:tcPr/>
                </a:tc>
                <a:extLst>
                  <a:ext uri="{0D108BD9-81ED-4DB2-BD59-A6C34878D82A}">
                    <a16:rowId xmlns:a16="http://schemas.microsoft.com/office/drawing/2014/main" val="3473169010"/>
                  </a:ext>
                </a:extLst>
              </a:tr>
              <a:tr h="694271">
                <a:tc>
                  <a:txBody>
                    <a:bodyPr/>
                    <a:lstStyle/>
                    <a:p>
                      <a:r>
                        <a:rPr lang="en-GB" dirty="0"/>
                        <a:t>Set up personal views / use the views created by WG to ensure all data issues are corrected</a:t>
                      </a:r>
                    </a:p>
                  </a:txBody>
                  <a:tcPr/>
                </a:tc>
                <a:tc>
                  <a:txBody>
                    <a:bodyPr/>
                    <a:lstStyle/>
                    <a:p>
                      <a:r>
                        <a:rPr lang="en-GB" dirty="0"/>
                        <a:t>Delete any records from the UDP – especially things like placement tracking’s /applicant records</a:t>
                      </a:r>
                    </a:p>
                  </a:txBody>
                  <a:tcPr/>
                </a:tc>
                <a:extLst>
                  <a:ext uri="{0D108BD9-81ED-4DB2-BD59-A6C34878D82A}">
                    <a16:rowId xmlns:a16="http://schemas.microsoft.com/office/drawing/2014/main" val="841301364"/>
                  </a:ext>
                </a:extLst>
              </a:tr>
              <a:tr h="694271">
                <a:tc>
                  <a:txBody>
                    <a:bodyPr/>
                    <a:lstStyle/>
                    <a:p>
                      <a:r>
                        <a:rPr lang="en-GB" dirty="0"/>
                        <a:t>Continue to send any queries or questions to the survey mailbox </a:t>
                      </a:r>
                    </a:p>
                  </a:txBody>
                  <a:tcPr/>
                </a:tc>
                <a:tc>
                  <a:txBody>
                    <a:bodyPr/>
                    <a:lstStyle/>
                    <a:p>
                      <a:r>
                        <a:rPr lang="en-GB" dirty="0"/>
                        <a:t>Create new records other than EOI hosts/ sponsors</a:t>
                      </a:r>
                    </a:p>
                  </a:txBody>
                  <a:tcPr/>
                </a:tc>
                <a:extLst>
                  <a:ext uri="{0D108BD9-81ED-4DB2-BD59-A6C34878D82A}">
                    <a16:rowId xmlns:a16="http://schemas.microsoft.com/office/drawing/2014/main" val="3333922065"/>
                  </a:ext>
                </a:extLst>
              </a:tr>
              <a:tr h="991816">
                <a:tc>
                  <a:txBody>
                    <a:bodyPr/>
                    <a:lstStyle/>
                    <a:p>
                      <a:r>
                        <a:rPr lang="en-GB" dirty="0"/>
                        <a:t>Refer to the user guide / information hub for all process instructions</a:t>
                      </a:r>
                    </a:p>
                  </a:txBody>
                  <a:tcPr/>
                </a:tc>
                <a:tc>
                  <a:txBody>
                    <a:bodyPr/>
                    <a:lstStyle/>
                    <a:p>
                      <a:r>
                        <a:rPr lang="en-GB" dirty="0"/>
                        <a:t>Ignore the user guide / information hub – it’s there for you to use and refer to for all processes relating to the UDP</a:t>
                      </a:r>
                    </a:p>
                  </a:txBody>
                  <a:tcPr/>
                </a:tc>
                <a:extLst>
                  <a:ext uri="{0D108BD9-81ED-4DB2-BD59-A6C34878D82A}">
                    <a16:rowId xmlns:a16="http://schemas.microsoft.com/office/drawing/2014/main" val="3996252503"/>
                  </a:ext>
                </a:extLst>
              </a:tr>
            </a:tbl>
          </a:graphicData>
        </a:graphic>
      </p:graphicFrame>
    </p:spTree>
    <p:extLst>
      <p:ext uri="{BB962C8B-B14F-4D97-AF65-F5344CB8AC3E}">
        <p14:creationId xmlns:p14="http://schemas.microsoft.com/office/powerpoint/2010/main" val="9366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643467" y="321734"/>
            <a:ext cx="10905066" cy="1135737"/>
          </a:xfrm>
        </p:spPr>
        <p:txBody>
          <a:bodyPr>
            <a:normAutofit/>
          </a:bodyPr>
          <a:lstStyle/>
          <a:p>
            <a:r>
              <a:rPr lang="en-GB" sz="3600" dirty="0"/>
              <a:t>Technical Support and feeding back</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2">
            <a:extLst>
              <a:ext uri="{FF2B5EF4-FFF2-40B4-BE49-F238E27FC236}">
                <a16:creationId xmlns:a16="http://schemas.microsoft.com/office/drawing/2014/main" id="{7F578AE3-E330-5DB1-A993-4DBD5BA9DAB4}"/>
              </a:ext>
            </a:extLst>
          </p:cNvPr>
          <p:cNvGraphicFramePr/>
          <p:nvPr>
            <p:extLst>
              <p:ext uri="{D42A27DB-BD31-4B8C-83A1-F6EECF244321}">
                <p14:modId xmlns:p14="http://schemas.microsoft.com/office/powerpoint/2010/main" val="2111165710"/>
              </p:ext>
            </p:extLst>
          </p:nvPr>
        </p:nvGraphicFramePr>
        <p:xfrm>
          <a:off x="-1317509" y="2783341"/>
          <a:ext cx="6776993" cy="4058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D5942A5-857F-0898-407B-672748A7D9C5}"/>
              </a:ext>
            </a:extLst>
          </p:cNvPr>
          <p:cNvSpPr txBox="1"/>
          <p:nvPr/>
        </p:nvSpPr>
        <p:spPr>
          <a:xfrm>
            <a:off x="3886421" y="1654735"/>
            <a:ext cx="8046607"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We always want to know how we can improve the system</a:t>
            </a:r>
          </a:p>
          <a:p>
            <a:endParaRPr lang="en-US" dirty="0">
              <a:cs typeface="Calibri"/>
            </a:endParaRPr>
          </a:p>
          <a:p>
            <a:r>
              <a:rPr lang="en-US" dirty="0">
                <a:cs typeface="Calibri"/>
              </a:rPr>
              <a:t>Please:</a:t>
            </a:r>
          </a:p>
          <a:p>
            <a:pPr marL="285750" indent="-285750">
              <a:buFont typeface="Arial"/>
              <a:buChar char="•"/>
            </a:pPr>
            <a:r>
              <a:rPr lang="en-US" dirty="0">
                <a:ea typeface="+mn-lt"/>
                <a:cs typeface="+mn-lt"/>
              </a:rPr>
              <a:t>Provide feedback on the system</a:t>
            </a:r>
          </a:p>
          <a:p>
            <a:pPr marL="285750" indent="-285750">
              <a:buFont typeface="Arial"/>
              <a:buChar char="•"/>
            </a:pPr>
            <a:r>
              <a:rPr lang="en-US" dirty="0">
                <a:cs typeface="Calibri"/>
              </a:rPr>
              <a:t>Report bugs or issues </a:t>
            </a:r>
          </a:p>
          <a:p>
            <a:r>
              <a:rPr lang="en-US" dirty="0">
                <a:cs typeface="Calibri"/>
              </a:rPr>
              <a:t>Via your Data Champion to:  </a:t>
            </a:r>
            <a:r>
              <a:rPr lang="en-US" dirty="0" err="1">
                <a:cs typeface="Calibri"/>
                <a:hlinkClick r:id="rId8"/>
              </a:rPr>
              <a:t>Nationofsanctuarysurvey@gov.wales</a:t>
            </a:r>
            <a:r>
              <a:rPr lang="en-US" dirty="0">
                <a:cs typeface="Calibri"/>
              </a:rPr>
              <a:t> </a:t>
            </a:r>
          </a:p>
          <a:p>
            <a:endParaRPr lang="en-US" dirty="0">
              <a:cs typeface="Calibri"/>
            </a:endParaRPr>
          </a:p>
          <a:p>
            <a:r>
              <a:rPr lang="en-US" dirty="0">
                <a:cs typeface="Calibri"/>
              </a:rPr>
              <a:t>We also have an LA drop in session for all Data Champions every fortnight – please raise any issues with your Data Champion so they can bring these to the meeting.</a:t>
            </a:r>
          </a:p>
          <a:p>
            <a:endParaRPr lang="en-US" dirty="0">
              <a:cs typeface="Calibri"/>
            </a:endParaRPr>
          </a:p>
          <a:p>
            <a:r>
              <a:rPr lang="en-US" dirty="0">
                <a:cs typeface="Calibri"/>
              </a:rPr>
              <a:t>Please: </a:t>
            </a:r>
          </a:p>
          <a:p>
            <a:pPr marL="285750" indent="-285750">
              <a:buFont typeface="Arial" panose="020B0604020202020204" pitchFamily="34" charset="0"/>
              <a:buChar char="•"/>
            </a:pPr>
            <a:r>
              <a:rPr lang="en-US" dirty="0">
                <a:cs typeface="Calibri"/>
              </a:rPr>
              <a:t>Report any Data issues </a:t>
            </a:r>
          </a:p>
          <a:p>
            <a:pPr marL="285750" indent="-285750">
              <a:buFont typeface="Arial" panose="020B0604020202020204" pitchFamily="34" charset="0"/>
              <a:buChar char="•"/>
            </a:pPr>
            <a:r>
              <a:rPr lang="en-US" dirty="0">
                <a:cs typeface="Calibri"/>
              </a:rPr>
              <a:t>Query any Data discrepancies </a:t>
            </a:r>
          </a:p>
          <a:p>
            <a:r>
              <a:rPr lang="en-US" dirty="0">
                <a:cs typeface="Calibri"/>
              </a:rPr>
              <a:t>Via your Data Champion to:  </a:t>
            </a:r>
            <a:r>
              <a:rPr lang="en-US" dirty="0" err="1">
                <a:cs typeface="Calibri"/>
                <a:hlinkClick r:id="rId9"/>
              </a:rPr>
              <a:t>Data@gov.wales</a:t>
            </a:r>
            <a:r>
              <a:rPr lang="en-US" dirty="0">
                <a:cs typeface="Calibri"/>
              </a:rPr>
              <a:t> </a:t>
            </a:r>
          </a:p>
          <a:p>
            <a:endParaRPr lang="en-US" dirty="0">
              <a:cs typeface="Calibri"/>
            </a:endParaRPr>
          </a:p>
          <a:p>
            <a:r>
              <a:rPr lang="en-US" dirty="0">
                <a:cs typeface="Calibri"/>
              </a:rPr>
              <a:t>Please also continue to send any wide policy/operational queries to: </a:t>
            </a:r>
            <a:r>
              <a:rPr lang="en-GB" dirty="0" err="1">
                <a:effectLst/>
                <a:hlinkClick r:id="rId10" tooltip="mailto:ukraineresponsequeries@gov.wales"/>
              </a:rPr>
              <a:t>UkraineResponseQueries@gov.wales</a:t>
            </a:r>
            <a:r>
              <a:rPr lang="en-GB" dirty="0"/>
              <a:t> </a:t>
            </a:r>
            <a:endParaRPr lang="en-US" dirty="0">
              <a:cs typeface="Calibri"/>
            </a:endParaRPr>
          </a:p>
          <a:p>
            <a:endParaRPr lang="en-US" dirty="0">
              <a:cs typeface="Calibri"/>
            </a:endParaRPr>
          </a:p>
        </p:txBody>
      </p:sp>
      <p:pic>
        <p:nvPicPr>
          <p:cNvPr id="7" name="Graphic 111" descr="Call center with solid fill">
            <a:extLst>
              <a:ext uri="{FF2B5EF4-FFF2-40B4-BE49-F238E27FC236}">
                <a16:creationId xmlns:a16="http://schemas.microsoft.com/office/drawing/2014/main" id="{732BD8CB-F1D4-3534-35F0-323E507988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28969" y="1134359"/>
            <a:ext cx="1284035" cy="1310276"/>
          </a:xfrm>
          <a:prstGeom prst="rect">
            <a:avLst/>
          </a:prstGeom>
        </p:spPr>
      </p:pic>
    </p:spTree>
    <p:extLst>
      <p:ext uri="{BB962C8B-B14F-4D97-AF65-F5344CB8AC3E}">
        <p14:creationId xmlns:p14="http://schemas.microsoft.com/office/powerpoint/2010/main" val="428709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23A148B-0C03-DDA2-C8C3-79C5E559118F}"/>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Let’s look at the data platform…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58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191702" y="337304"/>
            <a:ext cx="10905066" cy="1135737"/>
          </a:xfrm>
        </p:spPr>
        <p:txBody>
          <a:bodyPr>
            <a:normAutofit/>
          </a:bodyPr>
          <a:lstStyle/>
          <a:p>
            <a:r>
              <a:rPr lang="en-GB" sz="3600" dirty="0"/>
              <a:t>Points to take away with you…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EFA8F91-A9F2-B709-69E1-1B7FB111B41D}"/>
              </a:ext>
            </a:extLst>
          </p:cNvPr>
          <p:cNvSpPr txBox="1"/>
          <p:nvPr/>
        </p:nvSpPr>
        <p:spPr>
          <a:xfrm>
            <a:off x="191702" y="1848864"/>
            <a:ext cx="11051851" cy="4154984"/>
          </a:xfrm>
          <a:prstGeom prst="rect">
            <a:avLst/>
          </a:prstGeom>
          <a:noFill/>
        </p:spPr>
        <p:txBody>
          <a:bodyPr wrap="square" rtlCol="0">
            <a:spAutoFit/>
          </a:bodyPr>
          <a:lstStyle/>
          <a:p>
            <a:pPr marL="342900" indent="-342900">
              <a:buAutoNum type="arabicPeriod"/>
            </a:pPr>
            <a:r>
              <a:rPr lang="en-GB" sz="2400" dirty="0"/>
              <a:t>Follow the processes as documented in the user guide.</a:t>
            </a:r>
          </a:p>
          <a:p>
            <a:pPr marL="342900" indent="-342900">
              <a:buAutoNum type="arabicPeriod"/>
            </a:pPr>
            <a:endParaRPr lang="en-GB" sz="2400" dirty="0"/>
          </a:p>
          <a:p>
            <a:pPr marL="342900" indent="-342900">
              <a:buAutoNum type="arabicPeriod"/>
            </a:pPr>
            <a:r>
              <a:rPr lang="en-GB" sz="2400" dirty="0"/>
              <a:t>If you have a problem, the user guide should be your first point of call.</a:t>
            </a:r>
          </a:p>
          <a:p>
            <a:pPr marL="342900" indent="-342900">
              <a:buAutoNum type="arabicPeriod"/>
            </a:pPr>
            <a:endParaRPr lang="en-GB" sz="2400" dirty="0"/>
          </a:p>
          <a:p>
            <a:pPr marL="342900" indent="-342900">
              <a:buAutoNum type="arabicPeriod"/>
            </a:pPr>
            <a:r>
              <a:rPr lang="en-GB" sz="2400" dirty="0"/>
              <a:t>Please keep your data up to date – it is used by more people than you may think.</a:t>
            </a:r>
          </a:p>
          <a:p>
            <a:pPr marL="342900" indent="-342900">
              <a:buAutoNum type="arabicPeriod"/>
            </a:pPr>
            <a:endParaRPr lang="en-GB" sz="2400" dirty="0"/>
          </a:p>
          <a:p>
            <a:pPr marL="342900" indent="-342900">
              <a:buAutoNum type="arabicPeriod"/>
            </a:pPr>
            <a:r>
              <a:rPr lang="en-GB" sz="2400" dirty="0"/>
              <a:t>Under no circumstances should anything be deleted or deactivated unless you are using the system functions that do this automatically (withdrawn/rejected etc).</a:t>
            </a:r>
          </a:p>
          <a:p>
            <a:pPr marL="342900" indent="-342900">
              <a:buAutoNum type="arabicPeriod"/>
            </a:pPr>
            <a:endParaRPr lang="en-GB" sz="2400" dirty="0"/>
          </a:p>
          <a:p>
            <a:pPr marL="342900" indent="-342900">
              <a:buAutoNum type="arabicPeriod"/>
            </a:pPr>
            <a:r>
              <a:rPr lang="en-GB" sz="2400" dirty="0"/>
              <a:t>If you have a suggestion to improve the platform please let us know via your data champion. </a:t>
            </a:r>
          </a:p>
        </p:txBody>
      </p:sp>
    </p:spTree>
    <p:extLst>
      <p:ext uri="{BB962C8B-B14F-4D97-AF65-F5344CB8AC3E}">
        <p14:creationId xmlns:p14="http://schemas.microsoft.com/office/powerpoint/2010/main" val="313867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643467" y="321734"/>
            <a:ext cx="10905066" cy="1135737"/>
          </a:xfrm>
        </p:spPr>
        <p:txBody>
          <a:bodyPr>
            <a:normAutofit/>
          </a:bodyPr>
          <a:lstStyle/>
          <a:p>
            <a:r>
              <a:rPr lang="en-GB" sz="3600" dirty="0"/>
              <a:t>Training Outline </a:t>
            </a:r>
          </a:p>
        </p:txBody>
      </p:sp>
      <p:sp>
        <p:nvSpPr>
          <p:cNvPr id="3" name="Content Placeholder 2">
            <a:extLst>
              <a:ext uri="{FF2B5EF4-FFF2-40B4-BE49-F238E27FC236}">
                <a16:creationId xmlns:a16="http://schemas.microsoft.com/office/drawing/2014/main" id="{798F249C-ED79-BB6A-D45D-C75A3F07A082}"/>
              </a:ext>
            </a:extLst>
          </p:cNvPr>
          <p:cNvSpPr>
            <a:spLocks noGrp="1"/>
          </p:cNvSpPr>
          <p:nvPr>
            <p:ph idx="1"/>
          </p:nvPr>
        </p:nvSpPr>
        <p:spPr>
          <a:xfrm>
            <a:off x="643467" y="1358900"/>
            <a:ext cx="11221184" cy="5260177"/>
          </a:xfrm>
        </p:spPr>
        <p:txBody>
          <a:bodyPr>
            <a:normAutofit fontScale="62500" lnSpcReduction="20000"/>
          </a:bodyPr>
          <a:lstStyle/>
          <a:p>
            <a:pPr marL="0" indent="0">
              <a:buNone/>
            </a:pPr>
            <a:r>
              <a:rPr lang="en-GB" sz="2200" dirty="0"/>
              <a:t>Abbreviations and Definitions </a:t>
            </a:r>
          </a:p>
          <a:p>
            <a:pPr marL="0" indent="0">
              <a:buNone/>
            </a:pPr>
            <a:r>
              <a:rPr lang="en-GB" sz="2200" dirty="0"/>
              <a:t>Brief overview of purpose and benefits of the platform</a:t>
            </a:r>
          </a:p>
          <a:p>
            <a:pPr marL="0" indent="0">
              <a:buNone/>
            </a:pPr>
            <a:r>
              <a:rPr lang="en-GB" sz="2200" dirty="0"/>
              <a:t>Overview of user Responsibilities </a:t>
            </a:r>
          </a:p>
          <a:p>
            <a:pPr marL="0" indent="0">
              <a:buNone/>
            </a:pPr>
            <a:r>
              <a:rPr lang="en-GB" sz="2200" dirty="0"/>
              <a:t>Access and Data </a:t>
            </a:r>
          </a:p>
          <a:p>
            <a:pPr marL="0" indent="0">
              <a:buNone/>
            </a:pPr>
            <a:r>
              <a:rPr lang="en-GB" sz="2200" dirty="0"/>
              <a:t>System Navigation </a:t>
            </a:r>
          </a:p>
          <a:p>
            <a:pPr marL="0" indent="0">
              <a:buNone/>
            </a:pPr>
            <a:r>
              <a:rPr lang="en-GB" sz="2200" dirty="0"/>
              <a:t>Overview of Applicant Journey Status </a:t>
            </a:r>
          </a:p>
          <a:p>
            <a:pPr marL="0" indent="0">
              <a:buNone/>
            </a:pPr>
            <a:r>
              <a:rPr lang="en-GB" sz="2200" dirty="0"/>
              <a:t>	Super Sponsor Scheme </a:t>
            </a:r>
          </a:p>
          <a:p>
            <a:pPr marL="0" indent="0">
              <a:buNone/>
            </a:pPr>
            <a:r>
              <a:rPr lang="en-GB" sz="2200" dirty="0"/>
              <a:t>	Individual Sponsor Scheme</a:t>
            </a:r>
          </a:p>
          <a:p>
            <a:pPr marL="0" indent="0">
              <a:buNone/>
            </a:pPr>
            <a:r>
              <a:rPr lang="en-GB" sz="2200" dirty="0"/>
              <a:t>Overview of Sponsor/host Journey Status </a:t>
            </a:r>
          </a:p>
          <a:p>
            <a:pPr marL="0" indent="0">
              <a:buNone/>
            </a:pPr>
            <a:r>
              <a:rPr lang="en-GB" sz="2200" dirty="0"/>
              <a:t>UDP Do’s and Don’ts </a:t>
            </a:r>
          </a:p>
          <a:p>
            <a:pPr marL="0" indent="0">
              <a:buNone/>
            </a:pPr>
            <a:r>
              <a:rPr lang="en-GB" sz="2200" dirty="0"/>
              <a:t>Using the system</a:t>
            </a:r>
          </a:p>
          <a:p>
            <a:pPr marL="0" indent="0">
              <a:spcBef>
                <a:spcPts val="1200"/>
              </a:spcBef>
              <a:buNone/>
            </a:pPr>
            <a:r>
              <a:rPr lang="en-GB" sz="2600" kern="0" dirty="0" err="1">
                <a:cs typeface="Times New Roman" panose="02020603050405020304" pitchFamily="18" charset="0"/>
              </a:rPr>
              <a:t>Incl</a:t>
            </a:r>
            <a:r>
              <a:rPr lang="en-GB" sz="2600" kern="0" dirty="0">
                <a:cs typeface="Times New Roman" panose="02020603050405020304" pitchFamily="18" charset="0"/>
              </a:rPr>
              <a:t>:</a:t>
            </a:r>
          </a:p>
          <a:p>
            <a:pPr lvl="1">
              <a:spcBef>
                <a:spcPts val="1200"/>
              </a:spcBef>
            </a:pPr>
            <a:r>
              <a:rPr lang="en-GB" sz="2200" kern="0" dirty="0">
                <a:cs typeface="Times New Roman" panose="02020603050405020304" pitchFamily="18" charset="0"/>
              </a:rPr>
              <a:t>Searching for records</a:t>
            </a:r>
          </a:p>
          <a:p>
            <a:pPr lvl="1">
              <a:spcBef>
                <a:spcPts val="1200"/>
              </a:spcBef>
            </a:pPr>
            <a:r>
              <a:rPr lang="en-GB" sz="2200" kern="0" dirty="0">
                <a:cs typeface="Times New Roman" panose="02020603050405020304" pitchFamily="18" charset="0"/>
              </a:rPr>
              <a:t>The use of views – including how to edit / create a new view </a:t>
            </a:r>
          </a:p>
          <a:p>
            <a:pPr lvl="1">
              <a:spcBef>
                <a:spcPts val="1200"/>
              </a:spcBef>
            </a:pPr>
            <a:r>
              <a:rPr lang="en-GB" sz="2200" kern="0" dirty="0">
                <a:cs typeface="Times New Roman" panose="02020603050405020304" pitchFamily="18" charset="0"/>
              </a:rPr>
              <a:t>Undertaking Checks and creating case notes</a:t>
            </a:r>
          </a:p>
          <a:p>
            <a:pPr lvl="1">
              <a:spcBef>
                <a:spcPts val="1200"/>
              </a:spcBef>
            </a:pPr>
            <a:r>
              <a:rPr lang="en-GB" sz="2200" kern="0" dirty="0">
                <a:cs typeface="Times New Roman" panose="02020603050405020304" pitchFamily="18" charset="0"/>
              </a:rPr>
              <a:t>Creating and Amending Housing need record</a:t>
            </a:r>
          </a:p>
          <a:p>
            <a:pPr lvl="1">
              <a:spcBef>
                <a:spcPts val="1200"/>
              </a:spcBef>
            </a:pPr>
            <a:r>
              <a:rPr lang="en-GB" sz="2200" kern="0" dirty="0">
                <a:cs typeface="Times New Roman" panose="02020603050405020304" pitchFamily="18" charset="0"/>
              </a:rPr>
              <a:t>Creating and Closing placement records</a:t>
            </a:r>
          </a:p>
          <a:p>
            <a:pPr lvl="1">
              <a:spcBef>
                <a:spcPts val="1200"/>
              </a:spcBef>
            </a:pPr>
            <a:r>
              <a:rPr lang="en-GB" sz="2200" kern="0" dirty="0">
                <a:cs typeface="Times New Roman" panose="02020603050405020304" pitchFamily="18" charset="0"/>
              </a:rPr>
              <a:t>Updating journey status</a:t>
            </a:r>
          </a:p>
          <a:p>
            <a:pPr lvl="1">
              <a:spcBef>
                <a:spcPts val="1200"/>
              </a:spcBef>
            </a:pPr>
            <a:endParaRPr lang="en-GB" sz="2200" kern="0" dirty="0">
              <a:cs typeface="Times New Roman" panose="02020603050405020304" pitchFamily="18" charset="0"/>
            </a:endParaRPr>
          </a:p>
          <a:p>
            <a:pPr marL="0" indent="0">
              <a:buNone/>
            </a:pPr>
            <a:endParaRPr lang="en-GB" sz="2000" dirty="0"/>
          </a:p>
          <a:p>
            <a:pPr marL="0" indent="0">
              <a:buNone/>
            </a:pPr>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635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213360" y="114263"/>
            <a:ext cx="11198736" cy="1135737"/>
          </a:xfrm>
        </p:spPr>
        <p:txBody>
          <a:bodyPr>
            <a:normAutofit/>
          </a:bodyPr>
          <a:lstStyle/>
          <a:p>
            <a:r>
              <a:rPr lang="en-GB" sz="3600" dirty="0"/>
              <a:t>Common Abbreviations </a:t>
            </a:r>
          </a:p>
        </p:txBody>
      </p:sp>
      <p:sp>
        <p:nvSpPr>
          <p:cNvPr id="3" name="Content Placeholder 2">
            <a:extLst>
              <a:ext uri="{FF2B5EF4-FFF2-40B4-BE49-F238E27FC236}">
                <a16:creationId xmlns:a16="http://schemas.microsoft.com/office/drawing/2014/main" id="{798F249C-ED79-BB6A-D45D-C75A3F07A082}"/>
              </a:ext>
            </a:extLst>
          </p:cNvPr>
          <p:cNvSpPr>
            <a:spLocks noGrp="1"/>
          </p:cNvSpPr>
          <p:nvPr>
            <p:ph idx="1"/>
          </p:nvPr>
        </p:nvSpPr>
        <p:spPr>
          <a:xfrm>
            <a:off x="360342" y="1049731"/>
            <a:ext cx="10905066" cy="3038444"/>
          </a:xfrm>
        </p:spPr>
        <p:txBody>
          <a:bodyPr>
            <a:normAutofit/>
          </a:bodyPr>
          <a:lstStyle/>
          <a:p>
            <a:pPr marL="0" indent="0">
              <a:buNone/>
            </a:pPr>
            <a:r>
              <a:rPr lang="en-GB" sz="1600" dirty="0"/>
              <a:t>EOI – Expression of Interest </a:t>
            </a:r>
          </a:p>
          <a:p>
            <a:pPr marL="0" indent="0">
              <a:buNone/>
            </a:pPr>
            <a:r>
              <a:rPr lang="en-GB" sz="1600" dirty="0"/>
              <a:t>UDP – Ukraine Data Platform </a:t>
            </a:r>
          </a:p>
          <a:p>
            <a:pPr marL="0" indent="0">
              <a:buNone/>
            </a:pPr>
            <a:r>
              <a:rPr lang="en-GB" sz="1600" dirty="0"/>
              <a:t>HH – Household (usually beginning with FAM or WG)</a:t>
            </a:r>
          </a:p>
          <a:p>
            <a:pPr marL="0" indent="0">
              <a:buNone/>
            </a:pPr>
            <a:r>
              <a:rPr lang="en-GB" sz="1600" dirty="0"/>
              <a:t>HA- Host Address </a:t>
            </a:r>
          </a:p>
          <a:p>
            <a:pPr marL="0" indent="0">
              <a:buNone/>
            </a:pPr>
            <a:r>
              <a:rPr lang="en-GB" sz="1600" dirty="0"/>
              <a:t>CC- Contact Centre</a:t>
            </a:r>
          </a:p>
          <a:p>
            <a:pPr marL="0" indent="0">
              <a:buNone/>
            </a:pPr>
            <a:r>
              <a:rPr lang="en-GB" sz="1600" dirty="0"/>
              <a:t>WC – Welcome Centre / Initial Accommodation </a:t>
            </a:r>
          </a:p>
          <a:p>
            <a:pPr marL="0" indent="0">
              <a:buNone/>
            </a:pPr>
            <a:r>
              <a:rPr lang="en-GB" sz="1600" dirty="0"/>
              <a:t>SS - Super Sponsor</a:t>
            </a:r>
          </a:p>
          <a:p>
            <a:pPr marL="0" indent="0">
              <a:buNone/>
            </a:pPr>
            <a:r>
              <a:rPr lang="en-GB" sz="1600" dirty="0"/>
              <a:t>IS - Individual Sponsor</a:t>
            </a:r>
          </a:p>
          <a:p>
            <a:pPr marL="0" indent="0">
              <a:buNone/>
            </a:pPr>
            <a:endParaRPr lang="en-GB" sz="2000" dirty="0"/>
          </a:p>
          <a:p>
            <a:pPr marL="0" indent="0">
              <a:buNone/>
            </a:pPr>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19D6A58-CC4B-7619-1AD1-1755D783318B}"/>
              </a:ext>
            </a:extLst>
          </p:cNvPr>
          <p:cNvSpPr txBox="1"/>
          <p:nvPr/>
        </p:nvSpPr>
        <p:spPr>
          <a:xfrm>
            <a:off x="507030" y="3879490"/>
            <a:ext cx="6096000" cy="646331"/>
          </a:xfrm>
          <a:prstGeom prst="rect">
            <a:avLst/>
          </a:prstGeom>
          <a:noFill/>
        </p:spPr>
        <p:txBody>
          <a:bodyPr wrap="square">
            <a:spAutoFit/>
          </a:bodyPr>
          <a:lstStyle/>
          <a:p>
            <a:r>
              <a:rPr lang="en-GB" sz="3600" dirty="0">
                <a:latin typeface="+mj-lt"/>
              </a:rPr>
              <a:t>Definitions</a:t>
            </a:r>
          </a:p>
        </p:txBody>
      </p:sp>
      <p:sp>
        <p:nvSpPr>
          <p:cNvPr id="7" name="TextBox 6">
            <a:extLst>
              <a:ext uri="{FF2B5EF4-FFF2-40B4-BE49-F238E27FC236}">
                <a16:creationId xmlns:a16="http://schemas.microsoft.com/office/drawing/2014/main" id="{B7E9A60B-C9E3-4CAD-0190-9926E3A1BBDF}"/>
              </a:ext>
            </a:extLst>
          </p:cNvPr>
          <p:cNvSpPr txBox="1"/>
          <p:nvPr/>
        </p:nvSpPr>
        <p:spPr>
          <a:xfrm>
            <a:off x="360342" y="4613999"/>
            <a:ext cx="10220960" cy="1569660"/>
          </a:xfrm>
          <a:prstGeom prst="rect">
            <a:avLst/>
          </a:prstGeom>
          <a:noFill/>
        </p:spPr>
        <p:txBody>
          <a:bodyPr wrap="square">
            <a:spAutoFit/>
          </a:bodyPr>
          <a:lstStyle/>
          <a:p>
            <a:pPr algn="l"/>
            <a:r>
              <a:rPr lang="en-GB" sz="1600" b="1" i="0" dirty="0">
                <a:solidFill>
                  <a:srgbClr val="333333"/>
                </a:solidFill>
                <a:effectLst/>
              </a:rPr>
              <a:t>Sponsor </a:t>
            </a:r>
            <a:r>
              <a:rPr lang="en-GB" sz="1600" b="0" i="0" dirty="0">
                <a:solidFill>
                  <a:srgbClr val="333333"/>
                </a:solidFill>
                <a:effectLst/>
              </a:rPr>
              <a:t>- A Sponsor is the person who sponsor’s the visa for the individual. For Super Sponsor that is the Welsh Government but for Individual Sponsor Scheme, that would usually be the host providing them with accommodation.</a:t>
            </a:r>
          </a:p>
          <a:p>
            <a:pPr algn="l"/>
            <a:endParaRPr lang="en-GB" sz="1600" b="1" i="0" dirty="0">
              <a:solidFill>
                <a:srgbClr val="333333"/>
              </a:solidFill>
              <a:effectLst/>
            </a:endParaRPr>
          </a:p>
          <a:p>
            <a:pPr algn="l"/>
            <a:r>
              <a:rPr lang="en-GB" sz="1600" b="1" i="0" dirty="0">
                <a:solidFill>
                  <a:srgbClr val="333333"/>
                </a:solidFill>
                <a:effectLst/>
              </a:rPr>
              <a:t>Host </a:t>
            </a:r>
            <a:r>
              <a:rPr lang="en-GB" sz="1600" b="0" i="0" dirty="0">
                <a:solidFill>
                  <a:srgbClr val="333333"/>
                </a:solidFill>
                <a:effectLst/>
              </a:rPr>
              <a:t>- A Host is the person providing accommodation for the household(s).</a:t>
            </a:r>
          </a:p>
          <a:p>
            <a:pPr algn="l"/>
            <a:endParaRPr lang="en-GB" sz="1600" b="1" i="0" dirty="0">
              <a:solidFill>
                <a:srgbClr val="333333"/>
              </a:solidFill>
              <a:effectLst/>
            </a:endParaRPr>
          </a:p>
          <a:p>
            <a:pPr algn="l"/>
            <a:r>
              <a:rPr lang="en-GB" sz="1600" b="1" i="0" dirty="0">
                <a:solidFill>
                  <a:srgbClr val="333333"/>
                </a:solidFill>
                <a:effectLst/>
              </a:rPr>
              <a:t>An individual can be both sponsor and host.</a:t>
            </a:r>
          </a:p>
        </p:txBody>
      </p:sp>
    </p:spTree>
    <p:extLst>
      <p:ext uri="{BB962C8B-B14F-4D97-AF65-F5344CB8AC3E}">
        <p14:creationId xmlns:p14="http://schemas.microsoft.com/office/powerpoint/2010/main" val="300507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643467" y="321734"/>
            <a:ext cx="10905066" cy="1135737"/>
          </a:xfrm>
        </p:spPr>
        <p:txBody>
          <a:bodyPr>
            <a:normAutofit/>
          </a:bodyPr>
          <a:lstStyle/>
          <a:p>
            <a:r>
              <a:rPr lang="en-GB" sz="3600" dirty="0"/>
              <a:t>Ukraine Data Platform – Purpose and Benefits </a:t>
            </a:r>
          </a:p>
        </p:txBody>
      </p:sp>
      <p:sp>
        <p:nvSpPr>
          <p:cNvPr id="3" name="Content Placeholder 2">
            <a:extLst>
              <a:ext uri="{FF2B5EF4-FFF2-40B4-BE49-F238E27FC236}">
                <a16:creationId xmlns:a16="http://schemas.microsoft.com/office/drawing/2014/main" id="{798F249C-ED79-BB6A-D45D-C75A3F07A082}"/>
              </a:ext>
            </a:extLst>
          </p:cNvPr>
          <p:cNvSpPr>
            <a:spLocks noGrp="1"/>
          </p:cNvSpPr>
          <p:nvPr>
            <p:ph idx="1"/>
          </p:nvPr>
        </p:nvSpPr>
        <p:spPr>
          <a:xfrm>
            <a:off x="643467" y="1782981"/>
            <a:ext cx="10905066" cy="4393982"/>
          </a:xfrm>
        </p:spPr>
        <p:txBody>
          <a:bodyPr>
            <a:normAutofit/>
          </a:bodyPr>
          <a:lstStyle/>
          <a:p>
            <a:pPr marL="0" indent="0">
              <a:spcBef>
                <a:spcPts val="1200"/>
              </a:spcBef>
              <a:buNone/>
            </a:pPr>
            <a:r>
              <a:rPr lang="en-GB" sz="2000" b="1" kern="0" dirty="0">
                <a:ea typeface="Times New Roman" panose="02020603050405020304" pitchFamily="18" charset="0"/>
                <a:cs typeface="Times New Roman" panose="02020603050405020304" pitchFamily="18" charset="0"/>
              </a:rPr>
              <a:t>Purpose of platform</a:t>
            </a:r>
          </a:p>
          <a:p>
            <a:pPr marL="342900" indent="-342900">
              <a:spcBef>
                <a:spcPts val="1200"/>
              </a:spcBef>
              <a:buFont typeface="Arial" panose="020B0604020202020204" pitchFamily="34" charset="0"/>
              <a:buChar char="•"/>
            </a:pPr>
            <a:r>
              <a:rPr lang="en-GB" sz="2000" kern="0" dirty="0">
                <a:ea typeface="Times New Roman" panose="02020603050405020304" pitchFamily="18" charset="0"/>
                <a:cs typeface="Times New Roman" panose="02020603050405020304" pitchFamily="18" charset="0"/>
              </a:rPr>
              <a:t>To have a real time, single source of data to those providing support to Ukrainian citizens coming into Wales.</a:t>
            </a:r>
          </a:p>
          <a:p>
            <a:pPr marL="0" indent="0">
              <a:spcBef>
                <a:spcPts val="1200"/>
              </a:spcBef>
              <a:buNone/>
            </a:pPr>
            <a:endParaRPr lang="en-GB" sz="2000" kern="0" dirty="0">
              <a:ea typeface="Times New Roman" panose="02020603050405020304" pitchFamily="18" charset="0"/>
              <a:cs typeface="Times New Roman" panose="02020603050405020304" pitchFamily="18" charset="0"/>
            </a:endParaRPr>
          </a:p>
          <a:p>
            <a:pPr marL="0" indent="0">
              <a:spcBef>
                <a:spcPts val="1200"/>
              </a:spcBef>
              <a:buNone/>
            </a:pPr>
            <a:r>
              <a:rPr lang="en-GB" sz="2000" b="1" kern="0" dirty="0">
                <a:ea typeface="Times New Roman" panose="02020603050405020304" pitchFamily="18" charset="0"/>
                <a:cs typeface="Times New Roman" panose="02020603050405020304" pitchFamily="18" charset="0"/>
              </a:rPr>
              <a:t>Benefits of platform</a:t>
            </a:r>
          </a:p>
          <a:p>
            <a:pPr marL="285750" indent="-285750">
              <a:spcBef>
                <a:spcPts val="1200"/>
              </a:spcBef>
              <a:buFont typeface="Arial" panose="020B0604020202020204" pitchFamily="34" charset="0"/>
              <a:buChar char="•"/>
            </a:pPr>
            <a:r>
              <a:rPr lang="en-GB" sz="2000" kern="0" dirty="0">
                <a:ea typeface="Times New Roman" panose="02020603050405020304" pitchFamily="18" charset="0"/>
                <a:cs typeface="Times New Roman" panose="02020603050405020304" pitchFamily="18" charset="0"/>
              </a:rPr>
              <a:t>Centralised and simplified data</a:t>
            </a:r>
          </a:p>
          <a:p>
            <a:pPr marL="285750" indent="-285750">
              <a:spcBef>
                <a:spcPts val="1200"/>
              </a:spcBef>
              <a:buFont typeface="Arial" panose="020B0604020202020204" pitchFamily="34" charset="0"/>
              <a:buChar char="•"/>
            </a:pPr>
            <a:r>
              <a:rPr lang="en-GB" sz="2000" kern="0" dirty="0">
                <a:ea typeface="Times New Roman" panose="02020603050405020304" pitchFamily="18" charset="0"/>
                <a:cs typeface="Times New Roman" panose="02020603050405020304" pitchFamily="18" charset="0"/>
              </a:rPr>
              <a:t>Safe and secure</a:t>
            </a:r>
          </a:p>
          <a:p>
            <a:pPr marL="285750" indent="-285750">
              <a:spcBef>
                <a:spcPts val="1200"/>
              </a:spcBef>
              <a:buFont typeface="Arial" panose="020B0604020202020204" pitchFamily="34" charset="0"/>
              <a:buChar char="•"/>
            </a:pPr>
            <a:r>
              <a:rPr lang="en-GB" sz="2000" kern="0" dirty="0">
                <a:ea typeface="Times New Roman" panose="02020603050405020304" pitchFamily="18" charset="0"/>
                <a:cs typeface="Times New Roman" panose="02020603050405020304" pitchFamily="18" charset="0"/>
              </a:rPr>
              <a:t>Cross-agency</a:t>
            </a:r>
          </a:p>
          <a:p>
            <a:pPr marL="285750" indent="-285750">
              <a:spcBef>
                <a:spcPts val="1200"/>
              </a:spcBef>
              <a:buFont typeface="Arial" panose="020B0604020202020204" pitchFamily="34" charset="0"/>
              <a:buChar char="•"/>
            </a:pPr>
            <a:r>
              <a:rPr lang="en-GB" sz="2000" kern="0" dirty="0">
                <a:ea typeface="Times New Roman" panose="02020603050405020304" pitchFamily="18" charset="0"/>
                <a:cs typeface="Times New Roman" panose="02020603050405020304" pitchFamily="18" charset="0"/>
              </a:rPr>
              <a:t>Ease of Reporting</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878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643467" y="321734"/>
            <a:ext cx="10905066" cy="1135737"/>
          </a:xfrm>
        </p:spPr>
        <p:txBody>
          <a:bodyPr>
            <a:normAutofit/>
          </a:bodyPr>
          <a:lstStyle/>
          <a:p>
            <a:r>
              <a:rPr lang="en-GB" sz="3600" dirty="0"/>
              <a:t>Overview of User Responsibilities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4848934-8635-2F72-36D4-60ED5EC7A77E}"/>
              </a:ext>
            </a:extLst>
          </p:cNvPr>
          <p:cNvSpPr txBox="1"/>
          <p:nvPr/>
        </p:nvSpPr>
        <p:spPr>
          <a:xfrm>
            <a:off x="643467" y="1790700"/>
            <a:ext cx="10545233" cy="4339650"/>
          </a:xfrm>
          <a:prstGeom prst="rect">
            <a:avLst/>
          </a:prstGeom>
          <a:noFill/>
        </p:spPr>
        <p:txBody>
          <a:bodyPr wrap="square" rtlCol="0">
            <a:spAutoFit/>
          </a:bodyPr>
          <a:lstStyle/>
          <a:p>
            <a:pPr marL="285750" indent="-285750">
              <a:buFont typeface="Arial" panose="020B0604020202020204" pitchFamily="34" charset="0"/>
              <a:buChar char="•"/>
            </a:pPr>
            <a:r>
              <a:rPr lang="en-GB" sz="2000" dirty="0"/>
              <a:t>It is the Data Champions responsibility to ensure that all users are fully trained prior to using the system </a:t>
            </a:r>
          </a:p>
          <a:p>
            <a:endParaRPr lang="en-GB" sz="2000" dirty="0"/>
          </a:p>
          <a:p>
            <a:pPr marL="285750" indent="-285750">
              <a:buFont typeface="Arial" panose="020B0604020202020204" pitchFamily="34" charset="0"/>
              <a:buChar char="•"/>
            </a:pPr>
            <a:r>
              <a:rPr lang="en-GB" sz="2000" dirty="0"/>
              <a:t>All system queries should be sent via the Data Champion to WG via the nation of sanctuary survey mailbox </a:t>
            </a:r>
            <a:r>
              <a:rPr lang="en-GB" sz="2000" dirty="0" err="1">
                <a:hlinkClick r:id="rId3"/>
              </a:rPr>
              <a:t>nationofsanctuarysurvey@gov.wales</a:t>
            </a:r>
            <a:r>
              <a:rPr lang="en-GB" sz="2000" dirty="0"/>
              <a:t> </a:t>
            </a:r>
          </a:p>
          <a:p>
            <a:endParaRPr lang="en-GB" sz="2000" dirty="0"/>
          </a:p>
          <a:p>
            <a:pPr marL="285750" indent="-285750">
              <a:buFont typeface="Arial" panose="020B0604020202020204" pitchFamily="34" charset="0"/>
              <a:buChar char="•"/>
            </a:pPr>
            <a:r>
              <a:rPr lang="en-GB" sz="2000" dirty="0"/>
              <a:t>Users should access the user guide and information hub regularly to ensure that they are up to date with the latest changes – any new processes will always be highlighted in the featured items on the home page</a:t>
            </a:r>
          </a:p>
          <a:p>
            <a:endParaRPr lang="en-GB" sz="2000" dirty="0"/>
          </a:p>
          <a:p>
            <a:pPr marL="285750" indent="-285750">
              <a:buFont typeface="Arial" panose="020B0604020202020204" pitchFamily="34" charset="0"/>
              <a:buChar char="•"/>
            </a:pPr>
            <a:r>
              <a:rPr lang="en-GB" sz="2000" dirty="0"/>
              <a:t>All users must ensure that data is kept up to date to avoid this having a knock on effect on funding, safeguarding and reporting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Always ensure that no sensitive information (including medical data) is added to the platform</a:t>
            </a:r>
          </a:p>
        </p:txBody>
      </p:sp>
    </p:spTree>
    <p:extLst>
      <p:ext uri="{BB962C8B-B14F-4D97-AF65-F5344CB8AC3E}">
        <p14:creationId xmlns:p14="http://schemas.microsoft.com/office/powerpoint/2010/main" val="204261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643467" y="321734"/>
            <a:ext cx="10905066" cy="1135737"/>
          </a:xfrm>
        </p:spPr>
        <p:txBody>
          <a:bodyPr>
            <a:normAutofit/>
          </a:bodyPr>
          <a:lstStyle/>
          <a:p>
            <a:r>
              <a:rPr lang="en-GB" sz="3600" dirty="0"/>
              <a:t>Ukraine Data Platform – Access and Types of Data</a:t>
            </a:r>
          </a:p>
        </p:txBody>
      </p:sp>
      <p:sp>
        <p:nvSpPr>
          <p:cNvPr id="3" name="Content Placeholder 2">
            <a:extLst>
              <a:ext uri="{FF2B5EF4-FFF2-40B4-BE49-F238E27FC236}">
                <a16:creationId xmlns:a16="http://schemas.microsoft.com/office/drawing/2014/main" id="{798F249C-ED79-BB6A-D45D-C75A3F07A082}"/>
              </a:ext>
            </a:extLst>
          </p:cNvPr>
          <p:cNvSpPr>
            <a:spLocks noGrp="1"/>
          </p:cNvSpPr>
          <p:nvPr>
            <p:ph idx="1"/>
          </p:nvPr>
        </p:nvSpPr>
        <p:spPr>
          <a:xfrm>
            <a:off x="643467" y="1457471"/>
            <a:ext cx="10905066" cy="5161606"/>
          </a:xfrm>
        </p:spPr>
        <p:txBody>
          <a:bodyPr>
            <a:normAutofit fontScale="77500" lnSpcReduction="20000"/>
          </a:bodyPr>
          <a:lstStyle/>
          <a:p>
            <a:pPr indent="-228600">
              <a:lnSpc>
                <a:spcPct val="90000"/>
              </a:lnSpc>
              <a:spcBef>
                <a:spcPts val="1200"/>
              </a:spcBef>
              <a:buFont typeface="Arial" panose="020B0604020202020204" pitchFamily="34" charset="0"/>
              <a:buChar char="•"/>
            </a:pPr>
            <a:r>
              <a:rPr lang="en-US" sz="2000" b="1" dirty="0"/>
              <a:t>Who can access it?</a:t>
            </a:r>
          </a:p>
          <a:p>
            <a:pPr marL="342900" indent="-228600">
              <a:lnSpc>
                <a:spcPct val="90000"/>
              </a:lnSpc>
              <a:spcBef>
                <a:spcPts val="1200"/>
              </a:spcBef>
              <a:buFont typeface="Arial" panose="020B0604020202020204" pitchFamily="34" charset="0"/>
              <a:buChar char="•"/>
            </a:pPr>
            <a:r>
              <a:rPr lang="en-US" sz="2000" dirty="0"/>
              <a:t>Welsh Government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Digital Health and Care Wales </a:t>
            </a:r>
          </a:p>
          <a:p>
            <a:pPr marL="342900" indent="-228600">
              <a:lnSpc>
                <a:spcPct val="90000"/>
              </a:lnSpc>
              <a:spcBef>
                <a:spcPts val="1200"/>
              </a:spcBef>
              <a:buFont typeface="Arial" panose="020B0604020202020204" pitchFamily="34" charset="0"/>
              <a:buChar char="•"/>
            </a:pPr>
            <a:r>
              <a:rPr lang="en-US" sz="2000" dirty="0">
                <a:cs typeface="Calibri"/>
              </a:rPr>
              <a:t>Public Health Wales</a:t>
            </a:r>
          </a:p>
          <a:p>
            <a:pPr marL="342900" indent="-228600">
              <a:lnSpc>
                <a:spcPct val="90000"/>
              </a:lnSpc>
              <a:spcBef>
                <a:spcPts val="1200"/>
              </a:spcBef>
              <a:buFont typeface="Arial" panose="020B0604020202020204" pitchFamily="34" charset="0"/>
              <a:buChar char="•"/>
            </a:pPr>
            <a:r>
              <a:rPr lang="en-US" sz="2000" dirty="0"/>
              <a:t>Contact Centre (hosted by Cardiff Local Authority)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Local authorities in Wales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Local health boards in Wales </a:t>
            </a:r>
            <a:endParaRPr lang="en-US" sz="2000" b="1" dirty="0"/>
          </a:p>
          <a:p>
            <a:pPr indent="-228600">
              <a:lnSpc>
                <a:spcPct val="90000"/>
              </a:lnSpc>
              <a:spcBef>
                <a:spcPts val="1200"/>
              </a:spcBef>
              <a:buFont typeface="Arial" panose="020B0604020202020204" pitchFamily="34" charset="0"/>
              <a:buChar char="•"/>
            </a:pPr>
            <a:r>
              <a:rPr lang="en-US" sz="2000" b="1" dirty="0"/>
              <a:t>What information is available via the Data Platform? </a:t>
            </a:r>
            <a:endParaRPr lang="en-US" sz="2000" b="1" dirty="0">
              <a:cs typeface="Calibri"/>
            </a:endParaRPr>
          </a:p>
          <a:p>
            <a:pPr marL="342900" indent="-228600">
              <a:lnSpc>
                <a:spcPct val="90000"/>
              </a:lnSpc>
              <a:spcBef>
                <a:spcPts val="1200"/>
              </a:spcBef>
              <a:buFont typeface="Arial" panose="020B0604020202020204" pitchFamily="34" charset="0"/>
              <a:buChar char="•"/>
            </a:pPr>
            <a:r>
              <a:rPr lang="en-US" sz="2000" dirty="0"/>
              <a:t>Names, addresses and other key demographic information for Ukrainians, hosts and sponsors.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Checks required and whether they have been undertaken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Accommodation requirements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Notes (this should not contain any medical or sensitive information) </a:t>
            </a:r>
            <a:endParaRPr lang="en-US" sz="2000" b="1" dirty="0"/>
          </a:p>
          <a:p>
            <a:pPr indent="-228600">
              <a:lnSpc>
                <a:spcPct val="90000"/>
              </a:lnSpc>
              <a:spcBef>
                <a:spcPts val="1200"/>
              </a:spcBef>
              <a:buFont typeface="Arial" panose="020B0604020202020204" pitchFamily="34" charset="0"/>
              <a:buChar char="•"/>
            </a:pPr>
            <a:r>
              <a:rPr lang="en-US" sz="2000" b="1" dirty="0"/>
              <a:t>What information is </a:t>
            </a:r>
            <a:r>
              <a:rPr lang="en-US" sz="2000" b="1" u="sng" dirty="0"/>
              <a:t>not</a:t>
            </a:r>
            <a:r>
              <a:rPr lang="en-US" sz="2000" b="1" dirty="0"/>
              <a:t> available via the Data Platform? </a:t>
            </a:r>
            <a:endParaRPr lang="en-US" sz="2000" b="1" dirty="0">
              <a:cs typeface="Calibri"/>
            </a:endParaRPr>
          </a:p>
          <a:p>
            <a:pPr marL="342900" indent="-228600">
              <a:lnSpc>
                <a:spcPct val="90000"/>
              </a:lnSpc>
              <a:spcBef>
                <a:spcPts val="1200"/>
              </a:spcBef>
              <a:buFont typeface="Arial" panose="020B0604020202020204" pitchFamily="34" charset="0"/>
              <a:buChar char="•"/>
            </a:pPr>
            <a:r>
              <a:rPr lang="en-US" sz="2000" dirty="0"/>
              <a:t>Medical and sensitive data </a:t>
            </a:r>
          </a:p>
          <a:p>
            <a:pPr marL="342900" indent="-228600">
              <a:lnSpc>
                <a:spcPct val="90000"/>
              </a:lnSpc>
              <a:spcBef>
                <a:spcPts val="1200"/>
              </a:spcBef>
              <a:buFont typeface="Arial" panose="020B0604020202020204" pitchFamily="34" charset="0"/>
              <a:buChar char="•"/>
            </a:pPr>
            <a:r>
              <a:rPr lang="en-US" sz="2000" dirty="0"/>
              <a:t>Ongoing service provision (</a:t>
            </a:r>
            <a:r>
              <a:rPr lang="en-US" sz="2000" dirty="0" err="1"/>
              <a:t>e.g</a:t>
            </a:r>
            <a:r>
              <a:rPr lang="en-US" sz="2000" dirty="0"/>
              <a:t> schools, social care) </a:t>
            </a:r>
            <a:endParaRPr lang="en-US" sz="2000" dirty="0">
              <a:cs typeface="Calibri"/>
            </a:endParaRPr>
          </a:p>
          <a:p>
            <a:pPr marL="342900" indent="-228600">
              <a:lnSpc>
                <a:spcPct val="90000"/>
              </a:lnSpc>
              <a:spcBef>
                <a:spcPts val="1200"/>
              </a:spcBef>
              <a:buFont typeface="Arial" panose="020B0604020202020204" pitchFamily="34" charset="0"/>
              <a:buChar char="•"/>
            </a:pPr>
            <a:r>
              <a:rPr lang="en-US" sz="2000" dirty="0"/>
              <a:t>Capacity of welcome Centre's </a:t>
            </a:r>
            <a:endParaRPr lang="en-US" sz="2000" dirty="0">
              <a:cs typeface="Calibri"/>
            </a:endParaRP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432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13902" y="-93665"/>
            <a:ext cx="10905066" cy="1135737"/>
          </a:xfrm>
        </p:spPr>
        <p:txBody>
          <a:bodyPr>
            <a:normAutofit/>
          </a:bodyPr>
          <a:lstStyle/>
          <a:p>
            <a:r>
              <a:rPr lang="en-GB" sz="3600" dirty="0"/>
              <a:t>System Navigation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489B3ED-2B7A-43EA-124E-6E727014D48E}"/>
              </a:ext>
            </a:extLst>
          </p:cNvPr>
          <p:cNvSpPr txBox="1"/>
          <p:nvPr/>
        </p:nvSpPr>
        <p:spPr>
          <a:xfrm>
            <a:off x="143993" y="918416"/>
            <a:ext cx="4982603" cy="923330"/>
          </a:xfrm>
          <a:prstGeom prst="rect">
            <a:avLst/>
          </a:prstGeom>
          <a:noFill/>
        </p:spPr>
        <p:txBody>
          <a:bodyPr wrap="square" rtlCol="0">
            <a:spAutoFit/>
          </a:bodyPr>
          <a:lstStyle/>
          <a:p>
            <a:r>
              <a:rPr lang="en-GB" dirty="0"/>
              <a:t>It’s important to become familiar with the navigation panel on the left hand side of the data platform</a:t>
            </a:r>
          </a:p>
        </p:txBody>
      </p:sp>
      <p:pic>
        <p:nvPicPr>
          <p:cNvPr id="17" name="Picture 16">
            <a:extLst>
              <a:ext uri="{FF2B5EF4-FFF2-40B4-BE49-F238E27FC236}">
                <a16:creationId xmlns:a16="http://schemas.microsoft.com/office/drawing/2014/main" id="{C97145AD-5819-290A-CD88-1CDB0164EC7D}"/>
              </a:ext>
            </a:extLst>
          </p:cNvPr>
          <p:cNvPicPr>
            <a:picLocks noChangeAspect="1"/>
          </p:cNvPicPr>
          <p:nvPr/>
        </p:nvPicPr>
        <p:blipFill>
          <a:blip r:embed="rId3"/>
          <a:stretch>
            <a:fillRect/>
          </a:stretch>
        </p:blipFill>
        <p:spPr>
          <a:xfrm>
            <a:off x="-3457" y="2114409"/>
            <a:ext cx="1787902" cy="3274809"/>
          </a:xfrm>
          <a:prstGeom prst="rect">
            <a:avLst/>
          </a:prstGeom>
        </p:spPr>
      </p:pic>
      <p:pic>
        <p:nvPicPr>
          <p:cNvPr id="19" name="Picture 18">
            <a:extLst>
              <a:ext uri="{FF2B5EF4-FFF2-40B4-BE49-F238E27FC236}">
                <a16:creationId xmlns:a16="http://schemas.microsoft.com/office/drawing/2014/main" id="{B75F5531-61D8-1F24-4952-F6C4F40F4C2C}"/>
              </a:ext>
            </a:extLst>
          </p:cNvPr>
          <p:cNvPicPr>
            <a:picLocks noChangeAspect="1"/>
          </p:cNvPicPr>
          <p:nvPr/>
        </p:nvPicPr>
        <p:blipFill>
          <a:blip r:embed="rId4"/>
          <a:stretch>
            <a:fillRect/>
          </a:stretch>
        </p:blipFill>
        <p:spPr>
          <a:xfrm>
            <a:off x="2089717" y="2481527"/>
            <a:ext cx="2216782" cy="2448944"/>
          </a:xfrm>
          <a:prstGeom prst="rect">
            <a:avLst/>
          </a:prstGeom>
        </p:spPr>
      </p:pic>
      <p:sp>
        <p:nvSpPr>
          <p:cNvPr id="20" name="TextBox 19">
            <a:extLst>
              <a:ext uri="{FF2B5EF4-FFF2-40B4-BE49-F238E27FC236}">
                <a16:creationId xmlns:a16="http://schemas.microsoft.com/office/drawing/2014/main" id="{97F06426-E2CE-F2C9-DC8C-D9C966C3821C}"/>
              </a:ext>
            </a:extLst>
          </p:cNvPr>
          <p:cNvSpPr txBox="1"/>
          <p:nvPr/>
        </p:nvSpPr>
        <p:spPr>
          <a:xfrm>
            <a:off x="5895341" y="2228671"/>
            <a:ext cx="5394468" cy="1200329"/>
          </a:xfrm>
          <a:prstGeom prst="rect">
            <a:avLst/>
          </a:prstGeom>
          <a:noFill/>
        </p:spPr>
        <p:txBody>
          <a:bodyPr wrap="square" rtlCol="0">
            <a:spAutoFit/>
          </a:bodyPr>
          <a:lstStyle/>
          <a:p>
            <a:r>
              <a:rPr lang="en-GB" dirty="0"/>
              <a:t>The Search Applicants tab is a great tool to be familiar with – this will allow you to find out where a record sits within the system regardless of which LA you are searching from </a:t>
            </a:r>
          </a:p>
        </p:txBody>
      </p:sp>
      <p:pic>
        <p:nvPicPr>
          <p:cNvPr id="22" name="Picture 21">
            <a:extLst>
              <a:ext uri="{FF2B5EF4-FFF2-40B4-BE49-F238E27FC236}">
                <a16:creationId xmlns:a16="http://schemas.microsoft.com/office/drawing/2014/main" id="{04CDA574-1B4C-925D-A335-93FB2D3905D3}"/>
              </a:ext>
            </a:extLst>
          </p:cNvPr>
          <p:cNvPicPr>
            <a:picLocks noChangeAspect="1"/>
          </p:cNvPicPr>
          <p:nvPr/>
        </p:nvPicPr>
        <p:blipFill rotWithShape="1">
          <a:blip r:embed="rId5"/>
          <a:srcRect t="4642"/>
          <a:stretch/>
        </p:blipFill>
        <p:spPr>
          <a:xfrm>
            <a:off x="5126596" y="3705999"/>
            <a:ext cx="6931959" cy="1923915"/>
          </a:xfrm>
          <a:prstGeom prst="rect">
            <a:avLst/>
          </a:prstGeom>
        </p:spPr>
      </p:pic>
    </p:spTree>
    <p:extLst>
      <p:ext uri="{BB962C8B-B14F-4D97-AF65-F5344CB8AC3E}">
        <p14:creationId xmlns:p14="http://schemas.microsoft.com/office/powerpoint/2010/main" val="221741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13902" y="-93665"/>
            <a:ext cx="10905066" cy="1135737"/>
          </a:xfrm>
        </p:spPr>
        <p:txBody>
          <a:bodyPr>
            <a:normAutofit/>
          </a:bodyPr>
          <a:lstStyle/>
          <a:p>
            <a:r>
              <a:rPr lang="en-GB" sz="3600" dirty="0"/>
              <a:t>Overview of Applicant Journey Status’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94863CC4-3479-C267-B0C1-4A5ADC1FC942}"/>
              </a:ext>
            </a:extLst>
          </p:cNvPr>
          <p:cNvGraphicFramePr>
            <a:graphicFrameLocks noGrp="1"/>
          </p:cNvGraphicFramePr>
          <p:nvPr/>
        </p:nvGraphicFramePr>
        <p:xfrm>
          <a:off x="318355" y="811335"/>
          <a:ext cx="11056958" cy="5957765"/>
        </p:xfrm>
        <a:graphic>
          <a:graphicData uri="http://schemas.openxmlformats.org/drawingml/2006/table">
            <a:tbl>
              <a:tblPr firstRow="1" bandRow="1">
                <a:tableStyleId>{5C22544A-7EE6-4342-B048-85BDC9FD1C3A}</a:tableStyleId>
              </a:tblPr>
              <a:tblGrid>
                <a:gridCol w="5691587">
                  <a:extLst>
                    <a:ext uri="{9D8B030D-6E8A-4147-A177-3AD203B41FA5}">
                      <a16:colId xmlns:a16="http://schemas.microsoft.com/office/drawing/2014/main" val="434363462"/>
                    </a:ext>
                  </a:extLst>
                </a:gridCol>
                <a:gridCol w="5365371">
                  <a:extLst>
                    <a:ext uri="{9D8B030D-6E8A-4147-A177-3AD203B41FA5}">
                      <a16:colId xmlns:a16="http://schemas.microsoft.com/office/drawing/2014/main" val="3176681370"/>
                    </a:ext>
                  </a:extLst>
                </a:gridCol>
              </a:tblGrid>
              <a:tr h="332394">
                <a:tc>
                  <a:txBody>
                    <a:bodyPr/>
                    <a:lstStyle/>
                    <a:p>
                      <a:r>
                        <a:rPr lang="en-GB" sz="1600" dirty="0"/>
                        <a:t>Super Sponsor Scheme</a:t>
                      </a:r>
                    </a:p>
                  </a:txBody>
                  <a:tcPr/>
                </a:tc>
                <a:tc>
                  <a:txBody>
                    <a:bodyPr/>
                    <a:lstStyle/>
                    <a:p>
                      <a:r>
                        <a:rPr lang="en-GB" sz="1600" dirty="0"/>
                        <a:t>Individual Sponsor Scheme </a:t>
                      </a:r>
                    </a:p>
                  </a:txBody>
                  <a:tcPr/>
                </a:tc>
                <a:extLst>
                  <a:ext uri="{0D108BD9-81ED-4DB2-BD59-A6C34878D82A}">
                    <a16:rowId xmlns:a16="http://schemas.microsoft.com/office/drawing/2014/main" val="4011943789"/>
                  </a:ext>
                </a:extLst>
              </a:tr>
              <a:tr h="1057617">
                <a:tc>
                  <a:txBody>
                    <a:bodyPr/>
                    <a:lstStyle/>
                    <a:p>
                      <a:r>
                        <a:rPr lang="en-GB" sz="1600" dirty="0"/>
                        <a:t>SS01- New Visa Approved </a:t>
                      </a:r>
                    </a:p>
                    <a:p>
                      <a:pPr marL="285750" indent="-285750">
                        <a:buFont typeface="Arial" panose="020B0604020202020204" pitchFamily="34" charset="0"/>
                        <a:buChar char="•"/>
                      </a:pPr>
                      <a:r>
                        <a:rPr lang="en-GB" sz="1600" dirty="0"/>
                        <a:t>SS01A – Pending </a:t>
                      </a:r>
                    </a:p>
                    <a:p>
                      <a:pPr marL="285750" indent="-285750">
                        <a:buFont typeface="Arial" panose="020B0604020202020204" pitchFamily="34" charset="0"/>
                        <a:buChar char="•"/>
                      </a:pPr>
                      <a:r>
                        <a:rPr lang="en-GB" sz="1600" dirty="0"/>
                        <a:t>SS01B – Uncontactable </a:t>
                      </a:r>
                    </a:p>
                    <a:p>
                      <a:pPr marL="285750" indent="-285750">
                        <a:buFont typeface="Arial" panose="020B0604020202020204" pitchFamily="34" charset="0"/>
                        <a:buChar char="•"/>
                      </a:pPr>
                      <a:r>
                        <a:rPr lang="en-GB" sz="1600" dirty="0"/>
                        <a:t>SS01C- Complex Case Discussion </a:t>
                      </a:r>
                    </a:p>
                  </a:txBody>
                  <a:tcPr/>
                </a:tc>
                <a:tc>
                  <a:txBody>
                    <a:bodyPr/>
                    <a:lstStyle/>
                    <a:p>
                      <a:r>
                        <a:rPr lang="en-GB" sz="1600" dirty="0"/>
                        <a:t>IS01 – Visa and Host Approved </a:t>
                      </a:r>
                    </a:p>
                    <a:p>
                      <a:endParaRPr lang="en-GB" sz="1600" dirty="0"/>
                    </a:p>
                  </a:txBody>
                  <a:tcPr/>
                </a:tc>
                <a:extLst>
                  <a:ext uri="{0D108BD9-81ED-4DB2-BD59-A6C34878D82A}">
                    <a16:rowId xmlns:a16="http://schemas.microsoft.com/office/drawing/2014/main" val="3145707836"/>
                  </a:ext>
                </a:extLst>
              </a:tr>
              <a:tr h="332394">
                <a:tc>
                  <a:txBody>
                    <a:bodyPr/>
                    <a:lstStyle/>
                    <a:p>
                      <a:r>
                        <a:rPr lang="en-GB" sz="1600" dirty="0"/>
                        <a:t>SS02- Ready for WC Allocation</a:t>
                      </a:r>
                    </a:p>
                  </a:txBody>
                  <a:tcPr/>
                </a:tc>
                <a:tc>
                  <a:txBody>
                    <a:bodyPr/>
                    <a:lstStyle/>
                    <a:p>
                      <a:r>
                        <a:rPr lang="en-GB" sz="1600" dirty="0"/>
                        <a:t>IS02 – Placed with host Family </a:t>
                      </a:r>
                    </a:p>
                  </a:txBody>
                  <a:tcPr/>
                </a:tc>
                <a:extLst>
                  <a:ext uri="{0D108BD9-81ED-4DB2-BD59-A6C34878D82A}">
                    <a16:rowId xmlns:a16="http://schemas.microsoft.com/office/drawing/2014/main" val="2625889289"/>
                  </a:ext>
                </a:extLst>
              </a:tr>
              <a:tr h="332394">
                <a:tc>
                  <a:txBody>
                    <a:bodyPr/>
                    <a:lstStyle/>
                    <a:p>
                      <a:r>
                        <a:rPr lang="en-GB" sz="1600" dirty="0"/>
                        <a:t>SS03 – Welcome Centre Allocated </a:t>
                      </a:r>
                    </a:p>
                  </a:txBody>
                  <a:tcPr/>
                </a:tc>
                <a:tc>
                  <a:txBody>
                    <a:bodyPr/>
                    <a:lstStyle/>
                    <a:p>
                      <a:r>
                        <a:rPr lang="en-GB" sz="1600" dirty="0"/>
                        <a:t>IS03 – Moved to Accommodation</a:t>
                      </a:r>
                    </a:p>
                  </a:txBody>
                  <a:tcPr/>
                </a:tc>
                <a:extLst>
                  <a:ext uri="{0D108BD9-81ED-4DB2-BD59-A6C34878D82A}">
                    <a16:rowId xmlns:a16="http://schemas.microsoft.com/office/drawing/2014/main" val="1251580876"/>
                  </a:ext>
                </a:extLst>
              </a:tr>
              <a:tr h="332394">
                <a:tc>
                  <a:txBody>
                    <a:bodyPr/>
                    <a:lstStyle/>
                    <a:p>
                      <a:r>
                        <a:rPr lang="en-GB" sz="1600" dirty="0"/>
                        <a:t>SS04 – Informed of WC Arrangements </a:t>
                      </a:r>
                    </a:p>
                  </a:txBody>
                  <a:tcPr/>
                </a:tc>
                <a:tc>
                  <a:txBody>
                    <a:bodyPr/>
                    <a:lstStyle/>
                    <a:p>
                      <a:r>
                        <a:rPr lang="en-GB" sz="1600" dirty="0"/>
                        <a:t>IS04 – Rematching Needed </a:t>
                      </a:r>
                    </a:p>
                  </a:txBody>
                  <a:tcPr/>
                </a:tc>
                <a:extLst>
                  <a:ext uri="{0D108BD9-81ED-4DB2-BD59-A6C34878D82A}">
                    <a16:rowId xmlns:a16="http://schemas.microsoft.com/office/drawing/2014/main" val="4279689743"/>
                  </a:ext>
                </a:extLst>
              </a:tr>
              <a:tr h="1689611">
                <a:tc>
                  <a:txBody>
                    <a:bodyPr/>
                    <a:lstStyle/>
                    <a:p>
                      <a:r>
                        <a:rPr lang="en-GB" sz="1600" dirty="0"/>
                        <a:t>SS05 – In Transit</a:t>
                      </a:r>
                    </a:p>
                    <a:p>
                      <a:pPr marL="285750" indent="-285750">
                        <a:buFont typeface="Arial" panose="020B0604020202020204" pitchFamily="34" charset="0"/>
                        <a:buChar char="•"/>
                      </a:pPr>
                      <a:r>
                        <a:rPr lang="en-GB" sz="1600" dirty="0"/>
                        <a:t>SS05A- In Isolation</a:t>
                      </a:r>
                    </a:p>
                    <a:p>
                      <a:pPr marL="285750" indent="-285750">
                        <a:buFont typeface="Arial" panose="020B0604020202020204" pitchFamily="34" charset="0"/>
                        <a:buChar char="•"/>
                      </a:pPr>
                      <a:r>
                        <a:rPr lang="en-GB" sz="1600" dirty="0"/>
                        <a:t>SS05B- Hospital Admission </a:t>
                      </a:r>
                    </a:p>
                    <a:p>
                      <a:pPr marL="285750" indent="-285750">
                        <a:buFont typeface="Arial" panose="020B0604020202020204" pitchFamily="34" charset="0"/>
                        <a:buChar char="•"/>
                      </a:pPr>
                      <a:r>
                        <a:rPr lang="en-GB" sz="1600" dirty="0"/>
                        <a:t>SS05C- Temporary Accommodation Pending Medical Discharge</a:t>
                      </a:r>
                    </a:p>
                    <a:p>
                      <a:pPr marL="285750" indent="-285750">
                        <a:buFont typeface="Arial" panose="020B0604020202020204" pitchFamily="34" charset="0"/>
                        <a:buChar char="•"/>
                      </a:pPr>
                      <a:r>
                        <a:rPr lang="en-GB" sz="1600" dirty="0"/>
                        <a:t>SS05D – No Show – Known</a:t>
                      </a:r>
                    </a:p>
                    <a:p>
                      <a:pPr marL="285750" indent="-285750">
                        <a:buFont typeface="Arial" panose="020B0604020202020204" pitchFamily="34" charset="0"/>
                        <a:buChar char="•"/>
                      </a:pPr>
                      <a:r>
                        <a:rPr lang="en-GB" sz="1600" dirty="0"/>
                        <a:t>SS05E – No Show – Unknown </a:t>
                      </a:r>
                    </a:p>
                  </a:txBody>
                  <a:tcPr/>
                </a:tc>
                <a:tc>
                  <a:txBody>
                    <a:bodyPr/>
                    <a:lstStyle/>
                    <a:p>
                      <a:r>
                        <a:rPr lang="en-GB" sz="1600" dirty="0"/>
                        <a:t>IS05 – Move on </a:t>
                      </a:r>
                    </a:p>
                    <a:p>
                      <a:endParaRPr lang="en-GB" sz="1600" dirty="0"/>
                    </a:p>
                  </a:txBody>
                  <a:tcPr/>
                </a:tc>
                <a:extLst>
                  <a:ext uri="{0D108BD9-81ED-4DB2-BD59-A6C34878D82A}">
                    <a16:rowId xmlns:a16="http://schemas.microsoft.com/office/drawing/2014/main" val="3332565844"/>
                  </a:ext>
                </a:extLst>
              </a:tr>
              <a:tr h="332394">
                <a:tc>
                  <a:txBody>
                    <a:bodyPr/>
                    <a:lstStyle/>
                    <a:p>
                      <a:r>
                        <a:rPr lang="en-GB" sz="1600" dirty="0"/>
                        <a:t>SS07- Housed in a Welcome Centre</a:t>
                      </a:r>
                    </a:p>
                  </a:txBody>
                  <a:tcPr/>
                </a:tc>
                <a:tc>
                  <a:txBody>
                    <a:bodyPr/>
                    <a:lstStyle/>
                    <a:p>
                      <a:r>
                        <a:rPr lang="en-GB" sz="1600" dirty="0"/>
                        <a:t>IS21 – No Show – Known </a:t>
                      </a:r>
                    </a:p>
                  </a:txBody>
                  <a:tcPr/>
                </a:tc>
                <a:extLst>
                  <a:ext uri="{0D108BD9-81ED-4DB2-BD59-A6C34878D82A}">
                    <a16:rowId xmlns:a16="http://schemas.microsoft.com/office/drawing/2014/main" val="966564750"/>
                  </a:ext>
                </a:extLst>
              </a:tr>
              <a:tr h="332394">
                <a:tc>
                  <a:txBody>
                    <a:bodyPr/>
                    <a:lstStyle/>
                    <a:p>
                      <a:r>
                        <a:rPr lang="en-GB" sz="1600" dirty="0"/>
                        <a:t>SS08 – Welcome Centre Ready for Move on </a:t>
                      </a:r>
                    </a:p>
                  </a:txBody>
                  <a:tcPr/>
                </a:tc>
                <a:tc>
                  <a:txBody>
                    <a:bodyPr/>
                    <a:lstStyle/>
                    <a:p>
                      <a:r>
                        <a:rPr lang="en-GB" sz="1600" dirty="0"/>
                        <a:t>IS22 – No Show – Unknown </a:t>
                      </a:r>
                    </a:p>
                  </a:txBody>
                  <a:tcPr/>
                </a:tc>
                <a:extLst>
                  <a:ext uri="{0D108BD9-81ED-4DB2-BD59-A6C34878D82A}">
                    <a16:rowId xmlns:a16="http://schemas.microsoft.com/office/drawing/2014/main" val="3910160355"/>
                  </a:ext>
                </a:extLst>
              </a:tr>
              <a:tr h="427197">
                <a:tc>
                  <a:txBody>
                    <a:bodyPr/>
                    <a:lstStyle/>
                    <a:p>
                      <a:r>
                        <a:rPr lang="en-GB" sz="1600" dirty="0"/>
                        <a:t>SS09 – Move on Accommodation Allocated </a:t>
                      </a:r>
                    </a:p>
                  </a:txBody>
                  <a:tcPr/>
                </a:tc>
                <a:tc>
                  <a:txBody>
                    <a:bodyPr/>
                    <a:lstStyle/>
                    <a:p>
                      <a:r>
                        <a:rPr lang="en-GB" sz="1600" dirty="0"/>
                        <a:t>IS23 – Uncontactable </a:t>
                      </a:r>
                    </a:p>
                  </a:txBody>
                  <a:tcPr/>
                </a:tc>
                <a:extLst>
                  <a:ext uri="{0D108BD9-81ED-4DB2-BD59-A6C34878D82A}">
                    <a16:rowId xmlns:a16="http://schemas.microsoft.com/office/drawing/2014/main" val="2908102734"/>
                  </a:ext>
                </a:extLst>
              </a:tr>
              <a:tr h="332394">
                <a:tc>
                  <a:txBody>
                    <a:bodyPr/>
                    <a:lstStyle/>
                    <a:p>
                      <a:r>
                        <a:rPr lang="en-GB" sz="1600" dirty="0"/>
                        <a:t>SS10 – Moved on </a:t>
                      </a:r>
                    </a:p>
                  </a:txBody>
                  <a:tcPr/>
                </a:tc>
                <a:tc>
                  <a:txBody>
                    <a:bodyPr/>
                    <a:lstStyle/>
                    <a:p>
                      <a:r>
                        <a:rPr lang="en-GB" sz="1600" dirty="0"/>
                        <a:t>IS99 – On Hold</a:t>
                      </a:r>
                    </a:p>
                  </a:txBody>
                  <a:tcPr/>
                </a:tc>
                <a:extLst>
                  <a:ext uri="{0D108BD9-81ED-4DB2-BD59-A6C34878D82A}">
                    <a16:rowId xmlns:a16="http://schemas.microsoft.com/office/drawing/2014/main" val="478518798"/>
                  </a:ext>
                </a:extLst>
              </a:tr>
              <a:tr h="427197">
                <a:tc>
                  <a:txBody>
                    <a:bodyPr/>
                    <a:lstStyle/>
                    <a:p>
                      <a:r>
                        <a:rPr lang="en-GB" sz="1600" dirty="0"/>
                        <a:t>SS11- Duplicate Record </a:t>
                      </a:r>
                    </a:p>
                  </a:txBody>
                  <a:tcPr/>
                </a:tc>
                <a:tc>
                  <a:txBody>
                    <a:bodyPr/>
                    <a:lstStyle/>
                    <a:p>
                      <a:r>
                        <a:rPr lang="en-GB" sz="1600" dirty="0"/>
                        <a:t>IS100- Duplicate Record </a:t>
                      </a:r>
                    </a:p>
                  </a:txBody>
                  <a:tcPr/>
                </a:tc>
                <a:extLst>
                  <a:ext uri="{0D108BD9-81ED-4DB2-BD59-A6C34878D82A}">
                    <a16:rowId xmlns:a16="http://schemas.microsoft.com/office/drawing/2014/main" val="3175831761"/>
                  </a:ext>
                </a:extLst>
              </a:tr>
            </a:tbl>
          </a:graphicData>
        </a:graphic>
      </p:graphicFrame>
    </p:spTree>
    <p:extLst>
      <p:ext uri="{BB962C8B-B14F-4D97-AF65-F5344CB8AC3E}">
        <p14:creationId xmlns:p14="http://schemas.microsoft.com/office/powerpoint/2010/main" val="144445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684F7-D265-E1FB-0230-12108FC80806}"/>
              </a:ext>
            </a:extLst>
          </p:cNvPr>
          <p:cNvSpPr>
            <a:spLocks noGrp="1"/>
          </p:cNvSpPr>
          <p:nvPr>
            <p:ph type="title"/>
          </p:nvPr>
        </p:nvSpPr>
        <p:spPr>
          <a:xfrm>
            <a:off x="13902" y="349998"/>
            <a:ext cx="10905066" cy="1135737"/>
          </a:xfrm>
        </p:spPr>
        <p:txBody>
          <a:bodyPr>
            <a:normAutofit/>
          </a:bodyPr>
          <a:lstStyle/>
          <a:p>
            <a:r>
              <a:rPr lang="en-GB" sz="3600" dirty="0"/>
              <a:t>Overview of Sponsor/Host  Journey Status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94863CC4-3479-C267-B0C1-4A5ADC1FC942}"/>
              </a:ext>
            </a:extLst>
          </p:cNvPr>
          <p:cNvGraphicFramePr>
            <a:graphicFrameLocks noGrp="1"/>
          </p:cNvGraphicFramePr>
          <p:nvPr>
            <p:extLst>
              <p:ext uri="{D42A27DB-BD31-4B8C-83A1-F6EECF244321}">
                <p14:modId xmlns:p14="http://schemas.microsoft.com/office/powerpoint/2010/main" val="3309512875"/>
              </p:ext>
            </p:extLst>
          </p:nvPr>
        </p:nvGraphicFramePr>
        <p:xfrm>
          <a:off x="1356960" y="1978826"/>
          <a:ext cx="5691587" cy="2560320"/>
        </p:xfrm>
        <a:graphic>
          <a:graphicData uri="http://schemas.openxmlformats.org/drawingml/2006/table">
            <a:tbl>
              <a:tblPr firstRow="1" bandRow="1">
                <a:tableStyleId>{5C22544A-7EE6-4342-B048-85BDC9FD1C3A}</a:tableStyleId>
              </a:tblPr>
              <a:tblGrid>
                <a:gridCol w="5691587">
                  <a:extLst>
                    <a:ext uri="{9D8B030D-6E8A-4147-A177-3AD203B41FA5}">
                      <a16:colId xmlns:a16="http://schemas.microsoft.com/office/drawing/2014/main" val="434363462"/>
                    </a:ext>
                  </a:extLst>
                </a:gridCol>
              </a:tblGrid>
              <a:tr h="0">
                <a:tc>
                  <a:txBody>
                    <a:bodyPr/>
                    <a:lstStyle/>
                    <a:p>
                      <a:r>
                        <a:rPr lang="en-GB" sz="1800" dirty="0"/>
                        <a:t>Sponsor/Host </a:t>
                      </a:r>
                    </a:p>
                  </a:txBody>
                  <a:tcPr/>
                </a:tc>
                <a:extLst>
                  <a:ext uri="{0D108BD9-81ED-4DB2-BD59-A6C34878D82A}">
                    <a16:rowId xmlns:a16="http://schemas.microsoft.com/office/drawing/2014/main" val="4011943789"/>
                  </a:ext>
                </a:extLst>
              </a:tr>
              <a:tr h="331097">
                <a:tc>
                  <a:txBody>
                    <a:bodyPr/>
                    <a:lstStyle/>
                    <a:p>
                      <a:r>
                        <a:rPr lang="en-GB" sz="1800" dirty="0"/>
                        <a:t>HST001 –Applied</a:t>
                      </a:r>
                    </a:p>
                  </a:txBody>
                  <a:tcPr/>
                </a:tc>
                <a:extLst>
                  <a:ext uri="{0D108BD9-81ED-4DB2-BD59-A6C34878D82A}">
                    <a16:rowId xmlns:a16="http://schemas.microsoft.com/office/drawing/2014/main" val="2223143995"/>
                  </a:ext>
                </a:extLst>
              </a:tr>
              <a:tr h="331097">
                <a:tc>
                  <a:txBody>
                    <a:bodyPr/>
                    <a:lstStyle/>
                    <a:p>
                      <a:r>
                        <a:rPr lang="en-GB" sz="1800" dirty="0"/>
                        <a:t>HST002- Approved </a:t>
                      </a:r>
                    </a:p>
                  </a:txBody>
                  <a:tcPr/>
                </a:tc>
                <a:extLst>
                  <a:ext uri="{0D108BD9-81ED-4DB2-BD59-A6C34878D82A}">
                    <a16:rowId xmlns:a16="http://schemas.microsoft.com/office/drawing/2014/main" val="320840381"/>
                  </a:ext>
                </a:extLst>
              </a:tr>
              <a:tr h="331097">
                <a:tc>
                  <a:txBody>
                    <a:bodyPr/>
                    <a:lstStyle/>
                    <a:p>
                      <a:r>
                        <a:rPr lang="en-GB" sz="1800" dirty="0"/>
                        <a:t>HST003 –Active </a:t>
                      </a:r>
                    </a:p>
                  </a:txBody>
                  <a:tcPr/>
                </a:tc>
                <a:extLst>
                  <a:ext uri="{0D108BD9-81ED-4DB2-BD59-A6C34878D82A}">
                    <a16:rowId xmlns:a16="http://schemas.microsoft.com/office/drawing/2014/main" val="2504342216"/>
                  </a:ext>
                </a:extLst>
              </a:tr>
              <a:tr h="331097">
                <a:tc>
                  <a:txBody>
                    <a:bodyPr/>
                    <a:lstStyle/>
                    <a:p>
                      <a:r>
                        <a:rPr lang="en-GB" sz="1800" dirty="0"/>
                        <a:t>HST004 – Withdrawn </a:t>
                      </a:r>
                    </a:p>
                  </a:txBody>
                  <a:tcPr/>
                </a:tc>
                <a:extLst>
                  <a:ext uri="{0D108BD9-81ED-4DB2-BD59-A6C34878D82A}">
                    <a16:rowId xmlns:a16="http://schemas.microsoft.com/office/drawing/2014/main" val="2290809866"/>
                  </a:ext>
                </a:extLst>
              </a:tr>
              <a:tr h="331097">
                <a:tc>
                  <a:txBody>
                    <a:bodyPr/>
                    <a:lstStyle/>
                    <a:p>
                      <a:r>
                        <a:rPr lang="en-GB" sz="1800" dirty="0"/>
                        <a:t>HST005 – Rejected </a:t>
                      </a:r>
                    </a:p>
                  </a:txBody>
                  <a:tcPr/>
                </a:tc>
                <a:extLst>
                  <a:ext uri="{0D108BD9-81ED-4DB2-BD59-A6C34878D82A}">
                    <a16:rowId xmlns:a16="http://schemas.microsoft.com/office/drawing/2014/main" val="393344074"/>
                  </a:ext>
                </a:extLst>
              </a:tr>
              <a:tr h="331097">
                <a:tc>
                  <a:txBody>
                    <a:bodyPr/>
                    <a:lstStyle/>
                    <a:p>
                      <a:r>
                        <a:rPr lang="en-GB" sz="1800" dirty="0"/>
                        <a:t>HST006 – Duplicate </a:t>
                      </a:r>
                    </a:p>
                  </a:txBody>
                  <a:tcPr/>
                </a:tc>
                <a:extLst>
                  <a:ext uri="{0D108BD9-81ED-4DB2-BD59-A6C34878D82A}">
                    <a16:rowId xmlns:a16="http://schemas.microsoft.com/office/drawing/2014/main" val="3693526698"/>
                  </a:ext>
                </a:extLst>
              </a:tr>
            </a:tbl>
          </a:graphicData>
        </a:graphic>
      </p:graphicFrame>
      <p:sp>
        <p:nvSpPr>
          <p:cNvPr id="3" name="TextBox 2">
            <a:extLst>
              <a:ext uri="{FF2B5EF4-FFF2-40B4-BE49-F238E27FC236}">
                <a16:creationId xmlns:a16="http://schemas.microsoft.com/office/drawing/2014/main" id="{BAFD494A-23D4-BDF0-3FAF-DCF89CCA750C}"/>
              </a:ext>
            </a:extLst>
          </p:cNvPr>
          <p:cNvSpPr txBox="1"/>
          <p:nvPr/>
        </p:nvSpPr>
        <p:spPr>
          <a:xfrm>
            <a:off x="889000" y="4938045"/>
            <a:ext cx="81915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Users should consider and review journey status’ for both applicants and sponsor/hosts regularly to ensure that the data reflects the current situation of the individual</a:t>
            </a:r>
          </a:p>
          <a:p>
            <a:pPr marL="285750" indent="-285750">
              <a:buFont typeface="Arial" panose="020B0604020202020204" pitchFamily="34" charset="0"/>
              <a:buChar char="•"/>
            </a:pPr>
            <a:r>
              <a:rPr lang="en-GB" dirty="0"/>
              <a:t>Setting the journey status correctly will ensure correct system functionalities run in the background  </a:t>
            </a:r>
          </a:p>
        </p:txBody>
      </p:sp>
    </p:spTree>
    <p:extLst>
      <p:ext uri="{BB962C8B-B14F-4D97-AF65-F5344CB8AC3E}">
        <p14:creationId xmlns:p14="http://schemas.microsoft.com/office/powerpoint/2010/main" val="109716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xml.rels>&#65279;<?xml version="1.0" encoding="utf-8"?><Relationships xmlns="http://schemas.openxmlformats.org/package/2006/relationships"><Relationship Type="http://schemas.openxmlformats.org/officeDocument/2006/relationships/customXmlProps" Target="/customXML/itemProps.xml" Id="Rd3c4172d526e4b2384ade4b889302c76" /></Relationships>
</file>

<file path=customXML/item.xml><?xml version="1.0" encoding="utf-8"?>
<metadata xmlns="http://www.objective.com/ecm/document/metadata/FF3C5B18883D4E21973B57C2EEED7FD1" version="1.0.0">
  <systemFields>
    <field name="Objective-Id">
      <value order="0">A44922222</value>
    </field>
    <field name="Objective-Title">
      <value order="0">UDP Full Training Sessions- Slide deck</value>
    </field>
    <field name="Objective-Description">
      <value order="0"/>
    </field>
    <field name="Objective-CreationStamp">
      <value order="0">2023-04-18T14:34:02Z</value>
    </field>
    <field name="Objective-IsApproved">
      <value order="0">false</value>
    </field>
    <field name="Objective-IsPublished">
      <value order="0">true</value>
    </field>
    <field name="Objective-DatePublished">
      <value order="0">2023-04-18T14:35:17Z</value>
    </field>
    <field name="Objective-ModificationStamp">
      <value order="0">2023-04-18T14:35:17Z</value>
    </field>
    <field name="Objective-Owner">
      <value order="0">Hughes, Kate (COOG - DDAT - Digital)</value>
    </field>
    <field name="Objective-Path">
      <value order="0">Objective Global Folder:#Business File Plan:WG Organisational Groups:Covid-19 Inquiry - Excluded File Plan Areas:Chief Operating Officer (COO) - Digital, Data &amp; Technology Directorate - ICT:1 - Save:#08 - ICT Professional Services:ICT Business Change:PSG - ICT - Business Change - 2019-2023:Homes for Ukraine - Business Change activity</value>
    </field>
    <field name="Objective-Parent">
      <value order="0">Homes for Ukraine - Business Change activity</value>
    </field>
    <field name="Objective-State">
      <value order="0">Published</value>
    </field>
    <field name="Objective-VersionId">
      <value order="0">vA85405435</value>
    </field>
    <field name="Objective-Version">
      <value order="0">1.0</value>
    </field>
    <field name="Objective-VersionNumber">
      <value order="0">2</value>
    </field>
    <field name="Objective-VersionComment">
      <value order="0">Version 2</value>
    </field>
    <field name="Objective-FileNumber">
      <value order="0">qA1410055</value>
    </field>
    <field name="Objective-Classification">
      <value order="0">Official</value>
    </field>
    <field name="Objective-Caveats">
      <value order="0"/>
    </field>
  </systemFields>
  <catalogues>
    <catalogue name="Document Type Catalogue" type="type" ori="id:cA14">
      <field name="Objective-Date Acquired">
        <value order="0"/>
      </field>
      <field name="Objective-Official Translation">
        <value order="0"/>
      </field>
      <field name="Objective-Connect Creator">
        <value order="0"/>
      </field>
    </catalogue>
  </catalogues>
</metadata>
</file>

<file path=customXML/itemProps.xml><?xml version="1.0" encoding="utf-8"?>
<ds:datastoreItem xmlns:ds="http://schemas.openxmlformats.org/officeDocument/2006/customXml" ds:itemID="{5745109E-2DDF-40CB-AC2B-FF9B10C90820}">
  <ds:schemaRefs>
    <ds:schemaRef ds:uri="http://www.objective.com/ecm/document/metadata/FF3C5B18883D4E21973B57C2EEED7FD1"/>
  </ds:schemaRefs>
</ds:datastoreItem>
</file>

<file path=docProps/app.xml><?xml version="1.0" encoding="utf-8"?>
<Properties xmlns="http://schemas.openxmlformats.org/officeDocument/2006/extended-properties" xmlns:vt="http://schemas.openxmlformats.org/officeDocument/2006/docPropsVTypes">
  <TotalTime>1363</TotalTime>
  <Words>2295</Words>
  <Application>Microsoft Office PowerPoint</Application>
  <PresentationFormat>Widescreen</PresentationFormat>
  <Paragraphs>229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UDP Full Training Sessions   08 March 14:00-16:00 10 March 10:00-12:00 14 March 14:00 – 16:00</vt:lpstr>
      <vt:lpstr>Training Outline </vt:lpstr>
      <vt:lpstr>Common Abbreviations </vt:lpstr>
      <vt:lpstr>Ukraine Data Platform – Purpose and Benefits </vt:lpstr>
      <vt:lpstr>Overview of User Responsibilities </vt:lpstr>
      <vt:lpstr>Ukraine Data Platform – Access and Types of Data</vt:lpstr>
      <vt:lpstr>System Navigation </vt:lpstr>
      <vt:lpstr>Overview of Applicant Journey Status’</vt:lpstr>
      <vt:lpstr>Overview of Sponsor/Host  Journey Status</vt:lpstr>
      <vt:lpstr>UDP Do’s and Don’ts </vt:lpstr>
      <vt:lpstr>Technical Support and feeding back</vt:lpstr>
      <vt:lpstr>Let’s look at the data platform… </vt:lpstr>
      <vt:lpstr>Points to take away with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Full Training Sessions   08 March 14:00-16:00 10 March 10:00-12:00 14 March 14:00 – 16:00</dc:title>
  <dc:creator>Hughes, Kate (COOG - DDAT - Digital)</dc:creator>
  <cp:lastModifiedBy>Hughes, Kate (COOG - DDAT - Digital)</cp:lastModifiedBy>
  <cp:revision>4</cp:revision>
  <dcterms:created xsi:type="dcterms:W3CDTF">2023-02-27T12:33:16Z</dcterms:created>
  <dcterms:modified xsi:type="dcterms:W3CDTF">2023-04-18T14:34:02Z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A44922222</vt:lpwstr>
  </property>
  <property fmtid="{D5CDD505-2E9C-101B-9397-08002B2CF9AE}" pid="4" name="Objective-Title">
    <vt:lpwstr>UDP Full Training Sessions- Slide deck</vt:lpwstr>
  </property>
  <property fmtid="{D5CDD505-2E9C-101B-9397-08002B2CF9AE}" pid="5" name="Objective-Description">
    <vt:lpwstr/>
  </property>
  <property fmtid="{D5CDD505-2E9C-101B-9397-08002B2CF9AE}" pid="6" name="Objective-CreationStamp">
    <vt:filetime>2023-04-18T14:34:56Z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2023-04-18T14:35:17Z</vt:filetime>
  </property>
  <property fmtid="{D5CDD505-2E9C-101B-9397-08002B2CF9AE}" pid="10" name="Objective-ModificationStamp">
    <vt:filetime>2023-04-18T14:35:17Z</vt:filetime>
  </property>
  <property fmtid="{D5CDD505-2E9C-101B-9397-08002B2CF9AE}" pid="11" name="Objective-Owner">
    <vt:lpwstr>Hughes, Kate (COOG - DDAT - Digital)</vt:lpwstr>
  </property>
  <property fmtid="{D5CDD505-2E9C-101B-9397-08002B2CF9AE}" pid="12" name="Objective-Path">
    <vt:lpwstr>Objective Global Folder:#Business File Plan:WG Organisational Groups:Covid-19 Inquiry - Excluded File Plan Areas:Chief Operating Officer (COO) - Digital, Data &amp; Technology Directorate - ICT:1 - Save:#08 - ICT Professional Services:ICT Business Change:PSG - ICT - Business Change - 2019-2023:Homes for Ukraine - Business Change activity:</vt:lpwstr>
  </property>
  <property fmtid="{D5CDD505-2E9C-101B-9397-08002B2CF9AE}" pid="13" name="Objective-Parent">
    <vt:lpwstr>Homes for Ukraine - Business Change activity</vt:lpwstr>
  </property>
  <property fmtid="{D5CDD505-2E9C-101B-9397-08002B2CF9AE}" pid="14" name="Objective-State">
    <vt:lpwstr>Published</vt:lpwstr>
  </property>
  <property fmtid="{D5CDD505-2E9C-101B-9397-08002B2CF9AE}" pid="15" name="Objective-VersionId">
    <vt:lpwstr>vA85405435</vt:lpwstr>
  </property>
  <property fmtid="{D5CDD505-2E9C-101B-9397-08002B2CF9AE}" pid="16" name="Objective-Version">
    <vt:lpwstr>1.0</vt:lpwstr>
  </property>
  <property fmtid="{D5CDD505-2E9C-101B-9397-08002B2CF9AE}" pid="17" name="Objective-VersionNumber">
    <vt:r8>2</vt:r8>
  </property>
  <property fmtid="{D5CDD505-2E9C-101B-9397-08002B2CF9AE}" pid="18" name="Objective-VersionComment">
    <vt:lpwstr>Version 2</vt:lpwstr>
  </property>
  <property fmtid="{D5CDD505-2E9C-101B-9397-08002B2CF9AE}" pid="19" name="Objective-FileNumber">
    <vt:lpwstr/>
  </property>
  <property fmtid="{D5CDD505-2E9C-101B-9397-08002B2CF9AE}" pid="20" name="Objective-Classification">
    <vt:lpwstr>[Inherited - Official]</vt:lpwstr>
  </property>
  <property fmtid="{D5CDD505-2E9C-101B-9397-08002B2CF9AE}" pid="21" name="Objective-Caveats">
    <vt:lpwstr/>
  </property>
  <property fmtid="{D5CDD505-2E9C-101B-9397-08002B2CF9AE}" pid="22" name="Objective-Date Acquired">
    <vt:lpwstr/>
  </property>
  <property fmtid="{D5CDD505-2E9C-101B-9397-08002B2CF9AE}" pid="23" name="Objective-Official Translation">
    <vt:lpwstr/>
  </property>
  <property fmtid="{D5CDD505-2E9C-101B-9397-08002B2CF9AE}" pid="24" name="Objective-Connect Creator">
    <vt:lpwstr/>
  </property>
  <property fmtid="{D5CDD505-2E9C-101B-9397-08002B2CF9AE}" pid="25" name="Objective-Comment">
    <vt:lpwstr/>
  </property>
</Properties>
</file>