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61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8"/>
    <a:srgbClr val="FFD37F"/>
    <a:srgbClr val="A2CBEE"/>
    <a:srgbClr val="FAAC15"/>
    <a:srgbClr val="18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2" autoAdjust="0"/>
    <p:restoredTop sz="99153" autoAdjust="0"/>
  </p:normalViewPr>
  <p:slideViewPr>
    <p:cSldViewPr snapToGrid="0" snapToObjects="1">
      <p:cViewPr>
        <p:scale>
          <a:sx n="370" d="100"/>
          <a:sy n="370" d="100"/>
        </p:scale>
        <p:origin x="3128" y="1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8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7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30F1-0FE9-EE42-8A4B-0AACC103AD6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://github.com/UrbanInstitute/git-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3811"/>
            <a:ext cx="91440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latin typeface=""/>
              </a:rPr>
              <a:t>Git</a:t>
            </a:r>
            <a:r>
              <a:rPr lang="en-US" sz="5000" b="1" dirty="0" smtClean="0">
                <a:latin typeface=""/>
              </a:rPr>
              <a:t> Tutorial</a:t>
            </a:r>
            <a:endParaRPr lang="en-US" sz="5000" b="1" dirty="0">
              <a:latin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06811"/>
            <a:ext cx="9144000" cy="3119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The Urban Institute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/>
              </a:rPr>
              <a:t>1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/29/2015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135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801250" y="1782209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01250" y="1782209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04" y="350525"/>
            <a:ext cx="1426176" cy="950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1392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55" y="432904"/>
            <a:ext cx="906696" cy="81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67" y="3836287"/>
            <a:ext cx="612437" cy="8194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45448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01250" y="55599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35306" y="55599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04658" y="4859720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38714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11392" y="378482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448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45448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04658" y="5768674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06856" y="5756221"/>
            <a:ext cx="681656" cy="114001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594" y="3784827"/>
            <a:ext cx="621828" cy="903819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55041" y="2413000"/>
            <a:ext cx="7983956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382144" y="1608667"/>
            <a:ext cx="0" cy="1850572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87874" y="1724122"/>
            <a:ext cx="0" cy="1850572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60848" y="1861128"/>
            <a:ext cx="6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Push</a:t>
            </a:r>
            <a:endParaRPr lang="en-US" dirty="0">
              <a:latin typeface="Lat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5663" y="1861128"/>
            <a:ext cx="58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Pull</a:t>
            </a:r>
            <a:endParaRPr lang="en-US" dirty="0">
              <a:latin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4251" y="4543417"/>
            <a:ext cx="98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(Merge</a:t>
            </a:r>
            <a:r>
              <a:rPr lang="en-US" dirty="0">
                <a:latin typeface="Lato"/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04658" y="4859720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45448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04658" y="5768674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01250" y="2678710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0830" y="5756221"/>
            <a:ext cx="1419225" cy="139754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8455" y="1239335"/>
            <a:ext cx="99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Remote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6225" y="4693702"/>
            <a:ext cx="78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/>
              </a:rPr>
              <a:t>C</a:t>
            </a:r>
            <a:r>
              <a:rPr lang="en-US" dirty="0" smtClean="0">
                <a:latin typeface="Lato"/>
              </a:rPr>
              <a:t>lone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74898" y="4693702"/>
            <a:ext cx="78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/>
              </a:rPr>
              <a:t>C</a:t>
            </a:r>
            <a:r>
              <a:rPr lang="en-US" dirty="0" smtClean="0">
                <a:latin typeface="Lato"/>
              </a:rPr>
              <a:t>lone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-835742" y="-639097"/>
            <a:ext cx="10881032" cy="8218129"/>
          </a:xfrm>
          <a:prstGeom prst="rect">
            <a:avLst/>
          </a:prstGeom>
          <a:solidFill>
            <a:srgbClr val="FF0000">
              <a:alpha val="8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2275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10869 3.7037E-7 C 0.15764 3.7037E-7 0.21806 -0.12917 0.21806 -0.23403 L 0.21806 -0.46759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233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0799 3.7037E-7 C 0.1566 3.7037E-7 0.21632 -0.12917 0.21632 -0.2338 L 0.21632 -0.46759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6" y="-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15208 2.96296E-6 C 0.22083 2.96296E-6 0.30642 0.12916 0.30642 0.23518 L 0.30642 0.47199 " pathEditMode="relative" rAng="0" ptsTypes="FfFF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2358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15295 3.7037E-6 C 0.2217 3.7037E-6 0.30642 0.12939 0.30642 0.23541 L 0.30642 0.47083 " pathEditMode="relative" rAng="0" ptsTypes="FfFF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10834 -2.22222E-6 C 0.1573 -2.22222E-6 0.21806 -0.13148 0.21806 -0.2375 L 0.21806 -0.47222 " pathEditMode="relative" rAng="0" ptsTypes="FfFF">
                                      <p:cBhvr>
                                        <p:cTn id="1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87 " pathEditMode="relative" ptsTypes="AA">
                                      <p:cBhvr>
                                        <p:cTn id="1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00"/>
                            </p:stCondLst>
                            <p:childTnLst>
                              <p:par>
                                <p:cTn id="14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745E-6 -0.4286 C 0.00451 -0.43531 0.01197 -0.43068 0.01788 -0.4286 C 0.01805 -0.42629 0.01874 -0.42374 0.01874 -0.4212 C 0.01874 -0.42096 0.0177 -0.40662 0.01701 -0.40407 C 0.01406 -0.39551 -0.01076 -0.38625 -0.01267 -0.3844 C -0.03125 -0.36866 -0.02725 -0.37236 -0.03854 -0.35038 C -0.03836 -0.34552 -0.03906 -0.3402 -0.03767 -0.33557 C -0.03472 -0.32585 -0.01927 -0.32492 -0.01354 -0.32214 C 0.00121 -0.31474 0.0151 -0.30386 0.03037 -0.29761 C 0.03575 -0.29067 0.03593 -0.29252 0.02048 -0.29021 C 0.01302 -0.28928 0.00555 -0.28951 -0.00191 -0.28905 C -0.00278 -0.28836 -0.00556 -0.28743 -0.00452 -0.28674 C 0.00625 -0.27956 0.03523 -0.26984 0.04652 -0.26822 C 0.04027 -0.25202 0.0276 -0.24878 0.0151 -0.24253 C -0.00209 -0.23443 -0.02257 -0.23281 -0.03854 -0.2217 C -0.02465 -0.20921 -0.00156 -0.21083 0.0151 -0.20342 C 0.01319 -0.19532 0.00798 -0.19578 0.0026 -0.19463 C -0.00677 -0.19069 0.00121 -0.17727 0.00451 -0.1701 C 0.00555 -0.16778 0.00798 -0.16292 0.00798 -0.16269 C 0.00763 -0.15806 0.00833 -0.15297 0.00711 -0.14811 C 0.00573 -0.14371 0.00156 -0.14163 2.69745E-6 -0.13723 C -0.00295 -0.12983 -0.00452 -0.12335 -0.00816 -0.1164 C -0.00938 -0.109 -0.00972 -0.10344 -0.01267 -0.09696 C -0.01354 -0.09118 -0.01458 -0.08562 -0.01528 -0.07961 C -0.0151 -0.07035 -0.01528 -0.06109 -0.01441 -0.0516 C -0.01424 -0.04906 -0.01267 -0.04674 -0.01163 -0.0442 C -0.01059 -0.04188 -0.00816 -0.03679 -0.00816 -0.03656 C -0.00729 -0.03309 -0.00452 -0.02684 -0.00278 -0.02337 C -0.00174 -0.01666 0.00087 -0.00717 0.00087 -3.50382E-6 " pathEditMode="relative" rAng="0" ptsTypes="ffffffffffffffffffffffffffffA">
                                      <p:cBhvr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21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608 -0.47222 L -0.15382 -0.47222 C -0.08507 -0.47222 -0.00017 -0.34259 -0.00017 -0.23657 L -0.00017 -2.22222E-6 " pathEditMode="relative" rAng="0" ptsTypes="FfFF">
                                      <p:cBhvr>
                                        <p:cTn id="1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2.59259E-6 L -0.15364 -2.59259E-6 C -0.22309 -2.59259E-6 -0.30764 -0.12407 -0.30764 -0.2243 L -0.30764 -0.44861 " pathEditMode="relative" rAng="0" ptsTypes="FfFF">
                                      <p:cBhvr>
                                        <p:cTn id="1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1.48148E-6 L -0.11042 -1.48148E-6 C -0.15938 -1.48148E-6 -0.21858 0.12269 -0.21858 0.22361 L -0.21858 0.44861 " pathEditMode="relative" rAng="0" ptsTypes="FfFF">
                                      <p:cBhvr>
                                        <p:cTn id="17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3.7037E-7 L -0.15278 3.7037E-7 C -0.22205 3.7037E-7 -0.3066 -0.12477 -0.3066 -0.22569 L -0.3066 -0.45046 " pathEditMode="relative" rAng="0" ptsTypes="FfFF">
                                      <p:cBhvr>
                                        <p:cTn id="19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-0.07309 3.33333E-6 C -0.10538 3.33333E-6 -0.14323 0.12291 -0.14323 0.22338 L -0.14323 0.45046 " pathEditMode="relative" rAng="0" ptsTypes="FfFF">
                                      <p:cBhvr>
                                        <p:cTn id="1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0" y="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0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45046 L -0.21858 0.45046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57 0.45046 L -0.21857 0.46666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3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8" grpId="0" animBg="1"/>
      <p:bldP spid="19" grpId="0" animBg="1"/>
      <p:bldP spid="20" grpId="0" animBg="1"/>
      <p:bldP spid="20" grpId="1" animBg="1"/>
      <p:bldP spid="22" grpId="0" animBg="1"/>
      <p:bldP spid="29" grpId="0" animBg="1"/>
      <p:bldP spid="5" grpId="0"/>
      <p:bldP spid="5" grpId="1"/>
      <p:bldP spid="30" grpId="0"/>
      <p:bldP spid="30" grpId="1"/>
      <p:bldP spid="10" grpId="0"/>
      <p:bldP spid="10" grpId="1"/>
      <p:bldP spid="36" grpId="2" animBg="1"/>
      <p:bldP spid="37" grpId="2" animBg="1"/>
      <p:bldP spid="40" grpId="0" animBg="1"/>
      <p:bldP spid="40" grpId="1" animBg="1"/>
      <p:bldP spid="42" grpId="0" animBg="1"/>
      <p:bldP spid="42" grpId="1" animBg="1"/>
      <p:bldP spid="42" grpId="2" animBg="1"/>
      <p:bldP spid="42" grpId="3" animBg="1"/>
      <p:bldP spid="42" grpId="4" animBg="1"/>
      <p:bldP spid="21" grpId="0" animBg="1"/>
      <p:bldP spid="21" grpId="1" animBg="1"/>
      <p:bldP spid="44" grpId="0"/>
      <p:bldP spid="44" grpId="1"/>
      <p:bldP spid="45" grpId="0"/>
      <p:bldP spid="45" grpId="1"/>
      <p:bldP spid="46" grpId="0"/>
      <p:bldP spid="46" grpId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63" y="1582573"/>
            <a:ext cx="906696" cy="813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8458" y="1705666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2514" y="1705666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8458" y="2931878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8458" y="3828379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92514" y="2602167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47260" y="1705666"/>
            <a:ext cx="2711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1</a:t>
            </a:r>
            <a:r>
              <a:rPr lang="en-US" sz="2000" b="1" i="1" dirty="0" smtClean="0">
                <a:latin typeface=""/>
              </a:rPr>
              <a:t>“Initial Commit”</a:t>
            </a:r>
            <a:endParaRPr lang="en-US" sz="2000" b="1" i="1" dirty="0">
              <a:latin typeface="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4127" y="1696041"/>
            <a:ext cx="4336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3</a:t>
            </a:r>
            <a:r>
              <a:rPr lang="en-US" sz="2000" b="1" i="1" dirty="0" smtClean="0">
                <a:latin typeface=""/>
              </a:rPr>
              <a:t>“Created bar chart </a:t>
            </a:r>
            <a:r>
              <a:rPr lang="en-US" sz="2000" b="1" i="1" dirty="0" err="1" smtClean="0">
                <a:latin typeface=""/>
              </a:rPr>
              <a:t>js</a:t>
            </a:r>
            <a:r>
              <a:rPr lang="en-US" sz="2000" b="1" i="1" dirty="0" smtClean="0">
                <a:latin typeface=""/>
              </a:rPr>
              <a:t> outline”</a:t>
            </a:r>
            <a:endParaRPr lang="en-US" sz="2000" b="1" i="1" dirty="0">
              <a:latin typeface="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589" y="1705666"/>
            <a:ext cx="3168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2</a:t>
            </a:r>
            <a:r>
              <a:rPr lang="en-US" sz="2000" b="1" i="1" dirty="0" smtClean="0">
                <a:latin typeface=""/>
              </a:rPr>
              <a:t>“New h3 tag styles”</a:t>
            </a:r>
            <a:endParaRPr lang="en-US" sz="2000" b="1" i="1" dirty="0">
              <a:latin typeface="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0397" y="1703311"/>
            <a:ext cx="3139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4</a:t>
            </a:r>
            <a:r>
              <a:rPr lang="en-US" sz="2000" b="1" i="1" dirty="0" smtClean="0">
                <a:latin typeface=""/>
              </a:rPr>
              <a:t>“Bar chart tooltips”</a:t>
            </a:r>
            <a:endParaRPr lang="en-US" sz="2000" b="1" i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536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0" grpId="1"/>
      <p:bldP spid="11" grpId="0"/>
      <p:bldP spid="11" grpId="1"/>
      <p:bldP spid="12" grpId="0"/>
      <p:bldP spid="12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907072" y="1709314"/>
            <a:ext cx="681656" cy="224046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05744" y="1521851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71688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05744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71688" y="1851562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10107" y="2182448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D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99377" y="-294969"/>
            <a:ext cx="5350818" cy="752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67325" y="1851562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1381" y="1521851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01381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7325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30" y="502257"/>
            <a:ext cx="906696" cy="813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7325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1381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7325" y="1851562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67325" y="2748063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467" y="4848276"/>
            <a:ext cx="621828" cy="9038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858" y="5904349"/>
            <a:ext cx="612437" cy="8194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67325" y="2748063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96631" y="3471090"/>
            <a:ext cx="0" cy="1127647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16386" y="1709314"/>
            <a:ext cx="681656" cy="37507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80253" y="3191323"/>
            <a:ext cx="681656" cy="37507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897812" y="3471090"/>
            <a:ext cx="0" cy="1127647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97865" y="128997"/>
            <a:ext cx="89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master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05585" y="151047"/>
            <a:ext cx="23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bars-rule-maps-drool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05744" y="2182448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D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77967" y="2748063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82330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16386" y="625350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82330" y="1851562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16386" y="1521851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916386" y="1709314"/>
            <a:ext cx="681656" cy="37507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77967" y="3188348"/>
            <a:ext cx="681656" cy="37507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02709" y="1709314"/>
            <a:ext cx="681656" cy="224046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1381" y="1521851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924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21788 -4.44444E-6 C 0.31563 -4.44444E-6 0.43594 -0.0456 0.43594 -0.08217 L 0.43594 -0.16365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88" y="-819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3 -1.48148E-6 L 1.94444E-6 -1.48148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4 -1.48148E-6 L -3.88889E-6 -1.48148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4 1.85185E-6 L -3.88889E-6 1.85185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3 4.81481E-6 L 1.94444E-6 4.81481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-0.43907 -0.0011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-6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43871 -2.59259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4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3 -1.85185E-6 L 0.00034 -1.85185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4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0.43924 -1.48148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43889 -1.48148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81481E-6 L 0.43889 4.81481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3.7037E-7 L 0.43976 -3.7037E-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871 -2.59259E-6 L 0.00018 -2.59259E-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 -0.00116 L 0.00017 -0.0011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43924 0.0002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0.43924 0.0002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43958 0.00093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79" y="46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43924 1.85185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0.43907 0.00185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81481E-6 L 0.43889 4.81481E-6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43872 -0.0009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27" y="-46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2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36" grpId="0" animBg="1"/>
      <p:bldP spid="37" grpId="0" animBg="1"/>
      <p:bldP spid="38" grpId="0" animBg="1"/>
      <p:bldP spid="40" grpId="0" animBg="1"/>
      <p:bldP spid="25" grpId="0" animBg="1"/>
      <p:bldP spid="25" grpId="1" animBg="1"/>
      <p:bldP spid="14" grpId="0" animBg="1"/>
      <p:bldP spid="14" grpId="1" animBg="1"/>
      <p:bldP spid="14" grpId="2" animBg="1"/>
      <p:bldP spid="14" grpId="3" animBg="1"/>
      <p:bldP spid="16" grpId="0" animBg="1"/>
      <p:bldP spid="16" grpId="1" animBg="1"/>
      <p:bldP spid="16" grpId="2" animBg="1"/>
      <p:bldP spid="16" grpId="3" animBg="1"/>
      <p:bldP spid="13" grpId="0" animBg="1"/>
      <p:bldP spid="13" grpId="1" animBg="1"/>
      <p:bldP spid="13" grpId="2" animBg="1"/>
      <p:bldP spid="13" grpId="3" animBg="1"/>
      <p:bldP spid="12" grpId="0" animBg="1"/>
      <p:bldP spid="12" grpId="1" animBg="1"/>
      <p:bldP spid="12" grpId="2" animBg="1"/>
      <p:bldP spid="12" grpId="3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5" grpId="0" animBg="1"/>
      <p:bldP spid="15" grpId="1" animBg="1"/>
      <p:bldP spid="15" grpId="2" animBg="1"/>
      <p:bldP spid="15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30" grpId="0"/>
      <p:bldP spid="30" grpId="1"/>
      <p:bldP spid="31" grpId="0"/>
      <p:bldP spid="31" grpId="1"/>
      <p:bldP spid="32" grpId="0" animBg="1"/>
      <p:bldP spid="32" grpId="1" animBg="1"/>
      <p:bldP spid="32" grpId="2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19" grpId="0" animBg="1"/>
      <p:bldP spid="19" grpId="1" animBg="1"/>
      <p:bldP spid="19" grpId="2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155510" y="3176563"/>
            <a:ext cx="3610919" cy="3610919"/>
          </a:xfrm>
          <a:prstGeom prst="ellipse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87351" y="1016004"/>
            <a:ext cx="169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add</a:t>
            </a:r>
            <a:r>
              <a:rPr lang="en-US" dirty="0" smtClean="0">
                <a:solidFill>
                  <a:srgbClr val="E40078"/>
                </a:solidFill>
                <a:latin typeface=""/>
              </a:rPr>
              <a:t> </a:t>
            </a:r>
            <a:r>
              <a:rPr lang="en-US" dirty="0" smtClean="0">
                <a:latin typeface=""/>
              </a:rPr>
              <a:t>“File A”</a:t>
            </a:r>
            <a:endParaRPr lang="en-US" dirty="0">
              <a:latin typeface="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7351" y="2281200"/>
            <a:ext cx="462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commit</a:t>
            </a:r>
            <a:r>
              <a:rPr lang="en-US" dirty="0" smtClean="0">
                <a:latin typeface=""/>
              </a:rPr>
              <a:t> –m “New features for project A ”</a:t>
            </a:r>
            <a:endParaRPr lang="en-US" dirty="0">
              <a:latin typeface="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102" y="3564242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pull</a:t>
            </a:r>
            <a:endParaRPr lang="en-US" b="1" dirty="0">
              <a:solidFill>
                <a:srgbClr val="E40078"/>
              </a:solidFill>
              <a:latin typeface="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102" y="4986642"/>
            <a:ext cx="10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push</a:t>
            </a:r>
            <a:endParaRPr lang="en-US" b="1" dirty="0">
              <a:solidFill>
                <a:srgbClr val="E40078"/>
              </a:solidFill>
              <a:latin typeface="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796580"/>
            <a:ext cx="612437" cy="819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94691" y="745120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8747" y="752438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2095412"/>
            <a:ext cx="612437" cy="8194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94691" y="2043952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8747" y="2051270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31" y="3316148"/>
            <a:ext cx="906696" cy="813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3316148"/>
            <a:ext cx="612437" cy="8194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026" y="3961034"/>
            <a:ext cx="324937" cy="4722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31" y="4752278"/>
            <a:ext cx="906696" cy="813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4752278"/>
            <a:ext cx="612437" cy="81945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620108" y="3878219"/>
            <a:ext cx="786823" cy="0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20108" y="5286889"/>
            <a:ext cx="786823" cy="0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30775" y="4758202"/>
            <a:ext cx="337373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err="1" smtClean="0">
                <a:solidFill>
                  <a:srgbClr val="000000"/>
                </a:solidFill>
                <a:hlinkClick r:id="rId5"/>
              </a:rPr>
              <a:t>github.com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500" b="1" dirty="0" err="1">
                <a:solidFill>
                  <a:srgbClr val="000000"/>
                </a:solidFill>
                <a:hlinkClick r:id="rId5"/>
              </a:rPr>
              <a:t>UrbanInstitute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500" b="1" dirty="0" err="1">
                <a:solidFill>
                  <a:srgbClr val="000000"/>
                </a:solidFill>
                <a:hlinkClick r:id="rId5"/>
              </a:rPr>
              <a:t>git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-tutorial/</a:t>
            </a: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4691" y="5415976"/>
            <a:ext cx="395748" cy="520481"/>
          </a:xfrm>
          <a:prstGeom prst="rect">
            <a:avLst/>
          </a:prstGeom>
          <a:solidFill>
            <a:srgbClr val="1882C8"/>
          </a:solidFill>
          <a:ln w="3810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sz="800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7506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C0006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21" grpId="0"/>
      <p:bldP spid="23" grpId="1" animBg="1"/>
      <p:bldP spid="2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64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"/>
              </a:rPr>
              <a:t>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9594"/>
            <a:ext cx="6400800" cy="425920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Icons from the Noun Project: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UFO designed by Jimmy de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Mr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Jezus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Lato Ligh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Afro designed by Kenneth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Appiah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Lato Ligh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Square glasses designed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d͡ʒɛrmi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 Good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Man designed by little squid</a:t>
            </a:r>
          </a:p>
          <a:p>
            <a:pPr marL="457200" indent="-457200" algn="l">
              <a:buFont typeface="Arial"/>
              <a:buChar char="•"/>
            </a:pPr>
            <a:endParaRPr lang="en-US" sz="2000" dirty="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446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174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Git Tutorial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Company>Urban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Chartoff</dc:creator>
  <cp:lastModifiedBy>Benjamin Chartoff</cp:lastModifiedBy>
  <cp:revision>57</cp:revision>
  <dcterms:created xsi:type="dcterms:W3CDTF">2015-01-28T13:56:06Z</dcterms:created>
  <dcterms:modified xsi:type="dcterms:W3CDTF">2015-01-29T15:45:40Z</dcterms:modified>
</cp:coreProperties>
</file>