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8" r:id="rId4"/>
    <p:sldId id="260" r:id="rId5"/>
    <p:sldId id="257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078"/>
    <a:srgbClr val="FFD37F"/>
    <a:srgbClr val="A2CBEE"/>
    <a:srgbClr val="FAAC15"/>
    <a:srgbClr val="18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52" autoAdjust="0"/>
    <p:restoredTop sz="99153" autoAdjust="0"/>
  </p:normalViewPr>
  <p:slideViewPr>
    <p:cSldViewPr snapToGrid="0" snapToObjects="1">
      <p:cViewPr>
        <p:scale>
          <a:sx n="110" d="100"/>
          <a:sy n="110" d="100"/>
        </p:scale>
        <p:origin x="1424" y="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13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7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8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8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2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85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2/5/19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1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2/5/19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1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2/5/19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1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37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7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D30F1-0FE9-EE42-8A4B-0AACC103AD69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6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hyperlink" Target="http://github.com/UrbanInstitute/git-tutorial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63811"/>
            <a:ext cx="9144000" cy="1143000"/>
          </a:xfrm>
        </p:spPr>
        <p:txBody>
          <a:bodyPr>
            <a:normAutofit/>
          </a:bodyPr>
          <a:lstStyle/>
          <a:p>
            <a:r>
              <a:rPr lang="en-US" sz="5000" b="1" dirty="0" err="1" smtClean="0">
                <a:latin typeface=""/>
              </a:rPr>
              <a:t>Git</a:t>
            </a:r>
            <a:r>
              <a:rPr lang="en-US" sz="5000" b="1" dirty="0" smtClean="0">
                <a:latin typeface=""/>
              </a:rPr>
              <a:t> Tutorial</a:t>
            </a:r>
            <a:endParaRPr lang="en-US" sz="5000" b="1" dirty="0">
              <a:latin typeface="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06811"/>
            <a:ext cx="9144000" cy="3119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The Urban Institute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Lato Light"/>
              </a:rPr>
              <a:t>1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/29/2015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135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801250" y="1782209"/>
            <a:ext cx="681656" cy="896501"/>
          </a:xfrm>
          <a:prstGeom prst="rect">
            <a:avLst/>
          </a:prstGeom>
          <a:solidFill>
            <a:srgbClr val="FAAC15"/>
          </a:solidFill>
          <a:ln>
            <a:solidFill>
              <a:srgbClr val="FAAC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Lato"/>
                <a:cs typeface="Lato Black"/>
              </a:rPr>
              <a:t>File C</a:t>
            </a:r>
            <a:endParaRPr lang="en-US" b="1" dirty="0">
              <a:solidFill>
                <a:schemeClr val="bg1"/>
              </a:solidFill>
              <a:latin typeface="Lato"/>
              <a:cs typeface="Lato Black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801250" y="1782209"/>
            <a:ext cx="681656" cy="896501"/>
          </a:xfrm>
          <a:prstGeom prst="rect">
            <a:avLst/>
          </a:prstGeom>
          <a:solidFill>
            <a:srgbClr val="FAAC15"/>
          </a:solidFill>
          <a:ln>
            <a:solidFill>
              <a:srgbClr val="FAAC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Lato"/>
                <a:cs typeface="Lato Black"/>
              </a:rPr>
              <a:t>File C</a:t>
            </a:r>
            <a:endParaRPr lang="en-US" b="1" dirty="0">
              <a:solidFill>
                <a:schemeClr val="bg1"/>
              </a:solidFill>
              <a:latin typeface="Lato"/>
              <a:cs typeface="Lato Black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804" y="350525"/>
            <a:ext cx="1426176" cy="9507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11392" y="3792145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Lato"/>
                <a:cs typeface="Lato Black"/>
              </a:rPr>
              <a:t>File A</a:t>
            </a:r>
            <a:endParaRPr lang="en-US" b="1" dirty="0">
              <a:solidFill>
                <a:schemeClr val="bg1"/>
              </a:solidFill>
              <a:latin typeface="Lato"/>
              <a:cs typeface="Lato Black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455" y="432904"/>
            <a:ext cx="906696" cy="813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367" y="3836287"/>
            <a:ext cx="612437" cy="81945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645448" y="3792145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Lato"/>
                <a:cs typeface="Lato Black"/>
              </a:rPr>
              <a:t>File B</a:t>
            </a:r>
            <a:endParaRPr lang="en-US" b="1" dirty="0">
              <a:solidFill>
                <a:schemeClr val="bg1"/>
              </a:solidFill>
              <a:latin typeface="Lato"/>
              <a:cs typeface="Lato Black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01250" y="555997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Lato"/>
                <a:cs typeface="Lato Black"/>
              </a:rPr>
              <a:t>File A</a:t>
            </a:r>
            <a:endParaRPr lang="en-US" b="1" dirty="0">
              <a:solidFill>
                <a:schemeClr val="bg1"/>
              </a:solidFill>
              <a:latin typeface="Lato"/>
              <a:cs typeface="Lato Black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35306" y="555997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Lato"/>
                <a:cs typeface="Lato Black"/>
              </a:rPr>
              <a:t>File B</a:t>
            </a:r>
            <a:endParaRPr lang="en-US" b="1" dirty="0">
              <a:solidFill>
                <a:schemeClr val="bg1"/>
              </a:solidFill>
              <a:latin typeface="Lato"/>
              <a:cs typeface="Lato Blac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04658" y="4859720"/>
            <a:ext cx="681656" cy="896501"/>
          </a:xfrm>
          <a:prstGeom prst="rect">
            <a:avLst/>
          </a:prstGeom>
          <a:solidFill>
            <a:srgbClr val="FAAC15"/>
          </a:solidFill>
          <a:ln>
            <a:solidFill>
              <a:srgbClr val="FAAC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Lato"/>
                <a:cs typeface="Lato Black"/>
              </a:rPr>
              <a:t>File C</a:t>
            </a:r>
            <a:endParaRPr lang="en-US" b="1" dirty="0">
              <a:solidFill>
                <a:schemeClr val="bg1"/>
              </a:solidFill>
              <a:latin typeface="Lato"/>
              <a:cs typeface="Lato Black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38714" y="4688646"/>
            <a:ext cx="681656" cy="187463"/>
          </a:xfrm>
          <a:prstGeom prst="rect">
            <a:avLst/>
          </a:prstGeom>
          <a:solidFill>
            <a:srgbClr val="A2CBEE"/>
          </a:solidFill>
          <a:ln>
            <a:solidFill>
              <a:srgbClr val="A2CBE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Lato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11392" y="3784827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Lato"/>
                <a:cs typeface="Lato Black"/>
              </a:rPr>
              <a:t>File A</a:t>
            </a:r>
            <a:endParaRPr lang="en-US" b="1" dirty="0">
              <a:solidFill>
                <a:schemeClr val="bg1"/>
              </a:solidFill>
              <a:latin typeface="Lato"/>
              <a:cs typeface="Lato Blac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45448" y="3792145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Lato"/>
                <a:cs typeface="Lato Black"/>
              </a:rPr>
              <a:t>File B</a:t>
            </a:r>
            <a:endParaRPr lang="en-US" b="1" dirty="0">
              <a:solidFill>
                <a:schemeClr val="bg1"/>
              </a:solidFill>
              <a:latin typeface="Lato"/>
              <a:cs typeface="Lato Black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45448" y="4688646"/>
            <a:ext cx="681656" cy="187463"/>
          </a:xfrm>
          <a:prstGeom prst="rect">
            <a:avLst/>
          </a:prstGeom>
          <a:solidFill>
            <a:srgbClr val="A2CBEE"/>
          </a:solidFill>
          <a:ln>
            <a:solidFill>
              <a:srgbClr val="A2CBE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Lato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04658" y="5768674"/>
            <a:ext cx="681656" cy="443260"/>
          </a:xfrm>
          <a:prstGeom prst="rect">
            <a:avLst/>
          </a:prstGeom>
          <a:solidFill>
            <a:srgbClr val="FFD37F"/>
          </a:solidFill>
          <a:ln>
            <a:solidFill>
              <a:srgbClr val="FFD3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Lato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806856" y="5756221"/>
            <a:ext cx="681656" cy="114001"/>
          </a:xfrm>
          <a:prstGeom prst="rect">
            <a:avLst/>
          </a:prstGeom>
          <a:solidFill>
            <a:srgbClr val="A2CBEE"/>
          </a:solidFill>
          <a:ln>
            <a:solidFill>
              <a:srgbClr val="A2CBE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Lato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3594" y="3784827"/>
            <a:ext cx="621828" cy="903819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>
            <a:off x="455041" y="2413000"/>
            <a:ext cx="7983956" cy="0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382144" y="1608667"/>
            <a:ext cx="0" cy="1850572"/>
          </a:xfrm>
          <a:prstGeom prst="straightConnector1">
            <a:avLst/>
          </a:prstGeom>
          <a:ln w="76200" cap="sq" cmpd="sng">
            <a:solidFill>
              <a:schemeClr val="tx1"/>
            </a:solidFill>
            <a:round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787874" y="1724122"/>
            <a:ext cx="0" cy="1850572"/>
          </a:xfrm>
          <a:prstGeom prst="straightConnector1">
            <a:avLst/>
          </a:prstGeom>
          <a:ln w="76200" cap="sq" cmpd="sng">
            <a:solidFill>
              <a:schemeClr val="tx1"/>
            </a:solidFill>
            <a:round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60848" y="1861128"/>
            <a:ext cx="69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ato"/>
              </a:rPr>
              <a:t>Push</a:t>
            </a:r>
            <a:endParaRPr lang="en-US" dirty="0">
              <a:latin typeface="Lato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35663" y="1861128"/>
            <a:ext cx="58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ato"/>
              </a:rPr>
              <a:t>Pull</a:t>
            </a:r>
            <a:endParaRPr lang="en-US" dirty="0">
              <a:latin typeface="Lat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04251" y="4543417"/>
            <a:ext cx="984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ato"/>
              </a:rPr>
              <a:t>(Merge</a:t>
            </a:r>
            <a:r>
              <a:rPr lang="en-US" dirty="0">
                <a:latin typeface="Lato"/>
              </a:rPr>
              <a:t>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04658" y="4859720"/>
            <a:ext cx="681656" cy="896501"/>
          </a:xfrm>
          <a:prstGeom prst="rect">
            <a:avLst/>
          </a:prstGeom>
          <a:solidFill>
            <a:srgbClr val="FAAC15"/>
          </a:solidFill>
          <a:ln>
            <a:solidFill>
              <a:srgbClr val="FAAC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Lato"/>
                <a:cs typeface="Lato Black"/>
              </a:rPr>
              <a:t>File C</a:t>
            </a:r>
            <a:endParaRPr lang="en-US" b="1" dirty="0">
              <a:solidFill>
                <a:schemeClr val="bg1"/>
              </a:solidFill>
              <a:latin typeface="Lato"/>
              <a:cs typeface="Lato Black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45448" y="4688646"/>
            <a:ext cx="681656" cy="187463"/>
          </a:xfrm>
          <a:prstGeom prst="rect">
            <a:avLst/>
          </a:prstGeom>
          <a:solidFill>
            <a:srgbClr val="A2CBEE"/>
          </a:solidFill>
          <a:ln>
            <a:solidFill>
              <a:srgbClr val="A2CBE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Lato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604658" y="5768674"/>
            <a:ext cx="681656" cy="443260"/>
          </a:xfrm>
          <a:prstGeom prst="rect">
            <a:avLst/>
          </a:prstGeom>
          <a:solidFill>
            <a:srgbClr val="FFD37F"/>
          </a:solidFill>
          <a:ln>
            <a:solidFill>
              <a:srgbClr val="FFD3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Lato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801250" y="2678710"/>
            <a:ext cx="681656" cy="443260"/>
          </a:xfrm>
          <a:prstGeom prst="rect">
            <a:avLst/>
          </a:prstGeom>
          <a:solidFill>
            <a:srgbClr val="FFD37F"/>
          </a:solidFill>
          <a:ln>
            <a:solidFill>
              <a:srgbClr val="FFD3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80830" y="5756221"/>
            <a:ext cx="1419225" cy="139754"/>
          </a:xfrm>
          <a:prstGeom prst="rect">
            <a:avLst/>
          </a:prstGeom>
          <a:noFill/>
          <a:ln w="38100" cmpd="sng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Lato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78455" y="1239335"/>
            <a:ext cx="99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ato"/>
              </a:rPr>
              <a:t>Remote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6225" y="4693702"/>
            <a:ext cx="787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/>
              </a:rPr>
              <a:t>C</a:t>
            </a:r>
            <a:r>
              <a:rPr lang="en-US" dirty="0" smtClean="0">
                <a:latin typeface="Lato"/>
              </a:rPr>
              <a:t>lone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674898" y="4693702"/>
            <a:ext cx="787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/>
              </a:rPr>
              <a:t>C</a:t>
            </a:r>
            <a:r>
              <a:rPr lang="en-US" dirty="0" smtClean="0">
                <a:latin typeface="Lato"/>
              </a:rPr>
              <a:t>lone</a:t>
            </a:r>
          </a:p>
        </p:txBody>
      </p:sp>
      <p:sp>
        <p:nvSpPr>
          <p:cNvPr id="6" name="Rectangle 5"/>
          <p:cNvSpPr/>
          <p:nvPr/>
        </p:nvSpPr>
        <p:spPr>
          <a:xfrm>
            <a:off x="-835742" y="-639097"/>
            <a:ext cx="10881032" cy="8218129"/>
          </a:xfrm>
          <a:prstGeom prst="rect">
            <a:avLst/>
          </a:prstGeom>
          <a:solidFill>
            <a:srgbClr val="FF0000">
              <a:alpha val="8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82275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0.10869 3.7037E-7 C 0.15764 3.7037E-7 0.21806 -0.12917 0.21806 -0.23403 L 0.21806 -0.46759 " pathEditMode="relative" rAng="0" ptsTypes="FfFF">
                                      <p:cBhvr>
                                        <p:cTn id="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03" y="-2338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7 L 0.10799 3.7037E-7 C 0.1566 3.7037E-7 0.21632 -0.12917 0.21632 -0.2338 L 0.21632 -0.46759 " pathEditMode="relative" rAng="0" ptsTypes="FfFF"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16" y="-2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96296E-6 L 0.15208 2.96296E-6 C 0.22083 2.96296E-6 0.30642 0.12916 0.30642 0.23518 L 0.30642 0.47199 " pathEditMode="relative" rAng="0" ptsTypes="FfFF">
                                      <p:cBhvr>
                                        <p:cTn id="4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13" y="2358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7037E-6 L 0.15295 3.7037E-6 C 0.2217 3.7037E-6 0.30642 0.12939 0.30642 0.23541 L 0.30642 0.47083 " pathEditMode="relative" rAng="0" ptsTypes="FfFF">
                                      <p:cBhvr>
                                        <p:cTn id="4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13" y="2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2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2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2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2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2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2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2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2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2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2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2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2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2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2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22222E-6 L 0.10834 -2.22222E-6 C 0.1573 -2.22222E-6 0.21806 -0.13148 0.21806 -0.2375 L 0.21806 -0.47222 " pathEditMode="relative" rAng="0" ptsTypes="FfFF">
                                      <p:cBhvr>
                                        <p:cTn id="12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03" y="-2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4287 " pathEditMode="relative" ptsTypes="AA">
                                      <p:cBhvr>
                                        <p:cTn id="1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200"/>
                            </p:stCondLst>
                            <p:childTnLst>
                              <p:par>
                                <p:cTn id="1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400"/>
                            </p:stCondLst>
                            <p:childTnLst>
                              <p:par>
                                <p:cTn id="142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9745E-6 -0.4286 C 0.00451 -0.43531 0.01197 -0.43068 0.01788 -0.4286 C 0.01805 -0.42629 0.01874 -0.42374 0.01874 -0.4212 C 0.01874 -0.42096 0.0177 -0.40662 0.01701 -0.40407 C 0.01406 -0.39551 -0.01076 -0.38625 -0.01267 -0.3844 C -0.03125 -0.36866 -0.02725 -0.37236 -0.03854 -0.35038 C -0.03836 -0.34552 -0.03906 -0.3402 -0.03767 -0.33557 C -0.03472 -0.32585 -0.01927 -0.32492 -0.01354 -0.32214 C 0.00121 -0.31474 0.0151 -0.30386 0.03037 -0.29761 C 0.03575 -0.29067 0.03593 -0.29252 0.02048 -0.29021 C 0.01302 -0.28928 0.00555 -0.28951 -0.00191 -0.28905 C -0.00278 -0.28836 -0.00556 -0.28743 -0.00452 -0.28674 C 0.00625 -0.27956 0.03523 -0.26984 0.04652 -0.26822 C 0.04027 -0.25202 0.0276 -0.24878 0.0151 -0.24253 C -0.00209 -0.23443 -0.02257 -0.23281 -0.03854 -0.2217 C -0.02465 -0.20921 -0.00156 -0.21083 0.0151 -0.20342 C 0.01319 -0.19532 0.00798 -0.19578 0.0026 -0.19463 C -0.00677 -0.19069 0.00121 -0.17727 0.00451 -0.1701 C 0.00555 -0.16778 0.00798 -0.16292 0.00798 -0.16269 C 0.00763 -0.15806 0.00833 -0.15297 0.00711 -0.14811 C 0.00573 -0.14371 0.00156 -0.14163 2.69745E-6 -0.13723 C -0.00295 -0.12983 -0.00452 -0.12335 -0.00816 -0.1164 C -0.00938 -0.109 -0.00972 -0.10344 -0.01267 -0.09696 C -0.01354 -0.09118 -0.01458 -0.08562 -0.01528 -0.07961 C -0.0151 -0.07035 -0.01528 -0.06109 -0.01441 -0.0516 C -0.01424 -0.04906 -0.01267 -0.04674 -0.01163 -0.0442 C -0.01059 -0.04188 -0.00816 -0.03679 -0.00816 -0.03656 C -0.00729 -0.03309 -0.00452 -0.02684 -0.00278 -0.02337 C -0.00174 -0.01666 0.00087 -0.00717 0.00087 -3.50382E-6 " pathEditMode="relative" rAng="0" ptsTypes="ffffffffffffffffffffffffffffA">
                                      <p:cBhvr>
                                        <p:cTn id="1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21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608 -0.47222 L -0.15382 -0.47222 C -0.08507 -0.47222 -0.00017 -0.34259 -0.00017 -0.23657 L -0.00017 -2.22222E-6 " pathEditMode="relative" rAng="0" ptsTypes="FfFF">
                                      <p:cBhvr>
                                        <p:cTn id="14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95" y="2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5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2.59259E-6 L -0.15364 -2.59259E-6 C -0.22309 -2.59259E-6 -0.30764 -0.12407 -0.30764 -0.2243 L -0.30764 -0.44861 " pathEditMode="relative" rAng="0" ptsTypes="FfFF">
                                      <p:cBhvr>
                                        <p:cTn id="16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4" y="-2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0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-1.48148E-6 L -0.11042 -1.48148E-6 C -0.15938 -1.48148E-6 -0.21858 0.12269 -0.21858 0.22361 L -0.21858 0.44861 " pathEditMode="relative" rAng="0" ptsTypes="FfFF">
                                      <p:cBhvr>
                                        <p:cTn id="17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85" y="2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3.7037E-7 L -0.15278 3.7037E-7 C -0.22205 3.7037E-7 -0.3066 -0.12477 -0.3066 -0.22569 L -0.3066 -0.45046 " pathEditMode="relative" rAng="0" ptsTypes="FfFF">
                                      <p:cBhvr>
                                        <p:cTn id="19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4" y="-2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33333E-6 L -0.07309 3.33333E-6 C -0.10538 3.33333E-6 -0.14323 0.12291 -0.14323 0.22338 L -0.14323 0.45046 " pathEditMode="relative" rAng="0" ptsTypes="FfFF">
                                      <p:cBhvr>
                                        <p:cTn id="19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70" y="2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9" presetClass="emph" presetSubtype="0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9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0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23 0.45046 L -0.21858 0.45046 " pathEditMode="relative" rAng="0" ptsTypes="AA">
                                      <p:cBhvr>
                                        <p:cTn id="21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857 0.45046 L -0.21857 0.46666 " pathEditMode="relative" rAng="0" ptsTypes="AA">
                                      <p:cBhvr>
                                        <p:cTn id="21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 animBg="1"/>
      <p:bldP spid="38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8" grpId="0" animBg="1"/>
      <p:bldP spid="19" grpId="0" animBg="1"/>
      <p:bldP spid="20" grpId="0" animBg="1"/>
      <p:bldP spid="20" grpId="1" animBg="1"/>
      <p:bldP spid="22" grpId="0" animBg="1"/>
      <p:bldP spid="29" grpId="0" animBg="1"/>
      <p:bldP spid="5" grpId="0"/>
      <p:bldP spid="5" grpId="1"/>
      <p:bldP spid="30" grpId="0"/>
      <p:bldP spid="30" grpId="1"/>
      <p:bldP spid="10" grpId="0"/>
      <p:bldP spid="10" grpId="1"/>
      <p:bldP spid="36" grpId="2" animBg="1"/>
      <p:bldP spid="37" grpId="2" animBg="1"/>
      <p:bldP spid="40" grpId="0" animBg="1"/>
      <p:bldP spid="40" grpId="1" animBg="1"/>
      <p:bldP spid="42" grpId="0" animBg="1"/>
      <p:bldP spid="42" grpId="1" animBg="1"/>
      <p:bldP spid="42" grpId="2" animBg="1"/>
      <p:bldP spid="42" grpId="3" animBg="1"/>
      <p:bldP spid="42" grpId="4" animBg="1"/>
      <p:bldP spid="21" grpId="0" animBg="1"/>
      <p:bldP spid="21" grpId="1" animBg="1"/>
      <p:bldP spid="44" grpId="0"/>
      <p:bldP spid="44" grpId="1"/>
      <p:bldP spid="45" grpId="0"/>
      <p:bldP spid="45" grpId="1"/>
      <p:bldP spid="46" grpId="0"/>
      <p:bldP spid="46" grpId="1"/>
      <p:bldP spid="6" grpId="0" animBg="1"/>
      <p:bldP spid="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663" y="1582573"/>
            <a:ext cx="906696" cy="8139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58458" y="1705666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A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92514" y="1705666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B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58458" y="2931878"/>
            <a:ext cx="681656" cy="896501"/>
          </a:xfrm>
          <a:prstGeom prst="rect">
            <a:avLst/>
          </a:prstGeom>
          <a:solidFill>
            <a:srgbClr val="FAAC15"/>
          </a:solidFill>
          <a:ln>
            <a:solidFill>
              <a:srgbClr val="FAAC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C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58458" y="3828379"/>
            <a:ext cx="681656" cy="443260"/>
          </a:xfrm>
          <a:prstGeom prst="rect">
            <a:avLst/>
          </a:prstGeom>
          <a:solidFill>
            <a:srgbClr val="FFD37F"/>
          </a:solidFill>
          <a:ln>
            <a:solidFill>
              <a:srgbClr val="FFD3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92514" y="2602167"/>
            <a:ext cx="681656" cy="187463"/>
          </a:xfrm>
          <a:prstGeom prst="rect">
            <a:avLst/>
          </a:prstGeom>
          <a:solidFill>
            <a:srgbClr val="A2CBEE"/>
          </a:solidFill>
          <a:ln>
            <a:solidFill>
              <a:srgbClr val="A2CBE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47260" y="1705666"/>
            <a:ext cx="27116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"/>
              </a:rPr>
              <a:t>1</a:t>
            </a:r>
            <a:r>
              <a:rPr lang="en-US" sz="2000" b="1" i="1" dirty="0" smtClean="0">
                <a:latin typeface=""/>
              </a:rPr>
              <a:t>“Initial Commit”</a:t>
            </a:r>
            <a:endParaRPr lang="en-US" sz="2000" b="1" i="1" dirty="0">
              <a:latin typeface="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4127" y="1696041"/>
            <a:ext cx="43368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"/>
              </a:rPr>
              <a:t>3</a:t>
            </a:r>
            <a:r>
              <a:rPr lang="en-US" sz="2000" b="1" i="1" dirty="0" smtClean="0">
                <a:latin typeface=""/>
              </a:rPr>
              <a:t>“Created bar chart </a:t>
            </a:r>
            <a:r>
              <a:rPr lang="en-US" sz="2000" b="1" i="1" dirty="0" err="1" smtClean="0">
                <a:latin typeface=""/>
              </a:rPr>
              <a:t>js</a:t>
            </a:r>
            <a:r>
              <a:rPr lang="en-US" sz="2000" b="1" i="1" dirty="0" smtClean="0">
                <a:latin typeface=""/>
              </a:rPr>
              <a:t> outline”</a:t>
            </a:r>
            <a:endParaRPr lang="en-US" sz="2000" b="1" i="1" dirty="0">
              <a:latin typeface="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43589" y="1705666"/>
            <a:ext cx="31683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"/>
              </a:rPr>
              <a:t>2</a:t>
            </a:r>
            <a:r>
              <a:rPr lang="en-US" sz="2000" b="1" i="1" dirty="0" smtClean="0">
                <a:latin typeface=""/>
              </a:rPr>
              <a:t>“New h3 tag styles”</a:t>
            </a:r>
            <a:endParaRPr lang="en-US" sz="2000" b="1" i="1" dirty="0">
              <a:latin typeface="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0397" y="1703311"/>
            <a:ext cx="31393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"/>
              </a:rPr>
              <a:t>4</a:t>
            </a:r>
            <a:r>
              <a:rPr lang="en-US" sz="2000" b="1" i="1" dirty="0" smtClean="0">
                <a:latin typeface=""/>
              </a:rPr>
              <a:t>“Bar chart tooltips”</a:t>
            </a:r>
            <a:endParaRPr lang="en-US" sz="2000" b="1" i="1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8536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0" grpId="1"/>
      <p:bldP spid="11" grpId="0"/>
      <p:bldP spid="11" grpId="1"/>
      <p:bldP spid="12" grpId="0"/>
      <p:bldP spid="12" grpId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5155510" y="3176563"/>
            <a:ext cx="3610919" cy="3610919"/>
          </a:xfrm>
          <a:prstGeom prst="ellipse">
            <a:avLst/>
          </a:prstGeom>
          <a:solidFill>
            <a:srgbClr val="FAAC15"/>
          </a:solidFill>
          <a:ln>
            <a:solidFill>
              <a:srgbClr val="FAAC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87351" y="1016004"/>
            <a:ext cx="1698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"/>
              </a:rPr>
              <a:t>g</a:t>
            </a:r>
            <a:r>
              <a:rPr lang="en-US" dirty="0" err="1" smtClean="0">
                <a:latin typeface=""/>
              </a:rPr>
              <a:t>it</a:t>
            </a:r>
            <a:r>
              <a:rPr lang="en-US" dirty="0" smtClean="0">
                <a:latin typeface=""/>
              </a:rPr>
              <a:t> </a:t>
            </a:r>
            <a:r>
              <a:rPr lang="en-US" b="1" dirty="0" smtClean="0">
                <a:solidFill>
                  <a:srgbClr val="E40078"/>
                </a:solidFill>
                <a:latin typeface=""/>
              </a:rPr>
              <a:t>add</a:t>
            </a:r>
            <a:r>
              <a:rPr lang="en-US" dirty="0" smtClean="0">
                <a:solidFill>
                  <a:srgbClr val="E40078"/>
                </a:solidFill>
                <a:latin typeface=""/>
              </a:rPr>
              <a:t> </a:t>
            </a:r>
            <a:r>
              <a:rPr lang="en-US" dirty="0" smtClean="0">
                <a:latin typeface=""/>
              </a:rPr>
              <a:t>“File A”</a:t>
            </a:r>
            <a:endParaRPr lang="en-US" dirty="0">
              <a:latin typeface="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87351" y="2281200"/>
            <a:ext cx="4623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"/>
              </a:rPr>
              <a:t>g</a:t>
            </a:r>
            <a:r>
              <a:rPr lang="en-US" dirty="0" err="1" smtClean="0">
                <a:latin typeface=""/>
              </a:rPr>
              <a:t>it</a:t>
            </a:r>
            <a:r>
              <a:rPr lang="en-US" dirty="0" smtClean="0">
                <a:latin typeface=""/>
              </a:rPr>
              <a:t> </a:t>
            </a:r>
            <a:r>
              <a:rPr lang="en-US" b="1" dirty="0" smtClean="0">
                <a:solidFill>
                  <a:srgbClr val="E40078"/>
                </a:solidFill>
                <a:latin typeface=""/>
              </a:rPr>
              <a:t>commit</a:t>
            </a:r>
            <a:r>
              <a:rPr lang="en-US" dirty="0" smtClean="0">
                <a:latin typeface=""/>
              </a:rPr>
              <a:t> –m “New features for project A ”</a:t>
            </a:r>
            <a:endParaRPr lang="en-US" dirty="0">
              <a:latin typeface="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102" y="3564242"/>
            <a:ext cx="90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"/>
              </a:rPr>
              <a:t>g</a:t>
            </a:r>
            <a:r>
              <a:rPr lang="en-US" dirty="0" err="1" smtClean="0">
                <a:latin typeface=""/>
              </a:rPr>
              <a:t>it</a:t>
            </a:r>
            <a:r>
              <a:rPr lang="en-US" dirty="0" smtClean="0">
                <a:latin typeface=""/>
              </a:rPr>
              <a:t> </a:t>
            </a:r>
            <a:r>
              <a:rPr lang="en-US" b="1" dirty="0" smtClean="0">
                <a:solidFill>
                  <a:srgbClr val="E40078"/>
                </a:solidFill>
                <a:latin typeface=""/>
              </a:rPr>
              <a:t>pull</a:t>
            </a:r>
            <a:endParaRPr lang="en-US" b="1" dirty="0">
              <a:solidFill>
                <a:srgbClr val="E40078"/>
              </a:solidFill>
              <a:latin typeface="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102" y="4986642"/>
            <a:ext cx="10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"/>
              </a:rPr>
              <a:t>g</a:t>
            </a:r>
            <a:r>
              <a:rPr lang="en-US" dirty="0" err="1" smtClean="0">
                <a:latin typeface=""/>
              </a:rPr>
              <a:t>it</a:t>
            </a:r>
            <a:r>
              <a:rPr lang="en-US" dirty="0" smtClean="0">
                <a:latin typeface=""/>
              </a:rPr>
              <a:t> </a:t>
            </a:r>
            <a:r>
              <a:rPr lang="en-US" b="1" dirty="0" smtClean="0">
                <a:solidFill>
                  <a:srgbClr val="E40078"/>
                </a:solidFill>
                <a:latin typeface=""/>
              </a:rPr>
              <a:t>push</a:t>
            </a:r>
            <a:endParaRPr lang="en-US" b="1" dirty="0">
              <a:solidFill>
                <a:srgbClr val="E40078"/>
              </a:solidFill>
              <a:latin typeface="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66" y="796580"/>
            <a:ext cx="612437" cy="81945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694691" y="745120"/>
            <a:ext cx="681656" cy="896501"/>
          </a:xfrm>
          <a:prstGeom prst="rect">
            <a:avLst/>
          </a:prstGeom>
          <a:solidFill>
            <a:srgbClr val="1882C8"/>
          </a:solidFill>
          <a:ln w="57150" cmpd="sng">
            <a:solidFill>
              <a:srgbClr val="1882C8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A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28747" y="752438"/>
            <a:ext cx="681656" cy="896501"/>
          </a:xfrm>
          <a:prstGeom prst="rect">
            <a:avLst/>
          </a:prstGeom>
          <a:solidFill>
            <a:srgbClr val="1882C8"/>
          </a:solidFill>
          <a:ln w="57150" cmpd="sng">
            <a:solidFill>
              <a:srgbClr val="1882C8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B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66" y="2095412"/>
            <a:ext cx="612437" cy="81945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694691" y="2043952"/>
            <a:ext cx="681656" cy="896501"/>
          </a:xfrm>
          <a:prstGeom prst="rect">
            <a:avLst/>
          </a:prstGeom>
          <a:solidFill>
            <a:srgbClr val="1882C8"/>
          </a:solidFill>
          <a:ln w="57150" cmpd="sng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A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28747" y="2051270"/>
            <a:ext cx="681656" cy="896501"/>
          </a:xfrm>
          <a:prstGeom prst="rect">
            <a:avLst/>
          </a:prstGeom>
          <a:solidFill>
            <a:srgbClr val="1882C8"/>
          </a:solidFill>
          <a:ln w="57150" cmpd="sng">
            <a:solidFill>
              <a:srgbClr val="1882C8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B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731" y="3316148"/>
            <a:ext cx="906696" cy="8139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66" y="3316148"/>
            <a:ext cx="612437" cy="8194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9026" y="3961034"/>
            <a:ext cx="324937" cy="47229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731" y="4752278"/>
            <a:ext cx="906696" cy="8139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66" y="4752278"/>
            <a:ext cx="612437" cy="819458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>
            <a:off x="1620108" y="3878219"/>
            <a:ext cx="786823" cy="0"/>
          </a:xfrm>
          <a:prstGeom prst="straightConnector1">
            <a:avLst/>
          </a:prstGeom>
          <a:ln w="76200" cap="sq" cmpd="sng">
            <a:solidFill>
              <a:schemeClr val="tx1"/>
            </a:solidFill>
            <a:round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620108" y="5286889"/>
            <a:ext cx="786823" cy="0"/>
          </a:xfrm>
          <a:prstGeom prst="straightConnector1">
            <a:avLst/>
          </a:prstGeom>
          <a:ln w="76200" cap="sq" cmpd="sng">
            <a:solidFill>
              <a:schemeClr val="tx1"/>
            </a:solidFill>
            <a:round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330775" y="4758202"/>
            <a:ext cx="337373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err="1" smtClean="0">
                <a:solidFill>
                  <a:srgbClr val="000000"/>
                </a:solidFill>
                <a:hlinkClick r:id="rId5"/>
              </a:rPr>
              <a:t>github.com</a:t>
            </a:r>
            <a:r>
              <a:rPr lang="en-US" sz="1500" b="1" dirty="0">
                <a:solidFill>
                  <a:srgbClr val="000000"/>
                </a:solidFill>
                <a:hlinkClick r:id="rId5"/>
              </a:rPr>
              <a:t>/</a:t>
            </a:r>
            <a:r>
              <a:rPr lang="en-US" sz="1500" b="1" dirty="0" err="1">
                <a:solidFill>
                  <a:srgbClr val="000000"/>
                </a:solidFill>
                <a:hlinkClick r:id="rId5"/>
              </a:rPr>
              <a:t>UrbanInstitute</a:t>
            </a:r>
            <a:r>
              <a:rPr lang="en-US" sz="1500" b="1" dirty="0">
                <a:solidFill>
                  <a:srgbClr val="000000"/>
                </a:solidFill>
                <a:hlinkClick r:id="rId5"/>
              </a:rPr>
              <a:t>/</a:t>
            </a:r>
            <a:r>
              <a:rPr lang="en-US" sz="1500" b="1" dirty="0" err="1">
                <a:solidFill>
                  <a:srgbClr val="000000"/>
                </a:solidFill>
                <a:hlinkClick r:id="rId5"/>
              </a:rPr>
              <a:t>git</a:t>
            </a:r>
            <a:r>
              <a:rPr lang="en-US" sz="1500" b="1" dirty="0">
                <a:solidFill>
                  <a:srgbClr val="000000"/>
                </a:solidFill>
                <a:hlinkClick r:id="rId5"/>
              </a:rPr>
              <a:t>-tutorial/</a:t>
            </a:r>
            <a:endParaRPr lang="en-US" sz="1500" b="1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94691" y="5415976"/>
            <a:ext cx="395748" cy="520481"/>
          </a:xfrm>
          <a:prstGeom prst="rect">
            <a:avLst/>
          </a:prstGeom>
          <a:solidFill>
            <a:srgbClr val="1882C8"/>
          </a:solidFill>
          <a:ln w="38100" cmpd="sng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Lato Black"/>
                <a:cs typeface="Lato Black"/>
              </a:rPr>
              <a:t>File A</a:t>
            </a:r>
            <a:endParaRPr lang="en-US" sz="800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377506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C0006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7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8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1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4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7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0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3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6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9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2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5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8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1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4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7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9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0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3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5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6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8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9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3" grpId="2" animBg="1"/>
      <p:bldP spid="21" grpId="0"/>
      <p:bldP spid="23" grpId="1" animBg="1"/>
      <p:bldP spid="23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2648"/>
            <a:ext cx="7772400" cy="1470025"/>
          </a:xfrm>
        </p:spPr>
        <p:txBody>
          <a:bodyPr/>
          <a:lstStyle/>
          <a:p>
            <a:r>
              <a:rPr lang="en-US" b="1" dirty="0" smtClean="0">
                <a:latin typeface=""/>
              </a:rPr>
              <a:t>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79594"/>
            <a:ext cx="6400800" cy="4259206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Icons from the Noun Project:</a:t>
            </a:r>
          </a:p>
          <a:p>
            <a:pPr marL="457200" indent="-457200" algn="l">
              <a:buFont typeface="Arial"/>
              <a:buChar char="•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UFO designed by Jimmy de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Mr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Jezus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Lato Light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Afro designed by Kenneth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Appiah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Lato Light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Square glasses designed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d͡ʒɛrmi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 Good</a:t>
            </a:r>
          </a:p>
          <a:p>
            <a:pPr marL="457200" indent="-457200" algn="l">
              <a:buFont typeface="Arial"/>
              <a:buChar char="•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Man designed by little squid</a:t>
            </a:r>
          </a:p>
          <a:p>
            <a:pPr marL="457200" indent="-457200" algn="l">
              <a:buFont typeface="Arial"/>
              <a:buChar char="•"/>
            </a:pPr>
            <a:endParaRPr lang="en-US" sz="2000" dirty="0">
              <a:latin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427446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2907072" y="1709314"/>
            <a:ext cx="681656" cy="224046"/>
          </a:xfrm>
          <a:prstGeom prst="rect">
            <a:avLst/>
          </a:prstGeom>
          <a:solidFill>
            <a:srgbClr val="FFD37F"/>
          </a:solidFill>
          <a:ln>
            <a:solidFill>
              <a:srgbClr val="FFD3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905744" y="1521851"/>
            <a:ext cx="681656" cy="187463"/>
          </a:xfrm>
          <a:prstGeom prst="rect">
            <a:avLst/>
          </a:prstGeom>
          <a:solidFill>
            <a:srgbClr val="A2CBEE"/>
          </a:solidFill>
          <a:ln>
            <a:solidFill>
              <a:srgbClr val="A2CBE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071688" y="625350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A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905744" y="625350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B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071688" y="1851562"/>
            <a:ext cx="681656" cy="896501"/>
          </a:xfrm>
          <a:prstGeom prst="rect">
            <a:avLst/>
          </a:prstGeom>
          <a:solidFill>
            <a:srgbClr val="FAAC15"/>
          </a:solidFill>
          <a:ln>
            <a:solidFill>
              <a:srgbClr val="FAAC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C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910107" y="2182448"/>
            <a:ext cx="681656" cy="896501"/>
          </a:xfrm>
          <a:prstGeom prst="rect">
            <a:avLst/>
          </a:prstGeom>
          <a:solidFill>
            <a:srgbClr val="FAAC15"/>
          </a:solidFill>
          <a:ln>
            <a:solidFill>
              <a:srgbClr val="FAAC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D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499377" y="-294969"/>
            <a:ext cx="5350818" cy="7529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067325" y="1851562"/>
            <a:ext cx="681656" cy="896501"/>
          </a:xfrm>
          <a:prstGeom prst="rect">
            <a:avLst/>
          </a:prstGeom>
          <a:solidFill>
            <a:srgbClr val="FAAC15"/>
          </a:solidFill>
          <a:ln>
            <a:solidFill>
              <a:srgbClr val="FAAC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C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01381" y="1521851"/>
            <a:ext cx="681656" cy="187463"/>
          </a:xfrm>
          <a:prstGeom prst="rect">
            <a:avLst/>
          </a:prstGeom>
          <a:solidFill>
            <a:srgbClr val="A2CBEE"/>
          </a:solidFill>
          <a:ln>
            <a:solidFill>
              <a:srgbClr val="A2CBE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901381" y="625350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B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67325" y="625350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A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30" y="502257"/>
            <a:ext cx="906696" cy="8139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67325" y="625350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A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01381" y="625350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B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67325" y="1851562"/>
            <a:ext cx="681656" cy="896501"/>
          </a:xfrm>
          <a:prstGeom prst="rect">
            <a:avLst/>
          </a:prstGeom>
          <a:solidFill>
            <a:srgbClr val="FAAC15"/>
          </a:solidFill>
          <a:ln>
            <a:solidFill>
              <a:srgbClr val="FAAC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C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67325" y="2748063"/>
            <a:ext cx="681656" cy="443260"/>
          </a:xfrm>
          <a:prstGeom prst="rect">
            <a:avLst/>
          </a:prstGeom>
          <a:solidFill>
            <a:srgbClr val="FFD37F"/>
          </a:solidFill>
          <a:ln>
            <a:solidFill>
              <a:srgbClr val="FFD3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467" y="4848276"/>
            <a:ext cx="621828" cy="9038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9858" y="5904349"/>
            <a:ext cx="612437" cy="81945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067325" y="2748063"/>
            <a:ext cx="681656" cy="443260"/>
          </a:xfrm>
          <a:prstGeom prst="rect">
            <a:avLst/>
          </a:prstGeom>
          <a:solidFill>
            <a:srgbClr val="FFD37F"/>
          </a:solidFill>
          <a:ln>
            <a:solidFill>
              <a:srgbClr val="FFD3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896631" y="3471090"/>
            <a:ext cx="0" cy="1127647"/>
          </a:xfrm>
          <a:prstGeom prst="straightConnector1">
            <a:avLst/>
          </a:prstGeom>
          <a:ln w="76200" cap="sq" cmpd="sng">
            <a:solidFill>
              <a:schemeClr val="tx1"/>
            </a:solidFill>
            <a:round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916386" y="1709314"/>
            <a:ext cx="681656" cy="375073"/>
          </a:xfrm>
          <a:prstGeom prst="rect">
            <a:avLst/>
          </a:prstGeom>
          <a:solidFill>
            <a:srgbClr val="A2CBEE"/>
          </a:solidFill>
          <a:ln>
            <a:solidFill>
              <a:srgbClr val="A2CBE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80253" y="3191323"/>
            <a:ext cx="681656" cy="375073"/>
          </a:xfrm>
          <a:prstGeom prst="rect">
            <a:avLst/>
          </a:prstGeom>
          <a:solidFill>
            <a:srgbClr val="A2CBEE"/>
          </a:solidFill>
          <a:ln>
            <a:solidFill>
              <a:srgbClr val="A2CBE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897812" y="3471090"/>
            <a:ext cx="0" cy="1127647"/>
          </a:xfrm>
          <a:prstGeom prst="straightConnector1">
            <a:avLst/>
          </a:prstGeom>
          <a:ln w="76200" cap="sq" cmpd="sng">
            <a:solidFill>
              <a:schemeClr val="tx1"/>
            </a:solidFill>
            <a:round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97865" y="128997"/>
            <a:ext cx="891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ato"/>
              </a:rPr>
              <a:t>master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05585" y="151047"/>
            <a:ext cx="2337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ato"/>
              </a:rPr>
              <a:t>bars-rule-maps-drool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905744" y="2182448"/>
            <a:ext cx="681656" cy="896501"/>
          </a:xfrm>
          <a:prstGeom prst="rect">
            <a:avLst/>
          </a:prstGeom>
          <a:solidFill>
            <a:srgbClr val="FAAC15"/>
          </a:solidFill>
          <a:ln>
            <a:solidFill>
              <a:srgbClr val="FAAC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D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077967" y="2748063"/>
            <a:ext cx="681656" cy="443260"/>
          </a:xfrm>
          <a:prstGeom prst="rect">
            <a:avLst/>
          </a:prstGeom>
          <a:solidFill>
            <a:srgbClr val="FFD37F"/>
          </a:solidFill>
          <a:ln>
            <a:solidFill>
              <a:srgbClr val="FFD3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082330" y="625350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A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916386" y="625350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B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082330" y="1851562"/>
            <a:ext cx="681656" cy="896501"/>
          </a:xfrm>
          <a:prstGeom prst="rect">
            <a:avLst/>
          </a:prstGeom>
          <a:solidFill>
            <a:srgbClr val="FAAC15"/>
          </a:solidFill>
          <a:ln>
            <a:solidFill>
              <a:srgbClr val="FAAC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C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916386" y="1521851"/>
            <a:ext cx="681656" cy="187463"/>
          </a:xfrm>
          <a:prstGeom prst="rect">
            <a:avLst/>
          </a:prstGeom>
          <a:solidFill>
            <a:srgbClr val="A2CBEE"/>
          </a:solidFill>
          <a:ln>
            <a:solidFill>
              <a:srgbClr val="A2CBE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916386" y="1709314"/>
            <a:ext cx="681656" cy="375073"/>
          </a:xfrm>
          <a:prstGeom prst="rect">
            <a:avLst/>
          </a:prstGeom>
          <a:solidFill>
            <a:srgbClr val="A2CBEE"/>
          </a:solidFill>
          <a:ln>
            <a:solidFill>
              <a:srgbClr val="A2CBE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077967" y="3188348"/>
            <a:ext cx="681656" cy="375073"/>
          </a:xfrm>
          <a:prstGeom prst="rect">
            <a:avLst/>
          </a:prstGeom>
          <a:solidFill>
            <a:srgbClr val="A2CBEE"/>
          </a:solidFill>
          <a:ln>
            <a:solidFill>
              <a:srgbClr val="A2CBE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902709" y="1709314"/>
            <a:ext cx="681656" cy="224046"/>
          </a:xfrm>
          <a:prstGeom prst="rect">
            <a:avLst/>
          </a:prstGeom>
          <a:solidFill>
            <a:srgbClr val="FFD37F"/>
          </a:solidFill>
          <a:ln>
            <a:solidFill>
              <a:srgbClr val="FFD3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01381" y="1521851"/>
            <a:ext cx="681656" cy="187463"/>
          </a:xfrm>
          <a:prstGeom prst="rect">
            <a:avLst/>
          </a:prstGeom>
          <a:solidFill>
            <a:srgbClr val="A2CBEE"/>
          </a:solidFill>
          <a:ln>
            <a:solidFill>
              <a:srgbClr val="A2CBE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1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3924 0 " pathEditMode="relative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3924 0 " pathEditMode="relative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3924 0 " pathEditMode="relative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3924 0 " pathEditMode="relative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3924 0 " pathEditMode="relative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L 0.21788 -4.44444E-6 C 0.31563 -4.44444E-6 0.43594 -0.0456 0.43594 -0.08217 L 0.43594 -0.16365 " pathEditMode="relative" rAng="0" ptsTypes="FfFF">
                                      <p:cBhvr>
                                        <p:cTn id="4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88" y="-8194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923 -1.48148E-6 L 1.94444E-6 -1.48148E-6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62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924 -1.48148E-6 L -3.88889E-6 -1.48148E-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62" y="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924 1.85185E-6 L -3.88889E-6 1.85185E-6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62" y="0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923 4.81481E-6 L 1.94444E-6 4.81481E-6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62" y="0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7037E-7 L -0.43907 -0.00116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62" y="-69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-0.43871 -2.59259E-6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4" y="0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923 -1.85185E-6 L 0.00034 -1.85185E-6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4" y="0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3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4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6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7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0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3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6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9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2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48148E-6 L 0.43924 -1.48148E-6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62" y="0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48148E-6 L 0.43889 -1.48148E-6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81481E-6 L 0.43889 4.81481E-6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3.7037E-7 L 0.43976 -3.7037E-7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62" y="0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871 -2.59259E-6 L 0.00018 -2.59259E-6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907 -0.00116 L 0.00017 -0.00116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62" y="0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85185E-6 L 0.43924 0.00023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48148E-6 L 0.43924 0.00023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62" y="0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4444E-6 L 0.43958 0.00093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79" y="46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85185E-6 L 0.43924 1.85185E-6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62" y="0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96296E-6 L 0.43907 0.00185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93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81481E-6 L 0.43889 4.81481E-6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81481E-6 L 0.43872 -0.00092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27" y="-46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3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6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9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1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2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5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8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9" grpId="0" animBg="1"/>
      <p:bldP spid="36" grpId="0" animBg="1"/>
      <p:bldP spid="37" grpId="0" animBg="1"/>
      <p:bldP spid="38" grpId="0" animBg="1"/>
      <p:bldP spid="40" grpId="0" animBg="1"/>
      <p:bldP spid="25" grpId="0" animBg="1"/>
      <p:bldP spid="25" grpId="1" animBg="1"/>
      <p:bldP spid="14" grpId="0" animBg="1"/>
      <p:bldP spid="14" grpId="1" animBg="1"/>
      <p:bldP spid="14" grpId="2" animBg="1"/>
      <p:bldP spid="14" grpId="3" animBg="1"/>
      <p:bldP spid="16" grpId="0" animBg="1"/>
      <p:bldP spid="16" grpId="1" animBg="1"/>
      <p:bldP spid="16" grpId="2" animBg="1"/>
      <p:bldP spid="16" grpId="3" animBg="1"/>
      <p:bldP spid="13" grpId="0" animBg="1"/>
      <p:bldP spid="13" grpId="1" animBg="1"/>
      <p:bldP spid="13" grpId="2" animBg="1"/>
      <p:bldP spid="13" grpId="3" animBg="1"/>
      <p:bldP spid="12" grpId="0" animBg="1"/>
      <p:bldP spid="12" grpId="1" animBg="1"/>
      <p:bldP spid="12" grpId="2" animBg="1"/>
      <p:bldP spid="12" grpId="3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15" grpId="0" animBg="1"/>
      <p:bldP spid="15" grpId="1" animBg="1"/>
      <p:bldP spid="15" grpId="2" animBg="1"/>
      <p:bldP spid="15" grpId="3" animBg="1"/>
      <p:bldP spid="21" grpId="0" animBg="1"/>
      <p:bldP spid="21" grpId="1" animBg="1"/>
      <p:bldP spid="21" grpId="2" animBg="1"/>
      <p:bldP spid="21" grpId="3" animBg="1"/>
      <p:bldP spid="22" grpId="0" animBg="1"/>
      <p:bldP spid="22" grpId="1" animBg="1"/>
      <p:bldP spid="22" grpId="2" animBg="1"/>
      <p:bldP spid="22" grpId="3" animBg="1"/>
      <p:bldP spid="30" grpId="0"/>
      <p:bldP spid="30" grpId="1"/>
      <p:bldP spid="31" grpId="0"/>
      <p:bldP spid="31" grpId="1"/>
      <p:bldP spid="32" grpId="0" animBg="1"/>
      <p:bldP spid="32" grpId="1" animBg="1"/>
      <p:bldP spid="32" grpId="2" animBg="1"/>
      <p:bldP spid="46" grpId="0" animBg="1"/>
      <p:bldP spid="47" grpId="0" animBg="1"/>
      <p:bldP spid="48" grpId="0" animBg="1"/>
      <p:bldP spid="49" grpId="0" animBg="1"/>
      <p:bldP spid="50" grpId="0" animBg="1"/>
      <p:bldP spid="57" grpId="0" animBg="1"/>
      <p:bldP spid="58" grpId="0" animBg="1"/>
      <p:bldP spid="19" grpId="0" animBg="1"/>
      <p:bldP spid="19" grpId="1" animBg="1"/>
      <p:bldP spid="19" grpId="2" animBg="1"/>
      <p:bldP spid="9" grpId="0" animBg="1"/>
      <p:bldP spid="9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152</Words>
  <Application>Microsoft Macintosh PowerPoint</Application>
  <PresentationFormat>On-screen Show (4:3)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Lato</vt:lpstr>
      <vt:lpstr>Lato Black</vt:lpstr>
      <vt:lpstr>Lato Light</vt:lpstr>
      <vt:lpstr>Office Theme</vt:lpstr>
      <vt:lpstr>Git Tutorial</vt:lpstr>
      <vt:lpstr>PowerPoint Presentation</vt:lpstr>
      <vt:lpstr>PowerPoint Presentation</vt:lpstr>
      <vt:lpstr>PowerPoint Presentation</vt:lpstr>
      <vt:lpstr>Sources</vt:lpstr>
      <vt:lpstr>PowerPoint Presentation</vt:lpstr>
    </vt:vector>
  </TitlesOfParts>
  <Company>Urban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Chartoff</dc:creator>
  <cp:lastModifiedBy>Ben Chartoff</cp:lastModifiedBy>
  <cp:revision>59</cp:revision>
  <dcterms:created xsi:type="dcterms:W3CDTF">2015-01-28T13:56:06Z</dcterms:created>
  <dcterms:modified xsi:type="dcterms:W3CDTF">2019-02-05T17:47:48Z</dcterms:modified>
</cp:coreProperties>
</file>