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8"/>
    <a:srgbClr val="FFD37F"/>
    <a:srgbClr val="A2CBEE"/>
    <a:srgbClr val="FAAC15"/>
    <a:srgbClr val="18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7" autoAdjust="0"/>
    <p:restoredTop sz="99153" autoAdjust="0"/>
  </p:normalViewPr>
  <p:slideViewPr>
    <p:cSldViewPr snapToGrid="0" snapToObjects="1">
      <p:cViewPr>
        <p:scale>
          <a:sx n="185" d="100"/>
          <a:sy n="185" d="100"/>
        </p:scale>
        <p:origin x="-29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github.com/UrbanInstitute/git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3811"/>
            <a:ext cx="91440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"/>
              </a:rPr>
              <a:t>Git</a:t>
            </a:r>
            <a:r>
              <a:rPr lang="en-US" sz="5000" b="1" dirty="0" smtClean="0">
                <a:latin typeface=""/>
              </a:rPr>
              <a:t> Tutorial</a:t>
            </a:r>
            <a:endParaRPr lang="en-US" sz="5000" b="1" dirty="0">
              <a:latin typeface="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6811"/>
            <a:ext cx="9144000" cy="3119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The Urban Institute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2/29/2015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135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04" y="350525"/>
            <a:ext cx="1426176" cy="950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1392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55" y="432904"/>
            <a:ext cx="906696" cy="81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67" y="3836287"/>
            <a:ext cx="612437" cy="81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01250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5306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38714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1392" y="378482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A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448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B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06856" y="5756221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594" y="3784827"/>
            <a:ext cx="621828" cy="90381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55041" y="2413000"/>
            <a:ext cx="798395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382144" y="1608667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87874" y="1724122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22303" y="1861128"/>
            <a:ext cx="6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Push</a:t>
            </a:r>
            <a:endParaRPr lang="en-US" dirty="0">
              <a:latin typeface="Lat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5663" y="1861128"/>
            <a:ext cx="58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Pull</a:t>
            </a:r>
            <a:endParaRPr lang="en-US" dirty="0">
              <a:latin typeface="La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4849"/>
            <a:ext cx="9144000" cy="6858000"/>
          </a:xfrm>
          <a:prstGeom prst="rect">
            <a:avLst/>
          </a:prstGeom>
          <a:solidFill>
            <a:srgbClr val="FF0000">
              <a:alpha val="8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251" y="4543417"/>
            <a:ext cx="98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(Merge</a:t>
            </a:r>
            <a:r>
              <a:rPr lang="en-US" dirty="0">
                <a:latin typeface="Lato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4658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5448" y="4688646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01250" y="1782209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"/>
                <a:cs typeface="Lato Black"/>
              </a:rPr>
              <a:t>File C</a:t>
            </a:r>
            <a:endParaRPr lang="en-US" b="1" dirty="0">
              <a:solidFill>
                <a:schemeClr val="bg1"/>
              </a:solidFill>
              <a:latin typeface="Lato"/>
              <a:cs typeface="Lato Blac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04658" y="5768674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01250" y="2678710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0830" y="5756221"/>
            <a:ext cx="1419225" cy="139754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8455" y="1239335"/>
            <a:ext cx="99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ato"/>
              </a:rPr>
              <a:t>Remote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6225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74898" y="4693702"/>
            <a:ext cx="7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/>
              </a:rPr>
              <a:t>C</a:t>
            </a:r>
            <a:r>
              <a:rPr lang="en-US" dirty="0" smtClean="0">
                <a:latin typeface="Lato"/>
              </a:rPr>
              <a:t>lone</a:t>
            </a:r>
          </a:p>
        </p:txBody>
      </p:sp>
    </p:spTree>
    <p:extLst>
      <p:ext uri="{BB962C8B-B14F-4D97-AF65-F5344CB8AC3E}">
        <p14:creationId xmlns:p14="http://schemas.microsoft.com/office/powerpoint/2010/main" val="28227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0869 3.7037E-7 C 0.15764 3.7037E-7 0.21806 -0.12917 0.21806 -0.23403 L 0.21806 -0.46759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3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799 3.7037E-7 C 0.1566 3.7037E-7 0.21632 -0.12917 0.21632 -0.2338 L 0.21632 -0.46759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15208 2.96296E-6 C 0.22083 2.96296E-6 0.30642 0.12916 0.30642 0.23518 L 0.30642 0.47199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8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15295 3.7037E-6 C 0.2217 3.7037E-6 0.30642 0.12939 0.30642 0.23541 L 0.30642 0.47083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10834 -2.22222E-6 C 0.1573 -2.22222E-6 0.21806 -0.13148 0.21806 -0.2375 L 0.21806 -0.47222 " pathEditMode="relative" rAng="0" ptsTypes="FfFF">
                                      <p:cBhvr>
                                        <p:cTn id="1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87 " pathEditMode="relative" ptsTypes="AA"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"/>
                            </p:stCondLst>
                            <p:childTnLst>
                              <p:par>
                                <p:cTn id="14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745E-6 -0.4286 C 0.00451 -0.43531 0.01197 -0.43068 0.01788 -0.4286 C 0.01805 -0.42629 0.01874 -0.42374 0.01874 -0.4212 C 0.01874 -0.42096 0.0177 -0.40662 0.01701 -0.40407 C 0.01406 -0.39551 -0.01076 -0.38625 -0.01267 -0.3844 C -0.03125 -0.36866 -0.02725 -0.37236 -0.03854 -0.35038 C -0.03836 -0.34552 -0.03906 -0.3402 -0.03767 -0.33557 C -0.03472 -0.32585 -0.01927 -0.32492 -0.01354 -0.32214 C 0.00121 -0.31474 0.0151 -0.30386 0.03037 -0.29761 C 0.03575 -0.29067 0.03593 -0.29252 0.02048 -0.29021 C 0.01302 -0.28928 0.00555 -0.28951 -0.00191 -0.28905 C -0.00278 -0.28836 -0.00556 -0.28743 -0.00452 -0.28674 C 0.00625 -0.27956 0.03523 -0.26984 0.04652 -0.26822 C 0.04027 -0.25202 0.0276 -0.24878 0.0151 -0.24253 C -0.00209 -0.23443 -0.02257 -0.23281 -0.03854 -0.2217 C -0.02465 -0.20921 -0.00156 -0.21083 0.0151 -0.20342 C 0.01319 -0.19532 0.00798 -0.19578 0.0026 -0.19463 C -0.00677 -0.19069 0.00121 -0.17727 0.00451 -0.1701 C 0.00555 -0.16778 0.00798 -0.16292 0.00798 -0.16269 C 0.00763 -0.15806 0.00833 -0.15297 0.00711 -0.14811 C 0.00573 -0.14371 0.00156 -0.14163 2.69745E-6 -0.13723 C -0.00295 -0.12983 -0.00452 -0.12335 -0.00816 -0.1164 C -0.00938 -0.109 -0.00972 -0.10344 -0.01267 -0.09696 C -0.01354 -0.09118 -0.01458 -0.08562 -0.01528 -0.07961 C -0.0151 -0.07035 -0.01528 -0.06109 -0.01441 -0.0516 C -0.01424 -0.04906 -0.01267 -0.04674 -0.01163 -0.0442 C -0.01059 -0.04188 -0.00816 -0.03679 -0.00816 -0.03656 C -0.00729 -0.03309 -0.00452 -0.02684 -0.00278 -0.02337 C -0.00174 -0.01666 0.00087 -0.00717 0.00087 -3.50382E-6 " pathEditMode="relative" rAng="0" ptsTypes="ffffffffffffffffffffffffffffA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21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08 -0.47222 L -0.15382 -0.47222 C -0.08507 -0.47222 -0.00017 -0.34259 -0.00017 -0.23657 L -0.00017 -2.22222E-6 " pathEditMode="relative" rAng="0" ptsTypes="FfFF">
                                      <p:cBhvr>
                                        <p:cTn id="1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59259E-6 L -0.15364 -2.59259E-6 C -0.22309 -2.59259E-6 -0.30764 -0.12407 -0.30764 -0.2243 L -0.30764 -0.44861 " pathEditMode="relative" rAng="0" ptsTypes="FfFF">
                                      <p:cBhvr>
                                        <p:cTn id="1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1.48148E-6 L -0.11042 -1.48148E-6 C -0.15938 -1.48148E-6 -0.21858 0.12269 -0.21858 0.22361 L -0.21858 0.44861 " pathEditMode="relative" rAng="0" ptsTypes="FfFF">
                                      <p:cBhvr>
                                        <p:cTn id="1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3.7037E-7 L -0.15278 3.7037E-7 C -0.22205 3.7037E-7 -0.3066 -0.12477 -0.3066 -0.22569 L -0.3066 -0.45046 " pathEditMode="relative" rAng="0" ptsTypes="FfFF">
                                      <p:cBhvr>
                                        <p:cTn id="1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-0.07309 3.33333E-6 C -0.10538 3.33333E-6 -0.14323 0.12291 -0.14323 0.22338 L -0.14323 0.45046 " pathEditMode="relative" rAng="0" ptsTypes="FfFF">
                                      <p:cBhvr>
                                        <p:cTn id="1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45046 L -0.21858 0.45046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57 0.45046 L -0.21857 0.4666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8" grpId="0" animBg="1"/>
      <p:bldP spid="19" grpId="0" animBg="1"/>
      <p:bldP spid="20" grpId="0" animBg="1"/>
      <p:bldP spid="20" grpId="1" animBg="1"/>
      <p:bldP spid="22" grpId="0" animBg="1"/>
      <p:bldP spid="29" grpId="0" animBg="1"/>
      <p:bldP spid="5" grpId="0"/>
      <p:bldP spid="5" grpId="1"/>
      <p:bldP spid="30" grpId="0"/>
      <p:bldP spid="30" grpId="1"/>
      <p:bldP spid="6" grpId="0" animBg="1"/>
      <p:bldP spid="6" grpId="1" animBg="1"/>
      <p:bldP spid="10" grpId="0"/>
      <p:bldP spid="10" grpId="1"/>
      <p:bldP spid="34" grpId="0" animBg="1"/>
      <p:bldP spid="36" grpId="2" animBg="1"/>
      <p:bldP spid="37" grpId="2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21" grpId="0" animBg="1"/>
      <p:bldP spid="21" grpId="1" animBg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3" y="1582573"/>
            <a:ext cx="906696" cy="81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8458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2514" y="1705666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458" y="2931878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8458" y="3828379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2514" y="2602167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7260" y="1705666"/>
            <a:ext cx="2711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1</a:t>
            </a:r>
            <a:r>
              <a:rPr lang="en-US" sz="2000" b="1" i="1" dirty="0" smtClean="0">
                <a:latin typeface=""/>
              </a:rPr>
              <a:t>“Initial Commit”</a:t>
            </a:r>
            <a:endParaRPr lang="en-US" sz="2000" b="1" i="1" dirty="0">
              <a:latin typeface="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127" y="1696041"/>
            <a:ext cx="4336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3</a:t>
            </a:r>
            <a:r>
              <a:rPr lang="en-US" sz="2000" b="1" i="1" dirty="0" smtClean="0">
                <a:latin typeface=""/>
              </a:rPr>
              <a:t>“Created bar chart </a:t>
            </a:r>
            <a:r>
              <a:rPr lang="en-US" sz="2000" b="1" i="1" dirty="0" err="1" smtClean="0">
                <a:latin typeface=""/>
              </a:rPr>
              <a:t>js</a:t>
            </a:r>
            <a:r>
              <a:rPr lang="en-US" sz="2000" b="1" i="1" dirty="0" smtClean="0">
                <a:latin typeface=""/>
              </a:rPr>
              <a:t> outline”</a:t>
            </a:r>
            <a:endParaRPr lang="en-US" sz="2000" b="1" i="1" dirty="0">
              <a:latin typeface="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589" y="1705666"/>
            <a:ext cx="3168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2</a:t>
            </a:r>
            <a:r>
              <a:rPr lang="en-US" sz="2000" b="1" i="1" dirty="0" smtClean="0">
                <a:latin typeface=""/>
              </a:rPr>
              <a:t>“New h3 tag styles”</a:t>
            </a:r>
            <a:endParaRPr lang="en-US" sz="2000" b="1" i="1" dirty="0">
              <a:latin typeface="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0397" y="1703311"/>
            <a:ext cx="3139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"/>
              </a:rPr>
              <a:t>4</a:t>
            </a:r>
            <a:r>
              <a:rPr lang="en-US" sz="2000" b="1" i="1" dirty="0" smtClean="0">
                <a:latin typeface=""/>
              </a:rPr>
              <a:t>“Bar chart tooltips”</a:t>
            </a:r>
            <a:endParaRPr lang="en-US" sz="2000" b="1" i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536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155510" y="3176563"/>
            <a:ext cx="3610919" cy="3610919"/>
          </a:xfrm>
          <a:prstGeom prst="ellipse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87351" y="1016004"/>
            <a:ext cx="169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add</a:t>
            </a:r>
            <a:r>
              <a:rPr lang="en-US" dirty="0" smtClean="0">
                <a:solidFill>
                  <a:srgbClr val="E40078"/>
                </a:solidFill>
                <a:latin typeface=""/>
              </a:rPr>
              <a:t> </a:t>
            </a:r>
            <a:r>
              <a:rPr lang="en-US" dirty="0" smtClean="0">
                <a:latin typeface=""/>
              </a:rPr>
              <a:t>“File A”</a:t>
            </a:r>
            <a:endParaRPr lang="en-US" dirty="0">
              <a:latin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7351" y="2281200"/>
            <a:ext cx="46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commit</a:t>
            </a:r>
            <a:r>
              <a:rPr lang="en-US" dirty="0" smtClean="0">
                <a:latin typeface=""/>
              </a:rPr>
              <a:t> –m “New features for project A ”</a:t>
            </a:r>
            <a:endParaRPr lang="en-US" dirty="0">
              <a:latin typeface="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102" y="3564242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pull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102" y="4986642"/>
            <a:ext cx="10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"/>
              </a:rPr>
              <a:t>g</a:t>
            </a:r>
            <a:r>
              <a:rPr lang="en-US" dirty="0" err="1" smtClean="0">
                <a:latin typeface=""/>
              </a:rPr>
              <a:t>it</a:t>
            </a:r>
            <a:r>
              <a:rPr lang="en-US" dirty="0" smtClean="0">
                <a:latin typeface=""/>
              </a:rPr>
              <a:t> </a:t>
            </a:r>
            <a:r>
              <a:rPr lang="en-US" b="1" dirty="0" smtClean="0">
                <a:solidFill>
                  <a:srgbClr val="E40078"/>
                </a:solidFill>
                <a:latin typeface=""/>
              </a:rPr>
              <a:t>push</a:t>
            </a:r>
            <a:endParaRPr lang="en-US" b="1" dirty="0">
              <a:solidFill>
                <a:srgbClr val="E40078"/>
              </a:solidFill>
              <a:latin typeface="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796580"/>
            <a:ext cx="612437" cy="819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94691" y="74512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8747" y="752438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2095412"/>
            <a:ext cx="612437" cy="819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94691" y="2043952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8747" y="2051270"/>
            <a:ext cx="681656" cy="896501"/>
          </a:xfrm>
          <a:prstGeom prst="rect">
            <a:avLst/>
          </a:prstGeom>
          <a:solidFill>
            <a:srgbClr val="1882C8"/>
          </a:solidFill>
          <a:ln w="57150" cmpd="sng">
            <a:solidFill>
              <a:srgbClr val="1882C8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3316148"/>
            <a:ext cx="906696" cy="81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3316148"/>
            <a:ext cx="612437" cy="819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026" y="3961034"/>
            <a:ext cx="324937" cy="472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1" y="4752278"/>
            <a:ext cx="906696" cy="81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66" y="4752278"/>
            <a:ext cx="612437" cy="81945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620108" y="387821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20108" y="5286889"/>
            <a:ext cx="786823" cy="0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0775" y="4758202"/>
            <a:ext cx="33737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err="1" smtClean="0">
                <a:solidFill>
                  <a:srgbClr val="000000"/>
                </a:solidFill>
                <a:hlinkClick r:id="rId5"/>
              </a:rPr>
              <a:t>github.com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UrbanInstitute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sz="1500" b="1" dirty="0" err="1">
                <a:solidFill>
                  <a:srgbClr val="000000"/>
                </a:solidFill>
                <a:hlinkClick r:id="rId5"/>
              </a:rPr>
              <a:t>git</a:t>
            </a:r>
            <a:r>
              <a:rPr lang="en-US" sz="1500" b="1" dirty="0">
                <a:solidFill>
                  <a:srgbClr val="000000"/>
                </a:solidFill>
                <a:hlinkClick r:id="rId5"/>
              </a:rPr>
              <a:t>-tutorial/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4691" y="5415976"/>
            <a:ext cx="395748" cy="520481"/>
          </a:xfrm>
          <a:prstGeom prst="rect">
            <a:avLst/>
          </a:prstGeom>
          <a:solidFill>
            <a:srgbClr val="1882C8"/>
          </a:solidFill>
          <a:ln w="38100" cmpd="sng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sz="8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506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C000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21" grpId="0"/>
      <p:bldP spid="23" grpId="1" animBg="1"/>
      <p:bldP spid="2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64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"/>
              </a:rPr>
              <a:t>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9594"/>
            <a:ext cx="6400800" cy="425920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Icons from the Noun Project: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UFO designed by Jimmy de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Jezus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Afro designed by Kenneth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Appiah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Lato Ligh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Square glasses designed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d͡ʒɛrmi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 Good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 Light"/>
              </a:rPr>
              <a:t>Man designed by little squid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46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138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 Tutorial</vt:lpstr>
      <vt:lpstr>PowerPoint Presentation</vt:lpstr>
      <vt:lpstr>PowerPoint Presentation</vt:lpstr>
      <vt:lpstr>PowerPoint Presentation</vt:lpstr>
      <vt:lpstr>Sources</vt:lpstr>
    </vt:vector>
  </TitlesOfParts>
  <Company>Urban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Chartoff</dc:creator>
  <cp:lastModifiedBy>Benjamin Chartoff</cp:lastModifiedBy>
  <cp:revision>36</cp:revision>
  <dcterms:created xsi:type="dcterms:W3CDTF">2015-01-28T13:56:06Z</dcterms:created>
  <dcterms:modified xsi:type="dcterms:W3CDTF">2015-01-28T22:55:30Z</dcterms:modified>
</cp:coreProperties>
</file>