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_rels/presentation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media/image1.jpeg" ContentType="image/jpeg"/>
  <Override PartName="/ppt/media/image18.jpeg" ContentType="image/jpeg"/>
  <Override PartName="/ppt/media/image2.jpeg" ContentType="image/jpeg"/>
  <Override PartName="/ppt/media/image19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10.jpeg" ContentType="image/jpeg"/>
  <Override PartName="/ppt/media/image7.jpeg" ContentType="image/jpeg"/>
  <Override PartName="/ppt/media/image11.jpeg" ContentType="image/jpeg"/>
  <Override PartName="/ppt/media/image8.jpeg" ContentType="image/jpeg"/>
  <Override PartName="/ppt/media/image12.jpeg" ContentType="image/jpeg"/>
  <Override PartName="/ppt/media/image9.jpeg" ContentType="image/jpeg"/>
  <Override PartName="/ppt/media/image13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media/image17.jpeg" ContentType="image/jpeg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0.xml" ContentType="application/vnd.openxmlformats-officedocument.presentationml.slide+xml"/>
  <Override PartName="/ppt/slides/slide26.xml" ContentType="application/vnd.openxmlformats-officedocument.presentationml.slide+xml"/>
  <Override PartName="/ppt/slides/slide41.xml" ContentType="application/vnd.openxmlformats-officedocument.presentationml.slide+xml"/>
  <Override PartName="/ppt/slides/slide27.xml" ContentType="application/vnd.openxmlformats-officedocument.presentationml.slide+xml"/>
  <Override PartName="/ppt/slides/slide42.xml" ContentType="application/vnd.openxmlformats-officedocument.presentationml.slide+xml"/>
  <Override PartName="/ppt/slides/slide28.xml" ContentType="application/vnd.openxmlformats-officedocument.presentationml.slide+xml"/>
  <Override PartName="/ppt/slides/slide43.xml" ContentType="application/vnd.openxmlformats-officedocument.presentationml.slide+xml"/>
  <Override PartName="/ppt/slides/slide38.xml" ContentType="application/vnd.openxmlformats-officedocument.presentationml.slide+xml"/>
  <Override PartName="/ppt/slides/slide29.xml" ContentType="application/vnd.openxmlformats-officedocument.presentationml.slide+xml"/>
  <Override PartName="/ppt/slides/slide44.xml" ContentType="application/vnd.openxmlformats-officedocument.presentationml.slide+xml"/>
  <Override PartName="/ppt/slides/_rels/slide39.xml.rels" ContentType="application/vnd.openxmlformats-package.relationships+xml"/>
  <Override PartName="/ppt/slides/_rels/slide29.xml.rels" ContentType="application/vnd.openxmlformats-package.relationships+xml"/>
  <Override PartName="/ppt/slides/_rels/slide38.xml.rels" ContentType="application/vnd.openxmlformats-package.relationships+xml"/>
  <Override PartName="/ppt/slides/_rels/slide3.xml.rels" ContentType="application/vnd.openxmlformats-package.relationships+xml"/>
  <Override PartName="/ppt/slides/_rels/slide43.xml.rels" ContentType="application/vnd.openxmlformats-package.relationships+xml"/>
  <Override PartName="/ppt/slides/_rels/slide28.xml.rels" ContentType="application/vnd.openxmlformats-package.relationships+xml"/>
  <Override PartName="/ppt/slides/_rels/slide2.xml.rels" ContentType="application/vnd.openxmlformats-package.relationships+xml"/>
  <Override PartName="/ppt/slides/_rels/slide42.xml.rels" ContentType="application/vnd.openxmlformats-package.relationships+xml"/>
  <Override PartName="/ppt/slides/_rels/slide27.xml.rels" ContentType="application/vnd.openxmlformats-package.relationships+xml"/>
  <Override PartName="/ppt/slides/_rels/slide1.xml.rels" ContentType="application/vnd.openxmlformats-package.relationships+xml"/>
  <Override PartName="/ppt/slides/_rels/slide41.xml.rels" ContentType="application/vnd.openxmlformats-package.relationships+xml"/>
  <Override PartName="/ppt/slides/_rels/slide26.xml.rels" ContentType="application/vnd.openxmlformats-package.relationships+xml"/>
  <Override PartName="/ppt/slides/_rels/slide40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9.xml.rels" ContentType="application/vnd.openxmlformats-package.relationships+xml"/>
  <Override PartName="/ppt/slides/_rels/slide33.xml.rels" ContentType="application/vnd.openxmlformats-package.relationships+xml"/>
  <Override PartName="/ppt/slides/_rels/slide8.xml.rels" ContentType="application/vnd.openxmlformats-package.relationships+xml"/>
  <Override PartName="/ppt/slides/_rels/slide48.xml.rels" ContentType="application/vnd.openxmlformats-package.relationships+xml"/>
  <Override PartName="/ppt/slides/_rels/slide32.xml.rels" ContentType="application/vnd.openxmlformats-package.relationships+xml"/>
  <Override PartName="/ppt/slides/_rels/slide7.xml.rels" ContentType="application/vnd.openxmlformats-package.relationships+xml"/>
  <Override PartName="/ppt/slides/_rels/slide47.xml.rels" ContentType="application/vnd.openxmlformats-package.relationships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31.xml.rels" ContentType="application/vnd.openxmlformats-package.relationships+xml"/>
  <Override PartName="/ppt/slides/_rels/slide46.xml.rels" ContentType="application/vnd.openxmlformats-package.relationships+xml"/>
  <Override PartName="/ppt/slides/_rels/slide6.xml.rels" ContentType="application/vnd.openxmlformats-package.relationships+xml"/>
  <Override PartName="/ppt/slides/_rels/slide23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5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21.xml.rels" ContentType="application/vnd.openxmlformats-package.relationships+xml"/>
  <Override PartName="/ppt/slides/_rels/slide44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6.xml.rels" ContentType="application/vnd.openxmlformats-package.relationships+xml"/>
  <Override PartName="/ppt/slides/slide39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747720" y="2147040"/>
            <a:ext cx="5857920" cy="442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3480" strike="noStrike" u="none">
                <a:solidFill>
                  <a:srgbClr val="224466"/>
                </a:solidFill>
                <a:effectLst/>
                <a:uFillTx/>
                <a:latin typeface="HiraKakuProN-W6"/>
                <a:ea typeface="HiraKakuProN-W6"/>
              </a:rPr>
              <a:t>業界⽐較機能 操作マニュアル</a:t>
            </a:r>
            <a:endParaRPr b="0" lang="en-US" sz="348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747720" y="3029040"/>
            <a:ext cx="1048284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このマニュアルは、新しく追加された業界⽐較機能の操作⽅法について説明します。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747720" y="3438360"/>
            <a:ext cx="1057500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本機能は、⾃社の従業員満⾜度（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ES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）データと特定の業界平均データを⽐較すること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747720" y="3857760"/>
            <a:ext cx="1048284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で、⾃社の強みや弱みを客観的に把握し、今後の施策⽴案に役⽴てることを⽬的とし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747720" y="4267080"/>
            <a:ext cx="137988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ています。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11803320" y="6327720"/>
            <a:ext cx="228240" cy="30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.SFNS-Regular_wdth_opsz180000_GRAD_wght"/>
                <a:ea typeface=".SFNS-Regular_wdth_opsz180000_GRAD_wght"/>
              </a:rPr>
              <a:t>1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9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9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752400" y="752400"/>
            <a:ext cx="10696320" cy="6009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3" name=""/>
          <p:cNvSpPr txBox="1"/>
          <p:nvPr/>
        </p:nvSpPr>
        <p:spPr>
          <a:xfrm>
            <a:off x="11662920" y="6327720"/>
            <a:ext cx="254880" cy="30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.SFNS-Regular_wdth_opsz180000_GRAD_wght"/>
                <a:ea typeface=".SFNS-Regular_wdth_opsz180000_GRAD_wght"/>
              </a:rPr>
              <a:t>10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9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9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97" name=""/>
          <p:cNvSpPr txBox="1"/>
          <p:nvPr/>
        </p:nvSpPr>
        <p:spPr>
          <a:xfrm>
            <a:off x="747720" y="1663920"/>
            <a:ext cx="7045200" cy="507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283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操作⼿順 </a:t>
            </a:r>
            <a:r>
              <a:rPr b="1" lang="en-US" sz="2830" strike="noStrike" u="none">
                <a:solidFill>
                  <a:srgbClr val="1f2328"/>
                </a:solidFill>
                <a:effectLst/>
                <a:uFillTx/>
                <a:latin typeface=".SFNS-Regular_wdth_opsz25B333_GRAD_wght2580000"/>
                <a:ea typeface=".SFNS-Regular_wdth_opsz25B333_GRAD_wght2580000"/>
              </a:rPr>
              <a:t>1: </a:t>
            </a:r>
            <a:r>
              <a:rPr b="1" lang="ja-JP" sz="283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業界⽐較データのダウンロード</a:t>
            </a:r>
            <a:endParaRPr b="0" lang="en-US" sz="283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747720" y="2456640"/>
            <a:ext cx="10042920" cy="428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390" strike="noStrike" u="none">
                <a:solidFill>
                  <a:srgbClr val="1f2328"/>
                </a:solidFill>
                <a:effectLst/>
                <a:uFillTx/>
                <a:latin typeface=".SFNS-Regular_wdth_opsz1FE65F_GRAD_wght2580000"/>
                <a:ea typeface=".SFNS-Regular_wdth_opsz1FE65F_GRAD_wght2580000"/>
              </a:rPr>
              <a:t>1-5. </a:t>
            </a:r>
            <a:r>
              <a:rPr b="1" lang="ja-JP" sz="239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業界平均</a:t>
            </a:r>
            <a:r>
              <a:rPr b="1" lang="en-US" sz="2390" strike="noStrike" u="none">
                <a:solidFill>
                  <a:srgbClr val="1f2328"/>
                </a:solidFill>
                <a:effectLst/>
                <a:uFillTx/>
                <a:latin typeface=".SFNS-Regular_wdth_opsz1FE65F_GRAD_wght2580000"/>
                <a:ea typeface=".SFNS-Regular_wdth_opsz1FE65F_GRAD_wght2580000"/>
              </a:rPr>
              <a:t>ES</a:t>
            </a:r>
            <a:r>
              <a:rPr b="1" lang="ja-JP" sz="239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（総合満⾜度・</a:t>
            </a:r>
            <a:r>
              <a:rPr b="1" lang="en-US" sz="2390" strike="noStrike" u="none">
                <a:solidFill>
                  <a:srgbClr val="1f2328"/>
                </a:solidFill>
                <a:effectLst/>
                <a:uFillTx/>
                <a:latin typeface=".SFNS-Regular_wdth_opsz1FE65F_GRAD_wght2580000"/>
                <a:ea typeface=".SFNS-Regular_wdth_opsz1FE65F_GRAD_wght2580000"/>
              </a:rPr>
              <a:t>16</a:t>
            </a:r>
            <a:r>
              <a:rPr b="1" lang="ja-JP" sz="239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領域期待度・満⾜度）のダウンロード</a:t>
            </a:r>
            <a:endParaRPr b="0" lang="en-US" sz="239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99" name=""/>
          <p:cNvSpPr txBox="1"/>
          <p:nvPr/>
        </p:nvSpPr>
        <p:spPr>
          <a:xfrm>
            <a:off x="1019520" y="3029040"/>
            <a:ext cx="1051452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1. </a:t>
            </a:r>
            <a:r>
              <a:rPr b="1" lang="ja-JP" sz="217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ファイル名コピー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: 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最初のファイル「業界平均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ES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：総合満⾜度・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16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領域期待度・満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1300320" y="3438360"/>
            <a:ext cx="1020708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⾜度データ」のファイル名をコピーします。正確なファイル名で保存するために、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1300320" y="3857760"/>
            <a:ext cx="275904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この⼿順は重要です。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02" name=""/>
          <p:cNvSpPr txBox="1"/>
          <p:nvPr/>
        </p:nvSpPr>
        <p:spPr>
          <a:xfrm>
            <a:off x="1019520" y="4343400"/>
            <a:ext cx="991584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2. </a:t>
            </a:r>
            <a:r>
              <a:rPr b="1" lang="ja-JP" sz="217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エクスポートボタンクリック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: 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ファイル名の右側にある「⁝」ボタンをクリック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1300320" y="4753080"/>
            <a:ext cx="882756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し、表⽰されるメニューから「データをエクスポート」を選択します。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04" name=""/>
          <p:cNvSpPr txBox="1"/>
          <p:nvPr/>
        </p:nvSpPr>
        <p:spPr>
          <a:xfrm>
            <a:off x="11700360" y="6327720"/>
            <a:ext cx="254880" cy="30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.SFNS-Regular_wdth_opsz180000_GRAD_wght"/>
                <a:ea typeface=".SFNS-Regular_wdth_opsz180000_GRAD_wght"/>
              </a:rPr>
              <a:t>11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0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0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752400" y="752400"/>
            <a:ext cx="10696320" cy="6009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9" name=""/>
          <p:cNvSpPr txBox="1"/>
          <p:nvPr/>
        </p:nvSpPr>
        <p:spPr>
          <a:xfrm>
            <a:off x="11671560" y="6327720"/>
            <a:ext cx="254880" cy="30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.SFNS-Regular_wdth_opsz180000_GRAD_wght"/>
                <a:ea typeface=".SFNS-Regular_wdth_opsz180000_GRAD_wght"/>
              </a:rPr>
              <a:t>12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1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1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747720" y="1445040"/>
            <a:ext cx="7045200" cy="507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283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操作⼿順 </a:t>
            </a:r>
            <a:r>
              <a:rPr b="1" lang="en-US" sz="2830" strike="noStrike" u="none">
                <a:solidFill>
                  <a:srgbClr val="1f2328"/>
                </a:solidFill>
                <a:effectLst/>
                <a:uFillTx/>
                <a:latin typeface=".SFNS-Regular_wdth_opsz25B333_GRAD_wght2580000"/>
                <a:ea typeface=".SFNS-Regular_wdth_opsz25B333_GRAD_wght2580000"/>
              </a:rPr>
              <a:t>1: </a:t>
            </a:r>
            <a:r>
              <a:rPr b="1" lang="ja-JP" sz="283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業界⽐較データのダウンロード</a:t>
            </a:r>
            <a:endParaRPr b="0" lang="en-US" sz="283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14" name=""/>
          <p:cNvSpPr txBox="1"/>
          <p:nvPr/>
        </p:nvSpPr>
        <p:spPr>
          <a:xfrm>
            <a:off x="747720" y="2228040"/>
            <a:ext cx="10649520" cy="428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390" strike="noStrike" u="none">
                <a:solidFill>
                  <a:srgbClr val="1f2328"/>
                </a:solidFill>
                <a:effectLst/>
                <a:uFillTx/>
                <a:latin typeface=".SFNS-Regular_wdth_opsz1FE65F_GRAD_wght2580000"/>
                <a:ea typeface=".SFNS-Regular_wdth_opsz1FE65F_GRAD_wght2580000"/>
              </a:rPr>
              <a:t>1-5. </a:t>
            </a:r>
            <a:r>
              <a:rPr b="1" lang="ja-JP" sz="239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業界平均</a:t>
            </a:r>
            <a:r>
              <a:rPr b="1" lang="en-US" sz="2390" strike="noStrike" u="none">
                <a:solidFill>
                  <a:srgbClr val="1f2328"/>
                </a:solidFill>
                <a:effectLst/>
                <a:uFillTx/>
                <a:latin typeface=".SFNS-Regular_wdth_opsz1FE65F_GRAD_wght2580000"/>
                <a:ea typeface=".SFNS-Regular_wdth_opsz1FE65F_GRAD_wght2580000"/>
              </a:rPr>
              <a:t>ES</a:t>
            </a:r>
            <a:r>
              <a:rPr b="1" lang="ja-JP" sz="239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（総合満⾜度・</a:t>
            </a:r>
            <a:r>
              <a:rPr b="1" lang="en-US" sz="2390" strike="noStrike" u="none">
                <a:solidFill>
                  <a:srgbClr val="1f2328"/>
                </a:solidFill>
                <a:effectLst/>
                <a:uFillTx/>
                <a:latin typeface=".SFNS-Regular_wdth_opsz1FE65F_GRAD_wght2580000"/>
                <a:ea typeface=".SFNS-Regular_wdth_opsz1FE65F_GRAD_wght2580000"/>
              </a:rPr>
              <a:t>16</a:t>
            </a:r>
            <a:r>
              <a:rPr b="1" lang="ja-JP" sz="239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領域期待度・満⾜度）のダウンロード（続</a:t>
            </a:r>
            <a:endParaRPr b="0" lang="en-US" sz="239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15" name=""/>
          <p:cNvSpPr txBox="1"/>
          <p:nvPr/>
        </p:nvSpPr>
        <p:spPr>
          <a:xfrm>
            <a:off x="747720" y="2608920"/>
            <a:ext cx="607320" cy="303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239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き）</a:t>
            </a:r>
            <a:endParaRPr b="0" lang="en-US" sz="239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16" name=""/>
          <p:cNvSpPr txBox="1"/>
          <p:nvPr/>
        </p:nvSpPr>
        <p:spPr>
          <a:xfrm>
            <a:off x="1019520" y="3181320"/>
            <a:ext cx="1039104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3. </a:t>
            </a:r>
            <a:r>
              <a:rPr b="1" lang="ja-JP" sz="217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既存ファイル名削除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: 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エクスポートダイアログが表⽰されたら、既存のファイル名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17" name=""/>
          <p:cNvSpPr txBox="1"/>
          <p:nvPr/>
        </p:nvSpPr>
        <p:spPr>
          <a:xfrm>
            <a:off x="1300320" y="3600360"/>
            <a:ext cx="248328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を⼀度削除します。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18" name=""/>
          <p:cNvSpPr txBox="1"/>
          <p:nvPr/>
        </p:nvSpPr>
        <p:spPr>
          <a:xfrm>
            <a:off x="1019520" y="4076640"/>
            <a:ext cx="873612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4. </a:t>
            </a:r>
            <a:r>
              <a:rPr b="1" lang="ja-JP" sz="217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ファイル名ペースト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: 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先ほどコピーしたファイル名を貼り付けます。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19" name=""/>
          <p:cNvSpPr txBox="1"/>
          <p:nvPr/>
        </p:nvSpPr>
        <p:spPr>
          <a:xfrm>
            <a:off x="1019520" y="4562640"/>
            <a:ext cx="1068228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5. </a:t>
            </a:r>
            <a:r>
              <a:rPr b="1" lang="ja-JP" sz="217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形式選択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: 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「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CSV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（カンマ区切り）」を選択し、「エクスポート」ボタンをクリック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20" name=""/>
          <p:cNvSpPr txBox="1"/>
          <p:nvPr/>
        </p:nvSpPr>
        <p:spPr>
          <a:xfrm>
            <a:off x="1300320" y="4981680"/>
            <a:ext cx="331092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してダウンロードします。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21" name=""/>
          <p:cNvSpPr txBox="1"/>
          <p:nvPr/>
        </p:nvSpPr>
        <p:spPr>
          <a:xfrm>
            <a:off x="11665800" y="6327720"/>
            <a:ext cx="254880" cy="30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.SFNS-Regular_wdth_opsz180000_GRAD_wght"/>
                <a:ea typeface=".SFNS-Regular_wdth_opsz180000_GRAD_wght"/>
              </a:rPr>
              <a:t>13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2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2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25" name=""/>
          <p:cNvSpPr txBox="1"/>
          <p:nvPr/>
        </p:nvSpPr>
        <p:spPr>
          <a:xfrm>
            <a:off x="747720" y="1873440"/>
            <a:ext cx="7045200" cy="507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283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操作⼿順 </a:t>
            </a:r>
            <a:r>
              <a:rPr b="1" lang="en-US" sz="2830" strike="noStrike" u="none">
                <a:solidFill>
                  <a:srgbClr val="1f2328"/>
                </a:solidFill>
                <a:effectLst/>
                <a:uFillTx/>
                <a:latin typeface=".SFNS-Regular_wdth_opsz25B333_GRAD_wght2580000"/>
                <a:ea typeface=".SFNS-Regular_wdth_opsz25B333_GRAD_wght2580000"/>
              </a:rPr>
              <a:t>1: </a:t>
            </a:r>
            <a:r>
              <a:rPr b="1" lang="ja-JP" sz="283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業界⽐較データのダウンロード</a:t>
            </a:r>
            <a:endParaRPr b="0" lang="en-US" sz="283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26" name=""/>
          <p:cNvSpPr txBox="1"/>
          <p:nvPr/>
        </p:nvSpPr>
        <p:spPr>
          <a:xfrm>
            <a:off x="747720" y="2666160"/>
            <a:ext cx="6572160" cy="428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390" strike="noStrike" u="none">
                <a:solidFill>
                  <a:srgbClr val="1f2328"/>
                </a:solidFill>
                <a:effectLst/>
                <a:uFillTx/>
                <a:latin typeface=".SFNS-Regular_wdth_opsz1FE65F_GRAD_wght2580000"/>
                <a:ea typeface=".SFNS-Regular_wdth_opsz1FE65F_GRAD_wght2580000"/>
              </a:rPr>
              <a:t>1-6. </a:t>
            </a:r>
            <a:r>
              <a:rPr b="1" lang="ja-JP" sz="239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業界平均</a:t>
            </a:r>
            <a:r>
              <a:rPr b="1" lang="en-US" sz="2390" strike="noStrike" u="none">
                <a:solidFill>
                  <a:srgbClr val="1f2328"/>
                </a:solidFill>
                <a:effectLst/>
                <a:uFillTx/>
                <a:latin typeface=".SFNS-Regular_wdth_opsz1FE65F_GRAD_wght2580000"/>
                <a:ea typeface=".SFNS-Regular_wdth_opsz1FE65F_GRAD_wght2580000"/>
              </a:rPr>
              <a:t>64</a:t>
            </a:r>
            <a:r>
              <a:rPr b="1" lang="ja-JP" sz="239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項⽬（期待度）のダウンロード</a:t>
            </a:r>
            <a:endParaRPr b="0" lang="en-US" sz="239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27" name=""/>
          <p:cNvSpPr txBox="1"/>
          <p:nvPr/>
        </p:nvSpPr>
        <p:spPr>
          <a:xfrm>
            <a:off x="1019520" y="3238560"/>
            <a:ext cx="1042200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1. </a:t>
            </a:r>
            <a:r>
              <a:rPr b="1" lang="ja-JP" sz="217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ファイル名コピー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: 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「業界平均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64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項⽬：期待度データ」のファイル名をコピーしま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28" name=""/>
          <p:cNvSpPr txBox="1"/>
          <p:nvPr/>
        </p:nvSpPr>
        <p:spPr>
          <a:xfrm>
            <a:off x="1300320" y="3648240"/>
            <a:ext cx="55224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す。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29" name=""/>
          <p:cNvSpPr txBox="1"/>
          <p:nvPr/>
        </p:nvSpPr>
        <p:spPr>
          <a:xfrm>
            <a:off x="1019520" y="4133880"/>
            <a:ext cx="991584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2. </a:t>
            </a:r>
            <a:r>
              <a:rPr b="1" lang="ja-JP" sz="217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エクスポートボタンクリック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: 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ファイル名の右側にある「⁝」ボタンをクリック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30" name=""/>
          <p:cNvSpPr txBox="1"/>
          <p:nvPr/>
        </p:nvSpPr>
        <p:spPr>
          <a:xfrm>
            <a:off x="1300320" y="4543560"/>
            <a:ext cx="882756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し、表⽰されるメニューから「データをエクスポート」を選択します。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31" name=""/>
          <p:cNvSpPr txBox="1"/>
          <p:nvPr/>
        </p:nvSpPr>
        <p:spPr>
          <a:xfrm>
            <a:off x="11662920" y="6327720"/>
            <a:ext cx="254880" cy="30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.SFNS-Regular_wdth_opsz180000_GRAD_wght"/>
                <a:ea typeface=".SFNS-Regular_wdth_opsz180000_GRAD_wght"/>
              </a:rPr>
              <a:t>14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3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3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752400" y="752400"/>
            <a:ext cx="10696320" cy="6009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6" name=""/>
          <p:cNvSpPr txBox="1"/>
          <p:nvPr/>
        </p:nvSpPr>
        <p:spPr>
          <a:xfrm>
            <a:off x="11667600" y="6327720"/>
            <a:ext cx="254880" cy="30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.SFNS-Regular_wdth_opsz180000_GRAD_wght"/>
                <a:ea typeface=".SFNS-Regular_wdth_opsz180000_GRAD_wght"/>
              </a:rPr>
              <a:t>15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3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3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40" name=""/>
          <p:cNvSpPr txBox="1"/>
          <p:nvPr/>
        </p:nvSpPr>
        <p:spPr>
          <a:xfrm>
            <a:off x="747720" y="1635480"/>
            <a:ext cx="7045200" cy="507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283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操作⼿順 </a:t>
            </a:r>
            <a:r>
              <a:rPr b="1" lang="en-US" sz="2830" strike="noStrike" u="none">
                <a:solidFill>
                  <a:srgbClr val="1f2328"/>
                </a:solidFill>
                <a:effectLst/>
                <a:uFillTx/>
                <a:latin typeface=".SFNS-Regular_wdth_opsz25B333_GRAD_wght2580000"/>
                <a:ea typeface=".SFNS-Regular_wdth_opsz25B333_GRAD_wght2580000"/>
              </a:rPr>
              <a:t>1: </a:t>
            </a:r>
            <a:r>
              <a:rPr b="1" lang="ja-JP" sz="283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業界⽐較データのダウンロード</a:t>
            </a:r>
            <a:endParaRPr b="0" lang="en-US" sz="283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41" name=""/>
          <p:cNvSpPr txBox="1"/>
          <p:nvPr/>
        </p:nvSpPr>
        <p:spPr>
          <a:xfrm>
            <a:off x="747720" y="2418480"/>
            <a:ext cx="7785360" cy="428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390" strike="noStrike" u="none">
                <a:solidFill>
                  <a:srgbClr val="1f2328"/>
                </a:solidFill>
                <a:effectLst/>
                <a:uFillTx/>
                <a:latin typeface=".SFNS-Regular_wdth_opsz1FE65F_GRAD_wght2580000"/>
                <a:ea typeface=".SFNS-Regular_wdth_opsz1FE65F_GRAD_wght2580000"/>
              </a:rPr>
              <a:t>1-6. </a:t>
            </a:r>
            <a:r>
              <a:rPr b="1" lang="ja-JP" sz="239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業界平均</a:t>
            </a:r>
            <a:r>
              <a:rPr b="1" lang="en-US" sz="2390" strike="noStrike" u="none">
                <a:solidFill>
                  <a:srgbClr val="1f2328"/>
                </a:solidFill>
                <a:effectLst/>
                <a:uFillTx/>
                <a:latin typeface=".SFNS-Regular_wdth_opsz1FE65F_GRAD_wght2580000"/>
                <a:ea typeface=".SFNS-Regular_wdth_opsz1FE65F_GRAD_wght2580000"/>
              </a:rPr>
              <a:t>64</a:t>
            </a:r>
            <a:r>
              <a:rPr b="1" lang="ja-JP" sz="239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項⽬（期待度）のダウンロード（続き）</a:t>
            </a:r>
            <a:endParaRPr b="0" lang="en-US" sz="239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1019520" y="2990880"/>
            <a:ext cx="1039104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3. </a:t>
            </a:r>
            <a:r>
              <a:rPr b="1" lang="ja-JP" sz="217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既存ファイル名削除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: 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エクスポートダイアログが表⽰されたら、既存のファイル名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43" name=""/>
          <p:cNvSpPr txBox="1"/>
          <p:nvPr/>
        </p:nvSpPr>
        <p:spPr>
          <a:xfrm>
            <a:off x="1300320" y="3409920"/>
            <a:ext cx="248328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を⼀度削除します。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44" name=""/>
          <p:cNvSpPr txBox="1"/>
          <p:nvPr/>
        </p:nvSpPr>
        <p:spPr>
          <a:xfrm>
            <a:off x="1019520" y="3886200"/>
            <a:ext cx="873612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4. </a:t>
            </a:r>
            <a:r>
              <a:rPr b="1" lang="ja-JP" sz="217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ファイル名ペースト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: 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先ほどコピーしたファイル名を貼り付けます。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45" name=""/>
          <p:cNvSpPr txBox="1"/>
          <p:nvPr/>
        </p:nvSpPr>
        <p:spPr>
          <a:xfrm>
            <a:off x="1019520" y="4371840"/>
            <a:ext cx="1068228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5. </a:t>
            </a:r>
            <a:r>
              <a:rPr b="1" lang="ja-JP" sz="217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形式選択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: 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「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CSV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（カンマ区切り）」を選択し、「エクスポート」ボタンをクリック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46" name=""/>
          <p:cNvSpPr txBox="1"/>
          <p:nvPr/>
        </p:nvSpPr>
        <p:spPr>
          <a:xfrm>
            <a:off x="1300320" y="4791240"/>
            <a:ext cx="331092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してダウンロードします。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11660760" y="6327720"/>
            <a:ext cx="254880" cy="30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.SFNS-Regular_wdth_opsz180000_GRAD_wght"/>
                <a:ea typeface=".SFNS-Regular_wdth_opsz180000_GRAD_wght"/>
              </a:rPr>
              <a:t>16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4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5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51" name=""/>
          <p:cNvSpPr txBox="1"/>
          <p:nvPr/>
        </p:nvSpPr>
        <p:spPr>
          <a:xfrm>
            <a:off x="747720" y="1873440"/>
            <a:ext cx="7045200" cy="507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283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操作⼿順 </a:t>
            </a:r>
            <a:r>
              <a:rPr b="1" lang="en-US" sz="2830" strike="noStrike" u="none">
                <a:solidFill>
                  <a:srgbClr val="1f2328"/>
                </a:solidFill>
                <a:effectLst/>
                <a:uFillTx/>
                <a:latin typeface=".SFNS-Regular_wdth_opsz25B333_GRAD_wght2580000"/>
                <a:ea typeface=".SFNS-Regular_wdth_opsz25B333_GRAD_wght2580000"/>
              </a:rPr>
              <a:t>1: </a:t>
            </a:r>
            <a:r>
              <a:rPr b="1" lang="ja-JP" sz="283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業界⽐較データのダウンロード</a:t>
            </a:r>
            <a:endParaRPr b="0" lang="en-US" sz="283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52" name=""/>
          <p:cNvSpPr txBox="1"/>
          <p:nvPr/>
        </p:nvSpPr>
        <p:spPr>
          <a:xfrm>
            <a:off x="747720" y="2666160"/>
            <a:ext cx="6572160" cy="428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390" strike="noStrike" u="none">
                <a:solidFill>
                  <a:srgbClr val="1f2328"/>
                </a:solidFill>
                <a:effectLst/>
                <a:uFillTx/>
                <a:latin typeface=".SFNS-Regular_wdth_opsz1FE65F_GRAD_wght2580000"/>
                <a:ea typeface=".SFNS-Regular_wdth_opsz1FE65F_GRAD_wght2580000"/>
              </a:rPr>
              <a:t>1-7. </a:t>
            </a:r>
            <a:r>
              <a:rPr b="1" lang="ja-JP" sz="239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業界平均</a:t>
            </a:r>
            <a:r>
              <a:rPr b="1" lang="en-US" sz="2390" strike="noStrike" u="none">
                <a:solidFill>
                  <a:srgbClr val="1f2328"/>
                </a:solidFill>
                <a:effectLst/>
                <a:uFillTx/>
                <a:latin typeface=".SFNS-Regular_wdth_opsz1FE65F_GRAD_wght2580000"/>
                <a:ea typeface=".SFNS-Regular_wdth_opsz1FE65F_GRAD_wght2580000"/>
              </a:rPr>
              <a:t>64</a:t>
            </a:r>
            <a:r>
              <a:rPr b="1" lang="ja-JP" sz="239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項⽬（満⾜度）のダウンロード</a:t>
            </a:r>
            <a:endParaRPr b="0" lang="en-US" sz="239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53" name=""/>
          <p:cNvSpPr txBox="1"/>
          <p:nvPr/>
        </p:nvSpPr>
        <p:spPr>
          <a:xfrm>
            <a:off x="1019520" y="3238560"/>
            <a:ext cx="1042200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1. </a:t>
            </a:r>
            <a:r>
              <a:rPr b="1" lang="ja-JP" sz="217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ファイル名コピー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: 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「業界平均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64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項⽬：満⾜度データ」のファイル名をコピーしま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54" name=""/>
          <p:cNvSpPr txBox="1"/>
          <p:nvPr/>
        </p:nvSpPr>
        <p:spPr>
          <a:xfrm>
            <a:off x="1300320" y="3648240"/>
            <a:ext cx="55224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す。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55" name=""/>
          <p:cNvSpPr txBox="1"/>
          <p:nvPr/>
        </p:nvSpPr>
        <p:spPr>
          <a:xfrm>
            <a:off x="1019520" y="4133880"/>
            <a:ext cx="991584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2. </a:t>
            </a:r>
            <a:r>
              <a:rPr b="1" lang="ja-JP" sz="217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エクスポートボタンクリック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: 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ファイル名の右側にある「⁝」ボタンをクリック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56" name=""/>
          <p:cNvSpPr txBox="1"/>
          <p:nvPr/>
        </p:nvSpPr>
        <p:spPr>
          <a:xfrm>
            <a:off x="1300320" y="4543560"/>
            <a:ext cx="882756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し、表⽰されるメニューから「データをエクスポート」を選択します。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57" name=""/>
          <p:cNvSpPr txBox="1"/>
          <p:nvPr/>
        </p:nvSpPr>
        <p:spPr>
          <a:xfrm>
            <a:off x="11676600" y="6327720"/>
            <a:ext cx="254880" cy="30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.SFNS-Regular_wdth_opsz180000_GRAD_wght"/>
                <a:ea typeface=".SFNS-Regular_wdth_opsz180000_GRAD_wght"/>
              </a:rPr>
              <a:t>17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5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6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752400" y="752400"/>
            <a:ext cx="10696320" cy="6009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2" name=""/>
          <p:cNvSpPr txBox="1"/>
          <p:nvPr/>
        </p:nvSpPr>
        <p:spPr>
          <a:xfrm>
            <a:off x="11663640" y="6327720"/>
            <a:ext cx="254880" cy="30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.SFNS-Regular_wdth_opsz180000_GRAD_wght"/>
                <a:ea typeface=".SFNS-Regular_wdth_opsz180000_GRAD_wght"/>
              </a:rPr>
              <a:t>18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6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6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66" name=""/>
          <p:cNvSpPr txBox="1"/>
          <p:nvPr/>
        </p:nvSpPr>
        <p:spPr>
          <a:xfrm>
            <a:off x="747720" y="1635480"/>
            <a:ext cx="7045200" cy="507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283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操作⼿順 </a:t>
            </a:r>
            <a:r>
              <a:rPr b="1" lang="en-US" sz="2830" strike="noStrike" u="none">
                <a:solidFill>
                  <a:srgbClr val="1f2328"/>
                </a:solidFill>
                <a:effectLst/>
                <a:uFillTx/>
                <a:latin typeface=".SFNS-Regular_wdth_opsz25B333_GRAD_wght2580000"/>
                <a:ea typeface=".SFNS-Regular_wdth_opsz25B333_GRAD_wght2580000"/>
              </a:rPr>
              <a:t>1: </a:t>
            </a:r>
            <a:r>
              <a:rPr b="1" lang="ja-JP" sz="283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業界⽐較データのダウンロード</a:t>
            </a:r>
            <a:endParaRPr b="0" lang="en-US" sz="283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67" name=""/>
          <p:cNvSpPr txBox="1"/>
          <p:nvPr/>
        </p:nvSpPr>
        <p:spPr>
          <a:xfrm>
            <a:off x="747720" y="2418480"/>
            <a:ext cx="7785360" cy="428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390" strike="noStrike" u="none">
                <a:solidFill>
                  <a:srgbClr val="1f2328"/>
                </a:solidFill>
                <a:effectLst/>
                <a:uFillTx/>
                <a:latin typeface=".SFNS-Regular_wdth_opsz1FE65F_GRAD_wght2580000"/>
                <a:ea typeface=".SFNS-Regular_wdth_opsz1FE65F_GRAD_wght2580000"/>
              </a:rPr>
              <a:t>1-7. </a:t>
            </a:r>
            <a:r>
              <a:rPr b="1" lang="ja-JP" sz="239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業界平均</a:t>
            </a:r>
            <a:r>
              <a:rPr b="1" lang="en-US" sz="2390" strike="noStrike" u="none">
                <a:solidFill>
                  <a:srgbClr val="1f2328"/>
                </a:solidFill>
                <a:effectLst/>
                <a:uFillTx/>
                <a:latin typeface=".SFNS-Regular_wdth_opsz1FE65F_GRAD_wght2580000"/>
                <a:ea typeface=".SFNS-Regular_wdth_opsz1FE65F_GRAD_wght2580000"/>
              </a:rPr>
              <a:t>64</a:t>
            </a:r>
            <a:r>
              <a:rPr b="1" lang="ja-JP" sz="239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項⽬（満⾜度）のダウンロード（続き）</a:t>
            </a:r>
            <a:endParaRPr b="0" lang="en-US" sz="239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68" name=""/>
          <p:cNvSpPr txBox="1"/>
          <p:nvPr/>
        </p:nvSpPr>
        <p:spPr>
          <a:xfrm>
            <a:off x="1019520" y="2990880"/>
            <a:ext cx="1039104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3. </a:t>
            </a:r>
            <a:r>
              <a:rPr b="1" lang="ja-JP" sz="217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既存ファイル名削除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: 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エクスポートダイアログが表⽰されたら、既存のファイル名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69" name=""/>
          <p:cNvSpPr txBox="1"/>
          <p:nvPr/>
        </p:nvSpPr>
        <p:spPr>
          <a:xfrm>
            <a:off x="1300320" y="3409920"/>
            <a:ext cx="248328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を⼀度削除します。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70" name=""/>
          <p:cNvSpPr txBox="1"/>
          <p:nvPr/>
        </p:nvSpPr>
        <p:spPr>
          <a:xfrm>
            <a:off x="1019520" y="3886200"/>
            <a:ext cx="873612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4. </a:t>
            </a:r>
            <a:r>
              <a:rPr b="1" lang="ja-JP" sz="217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ファイル名ペースト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: 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先ほどコピーしたファイル名を貼り付けます。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71" name=""/>
          <p:cNvSpPr txBox="1"/>
          <p:nvPr/>
        </p:nvSpPr>
        <p:spPr>
          <a:xfrm>
            <a:off x="1019520" y="4371840"/>
            <a:ext cx="1068228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5. </a:t>
            </a:r>
            <a:r>
              <a:rPr b="1" lang="ja-JP" sz="217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形式選択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: 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「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CSV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（カンマ区切り）」を選択し、「エクスポート」ボタンをクリック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72" name=""/>
          <p:cNvSpPr txBox="1"/>
          <p:nvPr/>
        </p:nvSpPr>
        <p:spPr>
          <a:xfrm>
            <a:off x="1300320" y="4791240"/>
            <a:ext cx="331092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してダウンロードします。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73" name=""/>
          <p:cNvSpPr txBox="1"/>
          <p:nvPr/>
        </p:nvSpPr>
        <p:spPr>
          <a:xfrm>
            <a:off x="11660760" y="6327720"/>
            <a:ext cx="254880" cy="30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.SFNS-Regular_wdth_opsz180000_GRAD_wght"/>
                <a:ea typeface=".SFNS-Regular_wdth_opsz180000_GRAD_wght"/>
              </a:rPr>
              <a:t>19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747720" y="730440"/>
            <a:ext cx="3957120" cy="36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283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前提条件と操作の全体像</a:t>
            </a:r>
            <a:endParaRPr b="0" lang="en-US" sz="283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7" name=""/>
          <p:cNvSpPr/>
          <p:nvPr/>
        </p:nvSpPr>
        <p:spPr>
          <a:xfrm>
            <a:off x="1066680" y="225720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6"/>
                  <a:pt x="36" y="204"/>
                </a:cubicBezTo>
                <a:cubicBezTo>
                  <a:pt x="25" y="193"/>
                  <a:pt x="16" y="180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9"/>
                  <a:pt x="9" y="75"/>
                </a:cubicBezTo>
                <a:cubicBezTo>
                  <a:pt x="16" y="60"/>
                  <a:pt x="25" y="47"/>
                  <a:pt x="36" y="35"/>
                </a:cubicBezTo>
                <a:cubicBezTo>
                  <a:pt x="47" y="24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7"/>
                  <a:pt x="224" y="60"/>
                  <a:pt x="230" y="75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747720" y="1513440"/>
            <a:ext cx="1213920" cy="303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239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前提条件</a:t>
            </a:r>
            <a:endParaRPr b="0" lang="en-US" sz="239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9" name=""/>
          <p:cNvSpPr/>
          <p:nvPr/>
        </p:nvSpPr>
        <p:spPr>
          <a:xfrm>
            <a:off x="1066680" y="2742840"/>
            <a:ext cx="86040" cy="86400"/>
          </a:xfrm>
          <a:custGeom>
            <a:avLst/>
            <a:gdLst/>
            <a:ahLst/>
            <a:rect l="0" t="0" r="r" b="b"/>
            <a:pathLst>
              <a:path w="239" h="240">
                <a:moveTo>
                  <a:pt x="239" y="121"/>
                </a:moveTo>
                <a:cubicBezTo>
                  <a:pt x="239" y="136"/>
                  <a:pt x="236" y="152"/>
                  <a:pt x="230" y="166"/>
                </a:cubicBezTo>
                <a:cubicBezTo>
                  <a:pt x="224" y="181"/>
                  <a:pt x="215" y="194"/>
                  <a:pt x="204" y="205"/>
                </a:cubicBezTo>
                <a:cubicBezTo>
                  <a:pt x="193" y="216"/>
                  <a:pt x="180" y="225"/>
                  <a:pt x="165" y="231"/>
                </a:cubicBezTo>
                <a:cubicBezTo>
                  <a:pt x="151" y="237"/>
                  <a:pt x="136" y="240"/>
                  <a:pt x="120" y="240"/>
                </a:cubicBezTo>
                <a:cubicBezTo>
                  <a:pt x="104" y="240"/>
                  <a:pt x="89" y="237"/>
                  <a:pt x="74" y="231"/>
                </a:cubicBezTo>
                <a:cubicBezTo>
                  <a:pt x="60" y="225"/>
                  <a:pt x="47" y="216"/>
                  <a:pt x="36" y="205"/>
                </a:cubicBezTo>
                <a:cubicBezTo>
                  <a:pt x="25" y="194"/>
                  <a:pt x="16" y="181"/>
                  <a:pt x="9" y="166"/>
                </a:cubicBezTo>
                <a:cubicBezTo>
                  <a:pt x="3" y="152"/>
                  <a:pt x="0" y="136"/>
                  <a:pt x="0" y="121"/>
                </a:cubicBezTo>
                <a:cubicBezTo>
                  <a:pt x="0" y="104"/>
                  <a:pt x="3" y="89"/>
                  <a:pt x="9" y="74"/>
                </a:cubicBezTo>
                <a:cubicBezTo>
                  <a:pt x="16" y="59"/>
                  <a:pt x="25" y="47"/>
                  <a:pt x="36" y="35"/>
                </a:cubicBezTo>
                <a:cubicBezTo>
                  <a:pt x="47" y="24"/>
                  <a:pt x="60" y="16"/>
                  <a:pt x="74" y="10"/>
                </a:cubicBezTo>
                <a:cubicBezTo>
                  <a:pt x="89" y="4"/>
                  <a:pt x="104" y="0"/>
                  <a:pt x="120" y="0"/>
                </a:cubicBezTo>
                <a:cubicBezTo>
                  <a:pt x="136" y="0"/>
                  <a:pt x="151" y="4"/>
                  <a:pt x="165" y="10"/>
                </a:cubicBezTo>
                <a:cubicBezTo>
                  <a:pt x="180" y="16"/>
                  <a:pt x="193" y="24"/>
                  <a:pt x="204" y="35"/>
                </a:cubicBezTo>
                <a:cubicBezTo>
                  <a:pt x="215" y="47"/>
                  <a:pt x="224" y="59"/>
                  <a:pt x="230" y="74"/>
                </a:cubicBezTo>
                <a:cubicBezTo>
                  <a:pt x="236" y="89"/>
                  <a:pt x="239" y="104"/>
                  <a:pt x="239" y="12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1300320" y="2085840"/>
            <a:ext cx="695880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Google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スプレッドシートへのアクセス権限があること。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1300320" y="2571840"/>
            <a:ext cx="855180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⾃動報告書などで既に分析対象企業のデータ活⽤に慣れていること。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747720" y="3170880"/>
            <a:ext cx="2325960" cy="428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239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操作の</a:t>
            </a:r>
            <a:r>
              <a:rPr b="1" lang="en-US" sz="2390" strike="noStrike" u="none">
                <a:solidFill>
                  <a:srgbClr val="1f2328"/>
                </a:solidFill>
                <a:effectLst/>
                <a:uFillTx/>
                <a:latin typeface=".SFNS-Regular_wdth_opsz1FE65F_GRAD_wght2580000"/>
                <a:ea typeface=".SFNS-Regular_wdth_opsz1FE65F_GRAD_wght2580000"/>
              </a:rPr>
              <a:t>3</a:t>
            </a:r>
            <a:r>
              <a:rPr b="1" lang="ja-JP" sz="239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ステップ</a:t>
            </a:r>
            <a:endParaRPr b="0" lang="en-US" sz="239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747720" y="3743280"/>
            <a:ext cx="870516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業界⽐較機能を利⽤するにあたり、⼤きく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3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つのステップがあります。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1019520" y="4314960"/>
            <a:ext cx="901188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1. </a:t>
            </a:r>
            <a:r>
              <a:rPr b="1" lang="ja-JP" sz="217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データダウンロード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: 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⽐較に⽤いる業界データをダウンロードします。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1019520" y="4791240"/>
            <a:ext cx="1045332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2. </a:t>
            </a:r>
            <a:r>
              <a:rPr b="1" lang="ja-JP" sz="217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ファイル取り込み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: 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ダウンロードしたデータを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Google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スプレッドシートに取り込み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1300320" y="5210280"/>
            <a:ext cx="82836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ます。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1019520" y="5695920"/>
            <a:ext cx="873612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3. </a:t>
            </a:r>
            <a:r>
              <a:rPr b="1" lang="ja-JP" sz="217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分析実⾏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: 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取り込んだデータを⽤いて、実際に⽐較分析を⾏います。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11774520" y="6327720"/>
            <a:ext cx="228240" cy="30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.SFNS-Regular_wdth_opsz180000_GRAD_wght"/>
                <a:ea typeface=".SFNS-Regular_wdth_opsz180000_GRAD_wght"/>
              </a:rPr>
              <a:t>2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7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7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77" name=""/>
          <p:cNvSpPr txBox="1"/>
          <p:nvPr/>
        </p:nvSpPr>
        <p:spPr>
          <a:xfrm>
            <a:off x="747720" y="1911600"/>
            <a:ext cx="5247000" cy="507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283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操作⼿順 </a:t>
            </a:r>
            <a:r>
              <a:rPr b="1" lang="en-US" sz="2830" strike="noStrike" u="none">
                <a:solidFill>
                  <a:srgbClr val="1f2328"/>
                </a:solidFill>
                <a:effectLst/>
                <a:uFillTx/>
                <a:latin typeface=".SFNS-Regular_wdth_opsz25B333_GRAD_wght2580000"/>
                <a:ea typeface=".SFNS-Regular_wdth_opsz25B333_GRAD_wght2580000"/>
              </a:rPr>
              <a:t>2: </a:t>
            </a:r>
            <a:r>
              <a:rPr b="1" lang="ja-JP" sz="283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ファイルの取り込み</a:t>
            </a:r>
            <a:endParaRPr b="0" lang="en-US" sz="283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78" name=""/>
          <p:cNvSpPr txBox="1"/>
          <p:nvPr/>
        </p:nvSpPr>
        <p:spPr>
          <a:xfrm>
            <a:off x="747720" y="2694600"/>
            <a:ext cx="5560920" cy="428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390" strike="noStrike" u="none">
                <a:solidFill>
                  <a:srgbClr val="1f2328"/>
                </a:solidFill>
                <a:effectLst/>
                <a:uFillTx/>
                <a:latin typeface=".SFNS-Regular_wdth_opsz1FE65F_GRAD_wght2580000"/>
                <a:ea typeface=".SFNS-Regular_wdth_opsz1FE65F_GRAD_wght2580000"/>
              </a:rPr>
              <a:t>2-1. </a:t>
            </a:r>
            <a:r>
              <a:rPr b="1" lang="ja-JP" sz="239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ファイル取り込みボタンのクリック</a:t>
            </a:r>
            <a:endParaRPr b="0" lang="en-US" sz="239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79" name=""/>
          <p:cNvSpPr txBox="1"/>
          <p:nvPr/>
        </p:nvSpPr>
        <p:spPr>
          <a:xfrm>
            <a:off x="747720" y="3267000"/>
            <a:ext cx="1086732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Google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スプレッドシートの「設定シート」に戻り、「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Step2. 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ファイル取り込み」セクシ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80" name=""/>
          <p:cNvSpPr txBox="1"/>
          <p:nvPr/>
        </p:nvSpPr>
        <p:spPr>
          <a:xfrm>
            <a:off x="747720" y="3686040"/>
            <a:ext cx="1048284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ョンにある「⼀括取り込みボタン」をクリックします。このボタンをクリックするこ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81" name=""/>
          <p:cNvSpPr txBox="1"/>
          <p:nvPr/>
        </p:nvSpPr>
        <p:spPr>
          <a:xfrm>
            <a:off x="747720" y="4095720"/>
            <a:ext cx="1048284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とで、ダウンロードしたデータをスプレッドシートにインポートするためのウィンド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82" name=""/>
          <p:cNvSpPr txBox="1"/>
          <p:nvPr/>
        </p:nvSpPr>
        <p:spPr>
          <a:xfrm>
            <a:off x="747720" y="4514760"/>
            <a:ext cx="193176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ウが開きます。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83" name=""/>
          <p:cNvSpPr txBox="1"/>
          <p:nvPr/>
        </p:nvSpPr>
        <p:spPr>
          <a:xfrm>
            <a:off x="11634480" y="6327720"/>
            <a:ext cx="254880" cy="30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.SFNS-Regular_wdth_opsz180000_GRAD_wght"/>
                <a:ea typeface=".SFNS-Regular_wdth_opsz180000_GRAD_wght"/>
              </a:rPr>
              <a:t>20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8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8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1"/>
          <a:stretch/>
        </p:blipFill>
        <p:spPr>
          <a:xfrm>
            <a:off x="752400" y="752400"/>
            <a:ext cx="10696320" cy="6009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8" name=""/>
          <p:cNvSpPr txBox="1"/>
          <p:nvPr/>
        </p:nvSpPr>
        <p:spPr>
          <a:xfrm>
            <a:off x="11671560" y="6327720"/>
            <a:ext cx="254880" cy="30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.SFNS-Regular_wdth_opsz180000_GRAD_wght"/>
                <a:ea typeface=".SFNS-Regular_wdth_opsz180000_GRAD_wght"/>
              </a:rPr>
              <a:t>21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9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9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92" name=""/>
          <p:cNvSpPr txBox="1"/>
          <p:nvPr/>
        </p:nvSpPr>
        <p:spPr>
          <a:xfrm>
            <a:off x="747720" y="1797480"/>
            <a:ext cx="5247000" cy="507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283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操作⼿順 </a:t>
            </a:r>
            <a:r>
              <a:rPr b="1" lang="en-US" sz="2830" strike="noStrike" u="none">
                <a:solidFill>
                  <a:srgbClr val="1f2328"/>
                </a:solidFill>
                <a:effectLst/>
                <a:uFillTx/>
                <a:latin typeface=".SFNS-Regular_wdth_opsz25B333_GRAD_wght2580000"/>
                <a:ea typeface=".SFNS-Regular_wdth_opsz25B333_GRAD_wght2580000"/>
              </a:rPr>
              <a:t>2: </a:t>
            </a:r>
            <a:r>
              <a:rPr b="1" lang="ja-JP" sz="283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ファイルの取り込み</a:t>
            </a:r>
            <a:endParaRPr b="0" lang="en-US" sz="283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93" name=""/>
          <p:cNvSpPr txBox="1"/>
          <p:nvPr/>
        </p:nvSpPr>
        <p:spPr>
          <a:xfrm>
            <a:off x="747720" y="2589840"/>
            <a:ext cx="4954320" cy="428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390" strike="noStrike" u="none">
                <a:solidFill>
                  <a:srgbClr val="1f2328"/>
                </a:solidFill>
                <a:effectLst/>
                <a:uFillTx/>
                <a:latin typeface=".SFNS-Regular_wdth_opsz1FE65F_GRAD_wght2580000"/>
                <a:ea typeface=".SFNS-Regular_wdth_opsz1FE65F_GRAD_wght2580000"/>
              </a:rPr>
              <a:t>2-2. </a:t>
            </a:r>
            <a:r>
              <a:rPr b="1" lang="ja-JP" sz="239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分析対象企業データの取り込み</a:t>
            </a:r>
            <a:endParaRPr b="0" lang="en-US" sz="239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94" name=""/>
          <p:cNvSpPr txBox="1"/>
          <p:nvPr/>
        </p:nvSpPr>
        <p:spPr>
          <a:xfrm>
            <a:off x="747720" y="3162240"/>
            <a:ext cx="634500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まず最初に、分析対象企業データを取り込みます。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95" name=""/>
          <p:cNvSpPr txBox="1"/>
          <p:nvPr/>
        </p:nvSpPr>
        <p:spPr>
          <a:xfrm>
            <a:off x="1019520" y="3724200"/>
            <a:ext cx="1039104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1. </a:t>
            </a:r>
            <a:r>
              <a:rPr b="1" lang="ja-JP" sz="217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ファイル選択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: 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開かれたファイル選択ダイアログで、事前に⽤意されている分析対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96" name=""/>
          <p:cNvSpPr txBox="1"/>
          <p:nvPr/>
        </p:nvSpPr>
        <p:spPr>
          <a:xfrm>
            <a:off x="1300320" y="4143240"/>
            <a:ext cx="726480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象企業データ（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ES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データなど）のファイルを選択します。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97" name=""/>
          <p:cNvSpPr txBox="1"/>
          <p:nvPr/>
        </p:nvSpPr>
        <p:spPr>
          <a:xfrm>
            <a:off x="1019520" y="4619520"/>
            <a:ext cx="846036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2. </a:t>
            </a:r>
            <a:r>
              <a:rPr b="1" lang="ja-JP" sz="217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「開く」をクリック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: 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選択後、「開く」ボタンをクリックします。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198" name=""/>
          <p:cNvSpPr txBox="1"/>
          <p:nvPr/>
        </p:nvSpPr>
        <p:spPr>
          <a:xfrm>
            <a:off x="11643120" y="6327720"/>
            <a:ext cx="254880" cy="30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.SFNS-Regular_wdth_opsz180000_GRAD_wght"/>
                <a:ea typeface=".SFNS-Regular_wdth_opsz180000_GRAD_wght"/>
              </a:rPr>
              <a:t>22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0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0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pic>
        <p:nvPicPr>
          <p:cNvPr id="202" name="" descr=""/>
          <p:cNvPicPr/>
          <p:nvPr/>
        </p:nvPicPr>
        <p:blipFill>
          <a:blip r:embed="rId1"/>
          <a:stretch/>
        </p:blipFill>
        <p:spPr>
          <a:xfrm>
            <a:off x="752400" y="752400"/>
            <a:ext cx="10696320" cy="6009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3" name=""/>
          <p:cNvSpPr txBox="1"/>
          <p:nvPr/>
        </p:nvSpPr>
        <p:spPr>
          <a:xfrm>
            <a:off x="11637000" y="6327720"/>
            <a:ext cx="254880" cy="30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.SFNS-Regular_wdth_opsz180000_GRAD_wght"/>
                <a:ea typeface=".SFNS-Regular_wdth_opsz180000_GRAD_wght"/>
              </a:rPr>
              <a:t>23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0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0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07" name=""/>
          <p:cNvSpPr txBox="1"/>
          <p:nvPr/>
        </p:nvSpPr>
        <p:spPr>
          <a:xfrm>
            <a:off x="747720" y="1835280"/>
            <a:ext cx="5247000" cy="507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283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操作⼿順 </a:t>
            </a:r>
            <a:r>
              <a:rPr b="1" lang="en-US" sz="2830" strike="noStrike" u="none">
                <a:solidFill>
                  <a:srgbClr val="1f2328"/>
                </a:solidFill>
                <a:effectLst/>
                <a:uFillTx/>
                <a:latin typeface=".SFNS-Regular_wdth_opsz25B333_GRAD_wght2580000"/>
                <a:ea typeface=".SFNS-Regular_wdth_opsz25B333_GRAD_wght2580000"/>
              </a:rPr>
              <a:t>2: </a:t>
            </a:r>
            <a:r>
              <a:rPr b="1" lang="ja-JP" sz="283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ファイルの取り込み</a:t>
            </a:r>
            <a:endParaRPr b="0" lang="en-US" sz="283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08" name=""/>
          <p:cNvSpPr txBox="1"/>
          <p:nvPr/>
        </p:nvSpPr>
        <p:spPr>
          <a:xfrm>
            <a:off x="747720" y="2618280"/>
            <a:ext cx="6167520" cy="428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390" strike="noStrike" u="none">
                <a:solidFill>
                  <a:srgbClr val="1f2328"/>
                </a:solidFill>
                <a:effectLst/>
                <a:uFillTx/>
                <a:latin typeface=".SFNS-Regular_wdth_opsz1FE65F_GRAD_wght2580000"/>
                <a:ea typeface=".SFNS-Regular_wdth_opsz1FE65F_GRAD_wght2580000"/>
              </a:rPr>
              <a:t>2-2. </a:t>
            </a:r>
            <a:r>
              <a:rPr b="1" lang="ja-JP" sz="239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分析対象企業データの取り込み（続き）</a:t>
            </a:r>
            <a:endParaRPr b="0" lang="en-US" sz="239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09" name=""/>
          <p:cNvSpPr txBox="1"/>
          <p:nvPr/>
        </p:nvSpPr>
        <p:spPr>
          <a:xfrm>
            <a:off x="1019520" y="3191040"/>
            <a:ext cx="1039104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3. </a:t>
            </a:r>
            <a:r>
              <a:rPr b="1" lang="ja-JP" sz="217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読み込み完了を待つ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: 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データが正常に読み込まれるまでしばらく待ちます。読み込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10" name=""/>
          <p:cNvSpPr txBox="1"/>
          <p:nvPr/>
        </p:nvSpPr>
        <p:spPr>
          <a:xfrm>
            <a:off x="1300320" y="3610080"/>
            <a:ext cx="1020708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みが完了すると、「読み込みが完了しました」というメッセージが表⽰されます。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11" name=""/>
          <p:cNvSpPr txBox="1"/>
          <p:nvPr/>
        </p:nvSpPr>
        <p:spPr>
          <a:xfrm>
            <a:off x="747720" y="4172040"/>
            <a:ext cx="1063620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217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注意点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: 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必ず分析対象企業のデータを先に読み込んでください。これにより、後から読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12" name=""/>
          <p:cNvSpPr txBox="1"/>
          <p:nvPr/>
        </p:nvSpPr>
        <p:spPr>
          <a:xfrm>
            <a:off x="747720" y="4591080"/>
            <a:ext cx="606924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み込む業界⽐較データが正しく紐付けられます。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13" name=""/>
          <p:cNvSpPr txBox="1"/>
          <p:nvPr/>
        </p:nvSpPr>
        <p:spPr>
          <a:xfrm>
            <a:off x="11639160" y="6327720"/>
            <a:ext cx="254880" cy="30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.SFNS-Regular_wdth_opsz180000_GRAD_wght"/>
                <a:ea typeface=".SFNS-Regular_wdth_opsz180000_GRAD_wght"/>
              </a:rPr>
              <a:t>24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1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1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17" name=""/>
          <p:cNvSpPr txBox="1"/>
          <p:nvPr/>
        </p:nvSpPr>
        <p:spPr>
          <a:xfrm>
            <a:off x="747720" y="1587960"/>
            <a:ext cx="5247000" cy="507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283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操作⼿順 </a:t>
            </a:r>
            <a:r>
              <a:rPr b="1" lang="en-US" sz="2830" strike="noStrike" u="none">
                <a:solidFill>
                  <a:srgbClr val="1f2328"/>
                </a:solidFill>
                <a:effectLst/>
                <a:uFillTx/>
                <a:latin typeface=".SFNS-Regular_wdth_opsz25B333_GRAD_wght2580000"/>
                <a:ea typeface=".SFNS-Regular_wdth_opsz25B333_GRAD_wght2580000"/>
              </a:rPr>
              <a:t>2: </a:t>
            </a:r>
            <a:r>
              <a:rPr b="1" lang="ja-JP" sz="283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ファイルの取り込み</a:t>
            </a:r>
            <a:endParaRPr b="0" lang="en-US" sz="283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18" name=""/>
          <p:cNvSpPr txBox="1"/>
          <p:nvPr/>
        </p:nvSpPr>
        <p:spPr>
          <a:xfrm>
            <a:off x="747720" y="2380320"/>
            <a:ext cx="9436680" cy="428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390" strike="noStrike" u="none">
                <a:solidFill>
                  <a:srgbClr val="1f2328"/>
                </a:solidFill>
                <a:effectLst/>
                <a:uFillTx/>
                <a:latin typeface=".SFNS-Regular_wdth_opsz1FE65F_GRAD_wght2580000"/>
                <a:ea typeface=".SFNS-Regular_wdth_opsz1FE65F_GRAD_wght2580000"/>
              </a:rPr>
              <a:t>2-3. </a:t>
            </a:r>
            <a:r>
              <a:rPr b="1" lang="ja-JP" sz="239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業界平均</a:t>
            </a:r>
            <a:r>
              <a:rPr b="1" lang="en-US" sz="2390" strike="noStrike" u="none">
                <a:solidFill>
                  <a:srgbClr val="1f2328"/>
                </a:solidFill>
                <a:effectLst/>
                <a:uFillTx/>
                <a:latin typeface=".SFNS-Regular_wdth_opsz1FE65F_GRAD_wght2580000"/>
                <a:ea typeface=".SFNS-Regular_wdth_opsz1FE65F_GRAD_wght2580000"/>
              </a:rPr>
              <a:t>ES</a:t>
            </a:r>
            <a:r>
              <a:rPr b="1" lang="ja-JP" sz="239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（総合満⾜度・</a:t>
            </a:r>
            <a:r>
              <a:rPr b="1" lang="en-US" sz="2390" strike="noStrike" u="none">
                <a:solidFill>
                  <a:srgbClr val="1f2328"/>
                </a:solidFill>
                <a:effectLst/>
                <a:uFillTx/>
                <a:latin typeface=".SFNS-Regular_wdth_opsz1FE65F_GRAD_wght2580000"/>
                <a:ea typeface=".SFNS-Regular_wdth_opsz1FE65F_GRAD_wght2580000"/>
              </a:rPr>
              <a:t>16</a:t>
            </a:r>
            <a:r>
              <a:rPr b="1" lang="ja-JP" sz="239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領域期待度・満⾜度）の取り込み</a:t>
            </a:r>
            <a:endParaRPr b="0" lang="en-US" sz="239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19" name=""/>
          <p:cNvSpPr txBox="1"/>
          <p:nvPr/>
        </p:nvSpPr>
        <p:spPr>
          <a:xfrm>
            <a:off x="747720" y="2952720"/>
            <a:ext cx="754092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次に、ダウンロードした業界平均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ES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データを取り込みます。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20" name=""/>
          <p:cNvSpPr txBox="1"/>
          <p:nvPr/>
        </p:nvSpPr>
        <p:spPr>
          <a:xfrm>
            <a:off x="1019520" y="3514680"/>
            <a:ext cx="1039140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1. </a:t>
            </a:r>
            <a:r>
              <a:rPr b="1" lang="ja-JP" sz="217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ファイル名⼊⼒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: 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ファイル取り込みダイアログに、先ほどダウンロードした「業界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21" name=""/>
          <p:cNvSpPr txBox="1"/>
          <p:nvPr/>
        </p:nvSpPr>
        <p:spPr>
          <a:xfrm>
            <a:off x="1300320" y="3933720"/>
            <a:ext cx="1005408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平均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ES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：総合満⾜度・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16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領域期待度・満⾜度データ」のファイル名を正確に⼊⼒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22" name=""/>
          <p:cNvSpPr txBox="1"/>
          <p:nvPr/>
        </p:nvSpPr>
        <p:spPr>
          <a:xfrm>
            <a:off x="1300320" y="4343400"/>
            <a:ext cx="110412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します。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23" name=""/>
          <p:cNvSpPr txBox="1"/>
          <p:nvPr/>
        </p:nvSpPr>
        <p:spPr>
          <a:xfrm>
            <a:off x="1019520" y="4829040"/>
            <a:ext cx="8214840" cy="38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2. </a:t>
            </a:r>
            <a:r>
              <a:rPr b="1" lang="ja-JP" sz="217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「</a:t>
            </a:r>
            <a:r>
              <a:rPr b="1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2580000"/>
                <a:ea typeface=".SFNS-Regular_wdth_opsz1D0000_GRAD_wght2580000"/>
              </a:rPr>
              <a:t>OK</a:t>
            </a:r>
            <a:r>
              <a:rPr b="1" lang="ja-JP" sz="217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」をクリック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: 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⼊⼒後、「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OK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」ボタンをクリックします。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24" name=""/>
          <p:cNvSpPr txBox="1"/>
          <p:nvPr/>
        </p:nvSpPr>
        <p:spPr>
          <a:xfrm>
            <a:off x="11638800" y="6327720"/>
            <a:ext cx="254880" cy="30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.SFNS-Regular_wdth_opsz180000_GRAD_wght"/>
                <a:ea typeface=".SFNS-Regular_wdth_opsz180000_GRAD_wght"/>
              </a:rPr>
              <a:t>25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2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2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pic>
        <p:nvPicPr>
          <p:cNvPr id="228" name="" descr=""/>
          <p:cNvPicPr/>
          <p:nvPr/>
        </p:nvPicPr>
        <p:blipFill>
          <a:blip r:embed="rId1"/>
          <a:stretch/>
        </p:blipFill>
        <p:spPr>
          <a:xfrm>
            <a:off x="752400" y="752400"/>
            <a:ext cx="10696320" cy="6009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29" name=""/>
          <p:cNvSpPr txBox="1"/>
          <p:nvPr/>
        </p:nvSpPr>
        <p:spPr>
          <a:xfrm>
            <a:off x="11631960" y="6327720"/>
            <a:ext cx="254880" cy="30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.SFNS-Regular_wdth_opsz180000_GRAD_wght"/>
                <a:ea typeface=".SFNS-Regular_wdth_opsz180000_GRAD_wght"/>
              </a:rPr>
              <a:t>26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3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3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33" name=""/>
          <p:cNvSpPr txBox="1"/>
          <p:nvPr/>
        </p:nvSpPr>
        <p:spPr>
          <a:xfrm>
            <a:off x="747720" y="1873440"/>
            <a:ext cx="5247000" cy="507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283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操作⼿順 </a:t>
            </a:r>
            <a:r>
              <a:rPr b="1" lang="en-US" sz="2830" strike="noStrike" u="none">
                <a:solidFill>
                  <a:srgbClr val="1f2328"/>
                </a:solidFill>
                <a:effectLst/>
                <a:uFillTx/>
                <a:latin typeface=".SFNS-Regular_wdth_opsz25B333_GRAD_wght2580000"/>
                <a:ea typeface=".SFNS-Regular_wdth_opsz25B333_GRAD_wght2580000"/>
              </a:rPr>
              <a:t>2: </a:t>
            </a:r>
            <a:r>
              <a:rPr b="1" lang="ja-JP" sz="283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ファイルの取り込み</a:t>
            </a:r>
            <a:endParaRPr b="0" lang="en-US" sz="283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34" name=""/>
          <p:cNvSpPr txBox="1"/>
          <p:nvPr/>
        </p:nvSpPr>
        <p:spPr>
          <a:xfrm>
            <a:off x="747720" y="2666160"/>
            <a:ext cx="10649520" cy="428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390" strike="noStrike" u="none">
                <a:solidFill>
                  <a:srgbClr val="1f2328"/>
                </a:solidFill>
                <a:effectLst/>
                <a:uFillTx/>
                <a:latin typeface=".SFNS-Regular_wdth_opsz1FE65F_GRAD_wght2580000"/>
                <a:ea typeface=".SFNS-Regular_wdth_opsz1FE65F_GRAD_wght2580000"/>
              </a:rPr>
              <a:t>2-3. </a:t>
            </a:r>
            <a:r>
              <a:rPr b="1" lang="ja-JP" sz="239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業界平均</a:t>
            </a:r>
            <a:r>
              <a:rPr b="1" lang="en-US" sz="2390" strike="noStrike" u="none">
                <a:solidFill>
                  <a:srgbClr val="1f2328"/>
                </a:solidFill>
                <a:effectLst/>
                <a:uFillTx/>
                <a:latin typeface=".SFNS-Regular_wdth_opsz1FE65F_GRAD_wght2580000"/>
                <a:ea typeface=".SFNS-Regular_wdth_opsz1FE65F_GRAD_wght2580000"/>
              </a:rPr>
              <a:t>ES</a:t>
            </a:r>
            <a:r>
              <a:rPr b="1" lang="ja-JP" sz="239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（総合満⾜度・</a:t>
            </a:r>
            <a:r>
              <a:rPr b="1" lang="en-US" sz="2390" strike="noStrike" u="none">
                <a:solidFill>
                  <a:srgbClr val="1f2328"/>
                </a:solidFill>
                <a:effectLst/>
                <a:uFillTx/>
                <a:latin typeface=".SFNS-Regular_wdth_opsz1FE65F_GRAD_wght2580000"/>
                <a:ea typeface=".SFNS-Regular_wdth_opsz1FE65F_GRAD_wght2580000"/>
              </a:rPr>
              <a:t>16</a:t>
            </a:r>
            <a:r>
              <a:rPr b="1" lang="ja-JP" sz="239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領域期待度・満⾜度）の取り込み（続き）</a:t>
            </a:r>
            <a:endParaRPr b="0" lang="en-US" sz="239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35" name=""/>
          <p:cNvSpPr txBox="1"/>
          <p:nvPr/>
        </p:nvSpPr>
        <p:spPr>
          <a:xfrm>
            <a:off x="1019520" y="3238560"/>
            <a:ext cx="1039104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3. </a:t>
            </a:r>
            <a:r>
              <a:rPr b="1" lang="ja-JP" sz="217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ファイル選択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: 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開かれたファイル選択ダイアログで、ダウンロードした「業界平均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36" name=""/>
          <p:cNvSpPr txBox="1"/>
          <p:nvPr/>
        </p:nvSpPr>
        <p:spPr>
          <a:xfrm>
            <a:off x="1300320" y="3648240"/>
            <a:ext cx="1006956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ES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：総合満⾜度・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16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領域期待度・満⾜度データ」の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CSV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ファイルを選択し、「開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37" name=""/>
          <p:cNvSpPr txBox="1"/>
          <p:nvPr/>
        </p:nvSpPr>
        <p:spPr>
          <a:xfrm>
            <a:off x="1300320" y="4067280"/>
            <a:ext cx="303516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く」をクリックします。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38" name=""/>
          <p:cNvSpPr txBox="1"/>
          <p:nvPr/>
        </p:nvSpPr>
        <p:spPr>
          <a:xfrm>
            <a:off x="1019520" y="4543560"/>
            <a:ext cx="956376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4. </a:t>
            </a:r>
            <a:r>
              <a:rPr b="1" lang="ja-JP" sz="217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読み込み完了を待つ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: 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データが正常に読み込まれるまでしばらく待ちます。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39" name=""/>
          <p:cNvSpPr txBox="1"/>
          <p:nvPr/>
        </p:nvSpPr>
        <p:spPr>
          <a:xfrm>
            <a:off x="11648160" y="6327720"/>
            <a:ext cx="254880" cy="30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.SFNS-Regular_wdth_opsz180000_GRAD_wght"/>
                <a:ea typeface=".SFNS-Regular_wdth_opsz180000_GRAD_wght"/>
              </a:rPr>
              <a:t>27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4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4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43" name=""/>
          <p:cNvSpPr txBox="1"/>
          <p:nvPr/>
        </p:nvSpPr>
        <p:spPr>
          <a:xfrm>
            <a:off x="747720" y="1797480"/>
            <a:ext cx="5247000" cy="507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283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操作⼿順 </a:t>
            </a:r>
            <a:r>
              <a:rPr b="1" lang="en-US" sz="2830" strike="noStrike" u="none">
                <a:solidFill>
                  <a:srgbClr val="1f2328"/>
                </a:solidFill>
                <a:effectLst/>
                <a:uFillTx/>
                <a:latin typeface=".SFNS-Regular_wdth_opsz25B333_GRAD_wght2580000"/>
                <a:ea typeface=".SFNS-Regular_wdth_opsz25B333_GRAD_wght2580000"/>
              </a:rPr>
              <a:t>2: </a:t>
            </a:r>
            <a:r>
              <a:rPr b="1" lang="ja-JP" sz="283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ファイルの取り込み</a:t>
            </a:r>
            <a:endParaRPr b="0" lang="en-US" sz="283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44" name=""/>
          <p:cNvSpPr txBox="1"/>
          <p:nvPr/>
        </p:nvSpPr>
        <p:spPr>
          <a:xfrm>
            <a:off x="747720" y="2589840"/>
            <a:ext cx="5965560" cy="428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390" strike="noStrike" u="none">
                <a:solidFill>
                  <a:srgbClr val="1f2328"/>
                </a:solidFill>
                <a:effectLst/>
                <a:uFillTx/>
                <a:latin typeface=".SFNS-Regular_wdth_opsz1FE65F_GRAD_wght2580000"/>
                <a:ea typeface=".SFNS-Regular_wdth_opsz1FE65F_GRAD_wght2580000"/>
              </a:rPr>
              <a:t>2-4. </a:t>
            </a:r>
            <a:r>
              <a:rPr b="1" lang="ja-JP" sz="239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業界平均</a:t>
            </a:r>
            <a:r>
              <a:rPr b="1" lang="en-US" sz="2390" strike="noStrike" u="none">
                <a:solidFill>
                  <a:srgbClr val="1f2328"/>
                </a:solidFill>
                <a:effectLst/>
                <a:uFillTx/>
                <a:latin typeface=".SFNS-Regular_wdth_opsz1FE65F_GRAD_wght2580000"/>
                <a:ea typeface=".SFNS-Regular_wdth_opsz1FE65F_GRAD_wght2580000"/>
              </a:rPr>
              <a:t>64</a:t>
            </a:r>
            <a:r>
              <a:rPr b="1" lang="ja-JP" sz="239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項⽬（期待度）の取り込み</a:t>
            </a:r>
            <a:endParaRPr b="0" lang="en-US" sz="239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45" name=""/>
          <p:cNvSpPr txBox="1"/>
          <p:nvPr/>
        </p:nvSpPr>
        <p:spPr>
          <a:xfrm>
            <a:off x="747720" y="3162240"/>
            <a:ext cx="747936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続けて、業界平均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64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項⽬（期待度）データを取り込みます。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46" name=""/>
          <p:cNvSpPr txBox="1"/>
          <p:nvPr/>
        </p:nvSpPr>
        <p:spPr>
          <a:xfrm>
            <a:off x="1019520" y="3724200"/>
            <a:ext cx="1042236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1. </a:t>
            </a:r>
            <a:r>
              <a:rPr b="1" lang="ja-JP" sz="217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ファイル名⼊⼒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: 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ファイル取り込みダイアログに、ダウンロードした「業界平均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64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47" name=""/>
          <p:cNvSpPr txBox="1"/>
          <p:nvPr/>
        </p:nvSpPr>
        <p:spPr>
          <a:xfrm>
            <a:off x="1300320" y="4143240"/>
            <a:ext cx="717264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項⽬：期待度データ」のファイル名を正確に⼊⼒します。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48" name=""/>
          <p:cNvSpPr txBox="1"/>
          <p:nvPr/>
        </p:nvSpPr>
        <p:spPr>
          <a:xfrm>
            <a:off x="1019520" y="4619520"/>
            <a:ext cx="8214840" cy="38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2. </a:t>
            </a:r>
            <a:r>
              <a:rPr b="1" lang="ja-JP" sz="217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「</a:t>
            </a:r>
            <a:r>
              <a:rPr b="1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2580000"/>
                <a:ea typeface=".SFNS-Regular_wdth_opsz1D0000_GRAD_wght2580000"/>
              </a:rPr>
              <a:t>OK</a:t>
            </a:r>
            <a:r>
              <a:rPr b="1" lang="ja-JP" sz="217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」をクリック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: 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⼊⼒後、「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OK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」ボタンをクリックします。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49" name=""/>
          <p:cNvSpPr txBox="1"/>
          <p:nvPr/>
        </p:nvSpPr>
        <p:spPr>
          <a:xfrm>
            <a:off x="11635200" y="6327720"/>
            <a:ext cx="254880" cy="30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.SFNS-Regular_wdth_opsz180000_GRAD_wght"/>
                <a:ea typeface=".SFNS-Regular_wdth_opsz180000_GRAD_wght"/>
              </a:rPr>
              <a:t>28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5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5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pic>
        <p:nvPicPr>
          <p:cNvPr id="253" name="" descr=""/>
          <p:cNvPicPr/>
          <p:nvPr/>
        </p:nvPicPr>
        <p:blipFill>
          <a:blip r:embed="rId1"/>
          <a:stretch/>
        </p:blipFill>
        <p:spPr>
          <a:xfrm>
            <a:off x="752400" y="752400"/>
            <a:ext cx="10696320" cy="6009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54" name=""/>
          <p:cNvSpPr txBox="1"/>
          <p:nvPr/>
        </p:nvSpPr>
        <p:spPr>
          <a:xfrm>
            <a:off x="11631960" y="6327720"/>
            <a:ext cx="254880" cy="30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.SFNS-Regular_wdth_opsz180000_GRAD_wght"/>
                <a:ea typeface=".SFNS-Regular_wdth_opsz180000_GRAD_wght"/>
              </a:rPr>
              <a:t>29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747720" y="2121120"/>
            <a:ext cx="7045200" cy="507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283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操作⼿順 </a:t>
            </a:r>
            <a:r>
              <a:rPr b="1" lang="en-US" sz="2830" strike="noStrike" u="none">
                <a:solidFill>
                  <a:srgbClr val="1f2328"/>
                </a:solidFill>
                <a:effectLst/>
                <a:uFillTx/>
                <a:latin typeface=".SFNS-Regular_wdth_opsz25B333_GRAD_wght2580000"/>
                <a:ea typeface=".SFNS-Regular_wdth_opsz25B333_GRAD_wght2580000"/>
              </a:rPr>
              <a:t>1: </a:t>
            </a:r>
            <a:r>
              <a:rPr b="1" lang="ja-JP" sz="283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業界⽐較データのダウンロード</a:t>
            </a:r>
            <a:endParaRPr b="0" lang="en-US" sz="283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747720" y="2904120"/>
            <a:ext cx="9503640" cy="428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390" strike="noStrike" u="none">
                <a:solidFill>
                  <a:srgbClr val="1f2328"/>
                </a:solidFill>
                <a:effectLst/>
                <a:uFillTx/>
                <a:latin typeface=".SFNS-Regular_wdth_opsz1FE65F_GRAD_wght2580000"/>
                <a:ea typeface=".SFNS-Regular_wdth_opsz1FE65F_GRAD_wght2580000"/>
              </a:rPr>
              <a:t>1-1. </a:t>
            </a:r>
            <a:r>
              <a:rPr b="1" lang="ja-JP" sz="239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分析対象企業データの確認と業界⽐較データダウンロードの開始</a:t>
            </a:r>
            <a:endParaRPr b="0" lang="en-US" sz="239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747720" y="3476520"/>
            <a:ext cx="1048284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分析対象企業データは既に活⽤されているため、今回は業界⽐較データのダウンロー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5" name=""/>
          <p:cNvSpPr txBox="1"/>
          <p:nvPr/>
        </p:nvSpPr>
        <p:spPr>
          <a:xfrm>
            <a:off x="747720" y="3886200"/>
            <a:ext cx="1054476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ドから開始します。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Google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スプレッドシートの「設定シート」を開き、画⾯を下にス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6" name=""/>
          <p:cNvSpPr txBox="1"/>
          <p:nvPr/>
        </p:nvSpPr>
        <p:spPr>
          <a:xfrm>
            <a:off x="747720" y="4305240"/>
            <a:ext cx="744840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クロールして「業界⽐較データ」のセクションを探します。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7" name=""/>
          <p:cNvSpPr txBox="1"/>
          <p:nvPr/>
        </p:nvSpPr>
        <p:spPr>
          <a:xfrm>
            <a:off x="11768760" y="6327720"/>
            <a:ext cx="228240" cy="30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.SFNS-Regular_wdth_opsz180000_GRAD_wght"/>
                <a:ea typeface=".SFNS-Regular_wdth_opsz180000_GRAD_wght"/>
              </a:rPr>
              <a:t>3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5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5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58" name=""/>
          <p:cNvSpPr txBox="1"/>
          <p:nvPr/>
        </p:nvSpPr>
        <p:spPr>
          <a:xfrm>
            <a:off x="747720" y="2082960"/>
            <a:ext cx="5247000" cy="507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283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操作⼿順 </a:t>
            </a:r>
            <a:r>
              <a:rPr b="1" lang="en-US" sz="2830" strike="noStrike" u="none">
                <a:solidFill>
                  <a:srgbClr val="1f2328"/>
                </a:solidFill>
                <a:effectLst/>
                <a:uFillTx/>
                <a:latin typeface=".SFNS-Regular_wdth_opsz25B333_GRAD_wght2580000"/>
                <a:ea typeface=".SFNS-Regular_wdth_opsz25B333_GRAD_wght2580000"/>
              </a:rPr>
              <a:t>2: </a:t>
            </a:r>
            <a:r>
              <a:rPr b="1" lang="ja-JP" sz="283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ファイルの取り込み</a:t>
            </a:r>
            <a:endParaRPr b="0" lang="en-US" sz="283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59" name=""/>
          <p:cNvSpPr txBox="1"/>
          <p:nvPr/>
        </p:nvSpPr>
        <p:spPr>
          <a:xfrm>
            <a:off x="747720" y="2865960"/>
            <a:ext cx="7178760" cy="428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390" strike="noStrike" u="none">
                <a:solidFill>
                  <a:srgbClr val="1f2328"/>
                </a:solidFill>
                <a:effectLst/>
                <a:uFillTx/>
                <a:latin typeface=".SFNS-Regular_wdth_opsz1FE65F_GRAD_wght2580000"/>
                <a:ea typeface=".SFNS-Regular_wdth_opsz1FE65F_GRAD_wght2580000"/>
              </a:rPr>
              <a:t>2-4. </a:t>
            </a:r>
            <a:r>
              <a:rPr b="1" lang="ja-JP" sz="239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業界平均</a:t>
            </a:r>
            <a:r>
              <a:rPr b="1" lang="en-US" sz="2390" strike="noStrike" u="none">
                <a:solidFill>
                  <a:srgbClr val="1f2328"/>
                </a:solidFill>
                <a:effectLst/>
                <a:uFillTx/>
                <a:latin typeface=".SFNS-Regular_wdth_opsz1FE65F_GRAD_wght2580000"/>
                <a:ea typeface=".SFNS-Regular_wdth_opsz1FE65F_GRAD_wght2580000"/>
              </a:rPr>
              <a:t>64</a:t>
            </a:r>
            <a:r>
              <a:rPr b="1" lang="ja-JP" sz="239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項⽬（期待度）の取り込み（続き）</a:t>
            </a:r>
            <a:endParaRPr b="0" lang="en-US" sz="239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60" name=""/>
          <p:cNvSpPr txBox="1"/>
          <p:nvPr/>
        </p:nvSpPr>
        <p:spPr>
          <a:xfrm>
            <a:off x="1019520" y="3438360"/>
            <a:ext cx="1039104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3. </a:t>
            </a:r>
            <a:r>
              <a:rPr b="1" lang="ja-JP" sz="217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ファイル選択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: 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開かれたファイル選択ダイアログで、ダウンロードした「業界平均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61" name=""/>
          <p:cNvSpPr txBox="1"/>
          <p:nvPr/>
        </p:nvSpPr>
        <p:spPr>
          <a:xfrm>
            <a:off x="1300320" y="3857760"/>
            <a:ext cx="997740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64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項⽬：期待度データ」の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CSV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ファイルを選択し、「開く」をクリックします。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62" name=""/>
          <p:cNvSpPr txBox="1"/>
          <p:nvPr/>
        </p:nvSpPr>
        <p:spPr>
          <a:xfrm>
            <a:off x="1019520" y="4343400"/>
            <a:ext cx="956376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4. </a:t>
            </a:r>
            <a:r>
              <a:rPr b="1" lang="ja-JP" sz="217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読み込み完了を待つ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: 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データが正常に読み込まれるまでしばらく待ちます。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63" name=""/>
          <p:cNvSpPr txBox="1"/>
          <p:nvPr/>
        </p:nvSpPr>
        <p:spPr>
          <a:xfrm>
            <a:off x="11628360" y="6327720"/>
            <a:ext cx="254880" cy="30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.SFNS-Regular_wdth_opsz180000_GRAD_wght"/>
                <a:ea typeface=".SFNS-Regular_wdth_opsz180000_GRAD_wght"/>
              </a:rPr>
              <a:t>30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6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6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67" name=""/>
          <p:cNvSpPr txBox="1"/>
          <p:nvPr/>
        </p:nvSpPr>
        <p:spPr>
          <a:xfrm>
            <a:off x="747720" y="1797480"/>
            <a:ext cx="5247000" cy="507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283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操作⼿順 </a:t>
            </a:r>
            <a:r>
              <a:rPr b="1" lang="en-US" sz="2830" strike="noStrike" u="none">
                <a:solidFill>
                  <a:srgbClr val="1f2328"/>
                </a:solidFill>
                <a:effectLst/>
                <a:uFillTx/>
                <a:latin typeface=".SFNS-Regular_wdth_opsz25B333_GRAD_wght2580000"/>
                <a:ea typeface=".SFNS-Regular_wdth_opsz25B333_GRAD_wght2580000"/>
              </a:rPr>
              <a:t>2: </a:t>
            </a:r>
            <a:r>
              <a:rPr b="1" lang="ja-JP" sz="283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ファイルの取り込み</a:t>
            </a:r>
            <a:endParaRPr b="0" lang="en-US" sz="283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68" name=""/>
          <p:cNvSpPr txBox="1"/>
          <p:nvPr/>
        </p:nvSpPr>
        <p:spPr>
          <a:xfrm>
            <a:off x="747720" y="2589840"/>
            <a:ext cx="5965560" cy="428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390" strike="noStrike" u="none">
                <a:solidFill>
                  <a:srgbClr val="1f2328"/>
                </a:solidFill>
                <a:effectLst/>
                <a:uFillTx/>
                <a:latin typeface=".SFNS-Regular_wdth_opsz1FE65F_GRAD_wght2580000"/>
                <a:ea typeface=".SFNS-Regular_wdth_opsz1FE65F_GRAD_wght2580000"/>
              </a:rPr>
              <a:t>2-5. </a:t>
            </a:r>
            <a:r>
              <a:rPr b="1" lang="ja-JP" sz="239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業界平均</a:t>
            </a:r>
            <a:r>
              <a:rPr b="1" lang="en-US" sz="2390" strike="noStrike" u="none">
                <a:solidFill>
                  <a:srgbClr val="1f2328"/>
                </a:solidFill>
                <a:effectLst/>
                <a:uFillTx/>
                <a:latin typeface=".SFNS-Regular_wdth_opsz1FE65F_GRAD_wght2580000"/>
                <a:ea typeface=".SFNS-Regular_wdth_opsz1FE65F_GRAD_wght2580000"/>
              </a:rPr>
              <a:t>64</a:t>
            </a:r>
            <a:r>
              <a:rPr b="1" lang="ja-JP" sz="239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項⽬（満⾜度）の取り込み</a:t>
            </a:r>
            <a:endParaRPr b="0" lang="en-US" sz="239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69" name=""/>
          <p:cNvSpPr txBox="1"/>
          <p:nvPr/>
        </p:nvSpPr>
        <p:spPr>
          <a:xfrm>
            <a:off x="747720" y="3162240"/>
            <a:ext cx="747936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最後に、業界平均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64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項⽬（満⾜度）データを取り込みます。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70" name=""/>
          <p:cNvSpPr txBox="1"/>
          <p:nvPr/>
        </p:nvSpPr>
        <p:spPr>
          <a:xfrm>
            <a:off x="1019520" y="3724200"/>
            <a:ext cx="1042236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1. </a:t>
            </a:r>
            <a:r>
              <a:rPr b="1" lang="ja-JP" sz="217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ファイル名⼊⼒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: 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ファイル取り込みダイアログに、ダウンロードした「業界平均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64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71" name=""/>
          <p:cNvSpPr txBox="1"/>
          <p:nvPr/>
        </p:nvSpPr>
        <p:spPr>
          <a:xfrm>
            <a:off x="1300320" y="4143240"/>
            <a:ext cx="717264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項⽬：満⾜度データ」のファイル名を正確に⼊⼒します。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72" name=""/>
          <p:cNvSpPr txBox="1"/>
          <p:nvPr/>
        </p:nvSpPr>
        <p:spPr>
          <a:xfrm>
            <a:off x="1019520" y="4619520"/>
            <a:ext cx="8214840" cy="38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2. </a:t>
            </a:r>
            <a:r>
              <a:rPr b="1" lang="ja-JP" sz="217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「</a:t>
            </a:r>
            <a:r>
              <a:rPr b="1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2580000"/>
                <a:ea typeface=".SFNS-Regular_wdth_opsz1D0000_GRAD_wght2580000"/>
              </a:rPr>
              <a:t>OK</a:t>
            </a:r>
            <a:r>
              <a:rPr b="1" lang="ja-JP" sz="217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」をクリック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: 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⼊⼒後、「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OK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」ボタンをクリックします。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73" name=""/>
          <p:cNvSpPr txBox="1"/>
          <p:nvPr/>
        </p:nvSpPr>
        <p:spPr>
          <a:xfrm>
            <a:off x="11665800" y="6327720"/>
            <a:ext cx="254880" cy="30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.SFNS-Regular_wdth_opsz180000_GRAD_wght"/>
                <a:ea typeface=".SFNS-Regular_wdth_opsz180000_GRAD_wght"/>
              </a:rPr>
              <a:t>31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7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7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pic>
        <p:nvPicPr>
          <p:cNvPr id="277" name="" descr=""/>
          <p:cNvPicPr/>
          <p:nvPr/>
        </p:nvPicPr>
        <p:blipFill>
          <a:blip r:embed="rId1"/>
          <a:stretch/>
        </p:blipFill>
        <p:spPr>
          <a:xfrm>
            <a:off x="752400" y="752400"/>
            <a:ext cx="10696320" cy="6009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78" name=""/>
          <p:cNvSpPr txBox="1"/>
          <p:nvPr/>
        </p:nvSpPr>
        <p:spPr>
          <a:xfrm>
            <a:off x="11637000" y="6327720"/>
            <a:ext cx="254880" cy="30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.SFNS-Regular_wdth_opsz180000_GRAD_wght"/>
                <a:ea typeface=".SFNS-Regular_wdth_opsz180000_GRAD_wght"/>
              </a:rPr>
              <a:t>32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8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8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82" name=""/>
          <p:cNvSpPr txBox="1"/>
          <p:nvPr/>
        </p:nvSpPr>
        <p:spPr>
          <a:xfrm>
            <a:off x="747720" y="1873440"/>
            <a:ext cx="5247000" cy="507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283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操作⼿順 </a:t>
            </a:r>
            <a:r>
              <a:rPr b="1" lang="en-US" sz="2830" strike="noStrike" u="none">
                <a:solidFill>
                  <a:srgbClr val="1f2328"/>
                </a:solidFill>
                <a:effectLst/>
                <a:uFillTx/>
                <a:latin typeface=".SFNS-Regular_wdth_opsz25B333_GRAD_wght2580000"/>
                <a:ea typeface=".SFNS-Regular_wdth_opsz25B333_GRAD_wght2580000"/>
              </a:rPr>
              <a:t>2: </a:t>
            </a:r>
            <a:r>
              <a:rPr b="1" lang="ja-JP" sz="283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ファイルの取り込み</a:t>
            </a:r>
            <a:endParaRPr b="0" lang="en-US" sz="283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83" name=""/>
          <p:cNvSpPr txBox="1"/>
          <p:nvPr/>
        </p:nvSpPr>
        <p:spPr>
          <a:xfrm>
            <a:off x="747720" y="2666160"/>
            <a:ext cx="7178760" cy="428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390" strike="noStrike" u="none">
                <a:solidFill>
                  <a:srgbClr val="1f2328"/>
                </a:solidFill>
                <a:effectLst/>
                <a:uFillTx/>
                <a:latin typeface=".SFNS-Regular_wdth_opsz1FE65F_GRAD_wght2580000"/>
                <a:ea typeface=".SFNS-Regular_wdth_opsz1FE65F_GRAD_wght2580000"/>
              </a:rPr>
              <a:t>2-5. </a:t>
            </a:r>
            <a:r>
              <a:rPr b="1" lang="ja-JP" sz="239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業界平均</a:t>
            </a:r>
            <a:r>
              <a:rPr b="1" lang="en-US" sz="2390" strike="noStrike" u="none">
                <a:solidFill>
                  <a:srgbClr val="1f2328"/>
                </a:solidFill>
                <a:effectLst/>
                <a:uFillTx/>
                <a:latin typeface=".SFNS-Regular_wdth_opsz1FE65F_GRAD_wght2580000"/>
                <a:ea typeface=".SFNS-Regular_wdth_opsz1FE65F_GRAD_wght2580000"/>
              </a:rPr>
              <a:t>64</a:t>
            </a:r>
            <a:r>
              <a:rPr b="1" lang="ja-JP" sz="239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項⽬（満⾜度）の取り込み（続き）</a:t>
            </a:r>
            <a:endParaRPr b="0" lang="en-US" sz="239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84" name=""/>
          <p:cNvSpPr txBox="1"/>
          <p:nvPr/>
        </p:nvSpPr>
        <p:spPr>
          <a:xfrm>
            <a:off x="1019520" y="3238560"/>
            <a:ext cx="1039104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3. </a:t>
            </a:r>
            <a:r>
              <a:rPr b="1" lang="ja-JP" sz="217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ファイル選択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: 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開かれたファイル選択ダイアログで、ダウンロードした「業界平均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85" name=""/>
          <p:cNvSpPr txBox="1"/>
          <p:nvPr/>
        </p:nvSpPr>
        <p:spPr>
          <a:xfrm>
            <a:off x="1300320" y="3648240"/>
            <a:ext cx="997740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64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項⽬：満⾜度データ」の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CSV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ファイルを選択し、「開く」をクリックします。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86" name=""/>
          <p:cNvSpPr txBox="1"/>
          <p:nvPr/>
        </p:nvSpPr>
        <p:spPr>
          <a:xfrm>
            <a:off x="1019520" y="4133880"/>
            <a:ext cx="1039104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4. </a:t>
            </a:r>
            <a:r>
              <a:rPr b="1" lang="ja-JP" sz="217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読み込み完了を待つ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: 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データが正常に読み込まれるまでしばらく待ちます。読み込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87" name=""/>
          <p:cNvSpPr txBox="1"/>
          <p:nvPr/>
        </p:nvSpPr>
        <p:spPr>
          <a:xfrm>
            <a:off x="1300320" y="4543560"/>
            <a:ext cx="1020708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みが完了すると、「読み込みが完了しました」というメッセージが表⽰されます。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88" name=""/>
          <p:cNvSpPr txBox="1"/>
          <p:nvPr/>
        </p:nvSpPr>
        <p:spPr>
          <a:xfrm>
            <a:off x="11631240" y="6327720"/>
            <a:ext cx="254880" cy="30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.SFNS-Regular_wdth_opsz180000_GRAD_wght"/>
                <a:ea typeface=".SFNS-Regular_wdth_opsz180000_GRAD_wght"/>
              </a:rPr>
              <a:t>33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9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9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92" name=""/>
          <p:cNvSpPr txBox="1"/>
          <p:nvPr/>
        </p:nvSpPr>
        <p:spPr>
          <a:xfrm>
            <a:off x="747720" y="2121120"/>
            <a:ext cx="5247000" cy="507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283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操作⼿順 </a:t>
            </a:r>
            <a:r>
              <a:rPr b="1" lang="en-US" sz="2830" strike="noStrike" u="none">
                <a:solidFill>
                  <a:srgbClr val="1f2328"/>
                </a:solidFill>
                <a:effectLst/>
                <a:uFillTx/>
                <a:latin typeface=".SFNS-Regular_wdth_opsz25B333_GRAD_wght2580000"/>
                <a:ea typeface=".SFNS-Regular_wdth_opsz25B333_GRAD_wght2580000"/>
              </a:rPr>
              <a:t>3: </a:t>
            </a:r>
            <a:r>
              <a:rPr b="1" lang="ja-JP" sz="283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業界⽐較分析の実施</a:t>
            </a:r>
            <a:endParaRPr b="0" lang="en-US" sz="283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93" name=""/>
          <p:cNvSpPr txBox="1"/>
          <p:nvPr/>
        </p:nvSpPr>
        <p:spPr>
          <a:xfrm>
            <a:off x="747720" y="2904120"/>
            <a:ext cx="4044600" cy="428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390" strike="noStrike" u="none">
                <a:solidFill>
                  <a:srgbClr val="1f2328"/>
                </a:solidFill>
                <a:effectLst/>
                <a:uFillTx/>
                <a:latin typeface=".SFNS-Regular_wdth_opsz1FE65F_GRAD_wght2580000"/>
                <a:ea typeface=".SFNS-Regular_wdth_opsz1FE65F_GRAD_wght2580000"/>
              </a:rPr>
              <a:t>3-1. </a:t>
            </a:r>
            <a:r>
              <a:rPr b="1" lang="ja-JP" sz="239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業界⽐較シートへの移動</a:t>
            </a:r>
            <a:endParaRPr b="0" lang="en-US" sz="239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94" name=""/>
          <p:cNvSpPr txBox="1"/>
          <p:nvPr/>
        </p:nvSpPr>
        <p:spPr>
          <a:xfrm>
            <a:off x="747720" y="3476520"/>
            <a:ext cx="1054512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すべてのデータを取り込んだら、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Google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スプレッドシートの画⾯下部にあるシートタ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95" name=""/>
          <p:cNvSpPr txBox="1"/>
          <p:nvPr/>
        </p:nvSpPr>
        <p:spPr>
          <a:xfrm>
            <a:off x="747720" y="3886200"/>
            <a:ext cx="1066716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ブから「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13. 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業界⽐較」シートをクリックして開きます。このシートで、実際の⽐較分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96" name=""/>
          <p:cNvSpPr txBox="1"/>
          <p:nvPr/>
        </p:nvSpPr>
        <p:spPr>
          <a:xfrm>
            <a:off x="747720" y="4305240"/>
            <a:ext cx="303516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析結果を確認できます。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97" name=""/>
          <p:cNvSpPr txBox="1"/>
          <p:nvPr/>
        </p:nvSpPr>
        <p:spPr>
          <a:xfrm>
            <a:off x="11628360" y="6327720"/>
            <a:ext cx="254880" cy="30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.SFNS-Regular_wdth_opsz180000_GRAD_wght"/>
                <a:ea typeface=".SFNS-Regular_wdth_opsz180000_GRAD_wght"/>
              </a:rPr>
              <a:t>34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29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0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pic>
        <p:nvPicPr>
          <p:cNvPr id="301" name="" descr=""/>
          <p:cNvPicPr/>
          <p:nvPr/>
        </p:nvPicPr>
        <p:blipFill>
          <a:blip r:embed="rId1"/>
          <a:stretch/>
        </p:blipFill>
        <p:spPr>
          <a:xfrm>
            <a:off x="752400" y="752400"/>
            <a:ext cx="10696320" cy="6009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02" name=""/>
          <p:cNvSpPr txBox="1"/>
          <p:nvPr/>
        </p:nvSpPr>
        <p:spPr>
          <a:xfrm>
            <a:off x="11633040" y="6327720"/>
            <a:ext cx="254880" cy="30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.SFNS-Regular_wdth_opsz180000_GRAD_wght"/>
                <a:ea typeface=".SFNS-Regular_wdth_opsz180000_GRAD_wght"/>
              </a:rPr>
              <a:t>35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0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0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06" name=""/>
          <p:cNvSpPr txBox="1"/>
          <p:nvPr/>
        </p:nvSpPr>
        <p:spPr>
          <a:xfrm>
            <a:off x="747720" y="1911600"/>
            <a:ext cx="5247000" cy="507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283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操作⼿順 </a:t>
            </a:r>
            <a:r>
              <a:rPr b="1" lang="en-US" sz="2830" strike="noStrike" u="none">
                <a:solidFill>
                  <a:srgbClr val="1f2328"/>
                </a:solidFill>
                <a:effectLst/>
                <a:uFillTx/>
                <a:latin typeface=".SFNS-Regular_wdth_opsz25B333_GRAD_wght2580000"/>
                <a:ea typeface=".SFNS-Regular_wdth_opsz25B333_GRAD_wght2580000"/>
              </a:rPr>
              <a:t>3: </a:t>
            </a:r>
            <a:r>
              <a:rPr b="1" lang="ja-JP" sz="283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業界⽐較分析の実施</a:t>
            </a:r>
            <a:endParaRPr b="0" lang="en-US" sz="283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07" name=""/>
          <p:cNvSpPr txBox="1"/>
          <p:nvPr/>
        </p:nvSpPr>
        <p:spPr>
          <a:xfrm>
            <a:off x="747720" y="2694600"/>
            <a:ext cx="3438000" cy="428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390" strike="noStrike" u="none">
                <a:solidFill>
                  <a:srgbClr val="1f2328"/>
                </a:solidFill>
                <a:effectLst/>
                <a:uFillTx/>
                <a:latin typeface=".SFNS-Regular_wdth_opsz1FE65F_GRAD_wght2580000"/>
                <a:ea typeface=".SFNS-Regular_wdth_opsz1FE65F_GRAD_wght2580000"/>
              </a:rPr>
              <a:t>3-2. </a:t>
            </a:r>
            <a:r>
              <a:rPr b="1" lang="ja-JP" sz="239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属性グループの選択</a:t>
            </a:r>
            <a:endParaRPr b="0" lang="en-US" sz="239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08" name=""/>
          <p:cNvSpPr txBox="1"/>
          <p:nvPr/>
        </p:nvSpPr>
        <p:spPr>
          <a:xfrm>
            <a:off x="747720" y="3267000"/>
            <a:ext cx="1075860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「業界⽐較」シートの左側にある「属性グループ」のドロップダウンメニューから、⽐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09" name=""/>
          <p:cNvSpPr txBox="1"/>
          <p:nvPr/>
        </p:nvSpPr>
        <p:spPr>
          <a:xfrm>
            <a:off x="747720" y="3686040"/>
            <a:ext cx="1075860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較したい属性グループを選択します。例えば、「全社員」や特定の部署など、分析の⽬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10" name=""/>
          <p:cNvSpPr txBox="1"/>
          <p:nvPr/>
        </p:nvSpPr>
        <p:spPr>
          <a:xfrm>
            <a:off x="747720" y="4095720"/>
            <a:ext cx="1048284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的に応じて選択してください。この選択により、表⽰されるデータの絞り込みが⾏わ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11" name=""/>
          <p:cNvSpPr txBox="1"/>
          <p:nvPr/>
        </p:nvSpPr>
        <p:spPr>
          <a:xfrm>
            <a:off x="747720" y="4514760"/>
            <a:ext cx="110412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れます。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12" name=""/>
          <p:cNvSpPr txBox="1"/>
          <p:nvPr/>
        </p:nvSpPr>
        <p:spPr>
          <a:xfrm>
            <a:off x="11626200" y="6327720"/>
            <a:ext cx="254880" cy="30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.SFNS-Regular_wdth_opsz180000_GRAD_wght"/>
                <a:ea typeface=".SFNS-Regular_wdth_opsz180000_GRAD_wght"/>
              </a:rPr>
              <a:t>36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1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1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pic>
        <p:nvPicPr>
          <p:cNvPr id="316" name="" descr=""/>
          <p:cNvPicPr/>
          <p:nvPr/>
        </p:nvPicPr>
        <p:blipFill>
          <a:blip r:embed="rId1"/>
          <a:stretch/>
        </p:blipFill>
        <p:spPr>
          <a:xfrm>
            <a:off x="752400" y="752400"/>
            <a:ext cx="10696320" cy="6009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17" name=""/>
          <p:cNvSpPr txBox="1"/>
          <p:nvPr/>
        </p:nvSpPr>
        <p:spPr>
          <a:xfrm>
            <a:off x="11642400" y="6327720"/>
            <a:ext cx="254880" cy="30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.SFNS-Regular_wdth_opsz180000_GRAD_wght"/>
                <a:ea typeface=".SFNS-Regular_wdth_opsz180000_GRAD_wght"/>
              </a:rPr>
              <a:t>37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1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2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21" name=""/>
          <p:cNvSpPr txBox="1"/>
          <p:nvPr/>
        </p:nvSpPr>
        <p:spPr>
          <a:xfrm>
            <a:off x="747720" y="2121120"/>
            <a:ext cx="5247000" cy="507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283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操作⼿順 </a:t>
            </a:r>
            <a:r>
              <a:rPr b="1" lang="en-US" sz="2830" strike="noStrike" u="none">
                <a:solidFill>
                  <a:srgbClr val="1f2328"/>
                </a:solidFill>
                <a:effectLst/>
                <a:uFillTx/>
                <a:latin typeface=".SFNS-Regular_wdth_opsz25B333_GRAD_wght2580000"/>
                <a:ea typeface=".SFNS-Regular_wdth_opsz25B333_GRAD_wght2580000"/>
              </a:rPr>
              <a:t>3: </a:t>
            </a:r>
            <a:r>
              <a:rPr b="1" lang="ja-JP" sz="283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業界⽐較分析の実施</a:t>
            </a:r>
            <a:endParaRPr b="0" lang="en-US" sz="283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22" name=""/>
          <p:cNvSpPr txBox="1"/>
          <p:nvPr/>
        </p:nvSpPr>
        <p:spPr>
          <a:xfrm>
            <a:off x="747720" y="2904120"/>
            <a:ext cx="2831400" cy="428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390" strike="noStrike" u="none">
                <a:solidFill>
                  <a:srgbClr val="1f2328"/>
                </a:solidFill>
                <a:effectLst/>
                <a:uFillTx/>
                <a:latin typeface=".SFNS-Regular_wdth_opsz1FE65F_GRAD_wght2580000"/>
                <a:ea typeface=".SFNS-Regular_wdth_opsz1FE65F_GRAD_wght2580000"/>
              </a:rPr>
              <a:t>3-3. </a:t>
            </a:r>
            <a:r>
              <a:rPr b="1" lang="ja-JP" sz="239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⽐較属性の選択</a:t>
            </a:r>
            <a:endParaRPr b="0" lang="en-US" sz="239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23" name=""/>
          <p:cNvSpPr txBox="1"/>
          <p:nvPr/>
        </p:nvSpPr>
        <p:spPr>
          <a:xfrm>
            <a:off x="747720" y="3476520"/>
            <a:ext cx="1048284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「属性」のドロップダウンメニューから、実際に⽐較したい属性を選択します。今回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24" name=""/>
          <p:cNvSpPr txBox="1"/>
          <p:nvPr/>
        </p:nvSpPr>
        <p:spPr>
          <a:xfrm>
            <a:off x="747720" y="3886200"/>
            <a:ext cx="1075860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は、全体的な⽐較を⾏うため、「全体」を選択します。これにより、選択した属性グル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25" name=""/>
          <p:cNvSpPr txBox="1"/>
          <p:nvPr/>
        </p:nvSpPr>
        <p:spPr>
          <a:xfrm>
            <a:off x="747720" y="4305240"/>
            <a:ext cx="551772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ープ内の全体データが⽐較対象となります。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26" name=""/>
          <p:cNvSpPr txBox="1"/>
          <p:nvPr/>
        </p:nvSpPr>
        <p:spPr>
          <a:xfrm>
            <a:off x="11629440" y="6327720"/>
            <a:ext cx="254880" cy="30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.SFNS-Regular_wdth_opsz180000_GRAD_wght"/>
                <a:ea typeface=".SFNS-Regular_wdth_opsz180000_GRAD_wght"/>
              </a:rPr>
              <a:t>38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2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2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pic>
        <p:nvPicPr>
          <p:cNvPr id="330" name="" descr=""/>
          <p:cNvPicPr/>
          <p:nvPr/>
        </p:nvPicPr>
        <p:blipFill>
          <a:blip r:embed="rId1"/>
          <a:stretch/>
        </p:blipFill>
        <p:spPr>
          <a:xfrm>
            <a:off x="752400" y="752400"/>
            <a:ext cx="10696320" cy="6009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31" name=""/>
          <p:cNvSpPr txBox="1"/>
          <p:nvPr/>
        </p:nvSpPr>
        <p:spPr>
          <a:xfrm>
            <a:off x="11626200" y="6327720"/>
            <a:ext cx="254880" cy="30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.SFNS-Regular_wdth_opsz180000_GRAD_wght"/>
                <a:ea typeface=".SFNS-Regular_wdth_opsz180000_GRAD_wght"/>
              </a:rPr>
              <a:t>39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752400" y="752400"/>
            <a:ext cx="10696320" cy="6009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2" name=""/>
          <p:cNvSpPr txBox="1"/>
          <p:nvPr/>
        </p:nvSpPr>
        <p:spPr>
          <a:xfrm>
            <a:off x="11765520" y="6327720"/>
            <a:ext cx="228240" cy="30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.SFNS-Regular_wdth_opsz180000_GRAD_wght"/>
                <a:ea typeface=".SFNS-Regular_wdth_opsz180000_GRAD_wght"/>
              </a:rPr>
              <a:t>4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3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3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35" name=""/>
          <p:cNvSpPr txBox="1"/>
          <p:nvPr/>
        </p:nvSpPr>
        <p:spPr>
          <a:xfrm>
            <a:off x="747720" y="1721160"/>
            <a:ext cx="5247000" cy="507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283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操作⼿順 </a:t>
            </a:r>
            <a:r>
              <a:rPr b="1" lang="en-US" sz="2830" strike="noStrike" u="none">
                <a:solidFill>
                  <a:srgbClr val="1f2328"/>
                </a:solidFill>
                <a:effectLst/>
                <a:uFillTx/>
                <a:latin typeface=".SFNS-Regular_wdth_opsz25B333_GRAD_wght2580000"/>
                <a:ea typeface=".SFNS-Regular_wdth_opsz25B333_GRAD_wght2580000"/>
              </a:rPr>
              <a:t>3: </a:t>
            </a:r>
            <a:r>
              <a:rPr b="1" lang="ja-JP" sz="283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業界⽐較分析の実施</a:t>
            </a:r>
            <a:endParaRPr b="0" lang="en-US" sz="283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36" name=""/>
          <p:cNvSpPr txBox="1"/>
          <p:nvPr/>
        </p:nvSpPr>
        <p:spPr>
          <a:xfrm>
            <a:off x="747720" y="2513520"/>
            <a:ext cx="2831400" cy="428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390" strike="noStrike" u="none">
                <a:solidFill>
                  <a:srgbClr val="1f2328"/>
                </a:solidFill>
                <a:effectLst/>
                <a:uFillTx/>
                <a:latin typeface=".SFNS-Regular_wdth_opsz1FE65F_GRAD_wght2580000"/>
                <a:ea typeface=".SFNS-Regular_wdth_opsz1FE65F_GRAD_wght2580000"/>
              </a:rPr>
              <a:t>3-4. </a:t>
            </a:r>
            <a:r>
              <a:rPr b="1" lang="ja-JP" sz="239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出⼒項⽬の選択</a:t>
            </a:r>
            <a:endParaRPr b="0" lang="en-US" sz="239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37" name=""/>
          <p:cNvSpPr/>
          <p:nvPr/>
        </p:nvSpPr>
        <p:spPr>
          <a:xfrm>
            <a:off x="1066680" y="381924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5"/>
                </a:cubicBezTo>
                <a:cubicBezTo>
                  <a:pt x="224" y="180"/>
                  <a:pt x="215" y="192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5"/>
                  <a:pt x="36" y="204"/>
                </a:cubicBezTo>
                <a:cubicBezTo>
                  <a:pt x="25" y="192"/>
                  <a:pt x="16" y="180"/>
                  <a:pt x="9" y="165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4"/>
                  <a:pt x="3" y="88"/>
                  <a:pt x="9" y="74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4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8"/>
                  <a:pt x="239" y="104"/>
                  <a:pt x="239" y="11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338" name=""/>
          <p:cNvSpPr txBox="1"/>
          <p:nvPr/>
        </p:nvSpPr>
        <p:spPr>
          <a:xfrm>
            <a:off x="747720" y="3085920"/>
            <a:ext cx="1048284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「出⼒項⽬」のドロップダウンメニューから、⽐較したい項⽬の粒度を選択します。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39" name=""/>
          <p:cNvSpPr/>
          <p:nvPr/>
        </p:nvSpPr>
        <p:spPr>
          <a:xfrm>
            <a:off x="1066680" y="430524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5"/>
                  <a:pt x="36" y="204"/>
                </a:cubicBezTo>
                <a:cubicBezTo>
                  <a:pt x="25" y="193"/>
                  <a:pt x="16" y="180"/>
                  <a:pt x="9" y="165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9"/>
                  <a:pt x="9" y="74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3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3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340" name=""/>
          <p:cNvSpPr txBox="1"/>
          <p:nvPr/>
        </p:nvSpPr>
        <p:spPr>
          <a:xfrm>
            <a:off x="1300320" y="3648240"/>
            <a:ext cx="8644320" cy="38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2580000"/>
                <a:ea typeface=".SFNS-Regular_wdth_opsz1D0000_GRAD_wght2580000"/>
              </a:rPr>
              <a:t>16</a:t>
            </a:r>
            <a:r>
              <a:rPr b="1" lang="ja-JP" sz="217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領域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: ES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の主要な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16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の領域に絞って⽐較したい場合に選択します。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41" name=""/>
          <p:cNvSpPr txBox="1"/>
          <p:nvPr/>
        </p:nvSpPr>
        <p:spPr>
          <a:xfrm>
            <a:off x="1300320" y="4133880"/>
            <a:ext cx="7724520" cy="38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2580000"/>
                <a:ea typeface=".SFNS-Regular_wdth_opsz1D0000_GRAD_wght2580000"/>
              </a:rPr>
              <a:t>64</a:t>
            </a:r>
            <a:r>
              <a:rPr b="1" lang="ja-JP" sz="217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項⽬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: 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より詳細な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64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の項⽬で⽐較したい場合に選択します。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42" name=""/>
          <p:cNvSpPr txBox="1"/>
          <p:nvPr/>
        </p:nvSpPr>
        <p:spPr>
          <a:xfrm>
            <a:off x="747720" y="4695840"/>
            <a:ext cx="634500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分析の深さに応じて適切な⽅を選択してください。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43" name=""/>
          <p:cNvSpPr txBox="1"/>
          <p:nvPr/>
        </p:nvSpPr>
        <p:spPr>
          <a:xfrm>
            <a:off x="11625480" y="6327720"/>
            <a:ext cx="254880" cy="30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.SFNS-Regular_wdth_opsz180000_GRAD_wght"/>
                <a:ea typeface=".SFNS-Regular_wdth_opsz180000_GRAD_wght"/>
              </a:rPr>
              <a:t>40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4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4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pic>
        <p:nvPicPr>
          <p:cNvPr id="347" name="" descr=""/>
          <p:cNvPicPr/>
          <p:nvPr/>
        </p:nvPicPr>
        <p:blipFill>
          <a:blip r:embed="rId1"/>
          <a:stretch/>
        </p:blipFill>
        <p:spPr>
          <a:xfrm>
            <a:off x="752400" y="752400"/>
            <a:ext cx="10696320" cy="6009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48" name=""/>
          <p:cNvSpPr txBox="1"/>
          <p:nvPr/>
        </p:nvSpPr>
        <p:spPr>
          <a:xfrm>
            <a:off x="11662920" y="6327720"/>
            <a:ext cx="254880" cy="30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.SFNS-Regular_wdth_opsz180000_GRAD_wght"/>
                <a:ea typeface=".SFNS-Regular_wdth_opsz180000_GRAD_wght"/>
              </a:rPr>
              <a:t>41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5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5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52" name=""/>
          <p:cNvSpPr txBox="1"/>
          <p:nvPr/>
        </p:nvSpPr>
        <p:spPr>
          <a:xfrm>
            <a:off x="747720" y="1483200"/>
            <a:ext cx="5247000" cy="507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283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操作⼿順 </a:t>
            </a:r>
            <a:r>
              <a:rPr b="1" lang="en-US" sz="2830" strike="noStrike" u="none">
                <a:solidFill>
                  <a:srgbClr val="1f2328"/>
                </a:solidFill>
                <a:effectLst/>
                <a:uFillTx/>
                <a:latin typeface=".SFNS-Regular_wdth_opsz25B333_GRAD_wght2580000"/>
                <a:ea typeface=".SFNS-Regular_wdth_opsz25B333_GRAD_wght2580000"/>
              </a:rPr>
              <a:t>3: </a:t>
            </a:r>
            <a:r>
              <a:rPr b="1" lang="ja-JP" sz="283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業界⽐較分析の実施</a:t>
            </a:r>
            <a:endParaRPr b="0" lang="en-US" sz="283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53" name=""/>
          <p:cNvSpPr txBox="1"/>
          <p:nvPr/>
        </p:nvSpPr>
        <p:spPr>
          <a:xfrm>
            <a:off x="747720" y="2265840"/>
            <a:ext cx="5560920" cy="428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390" strike="noStrike" u="none">
                <a:solidFill>
                  <a:srgbClr val="1f2328"/>
                </a:solidFill>
                <a:effectLst/>
                <a:uFillTx/>
                <a:latin typeface=".SFNS-Regular_wdth_opsz1FE65F_GRAD_wght2580000"/>
                <a:ea typeface=".SFNS-Regular_wdth_opsz1FE65F_GRAD_wght2580000"/>
              </a:rPr>
              <a:t>3-5. </a:t>
            </a:r>
            <a:r>
              <a:rPr b="1" lang="ja-JP" sz="239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⽐較指標の選択（期待度・満⾜度）</a:t>
            </a:r>
            <a:endParaRPr b="0" lang="en-US" sz="239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54" name=""/>
          <p:cNvSpPr/>
          <p:nvPr/>
        </p:nvSpPr>
        <p:spPr>
          <a:xfrm>
            <a:off x="1066680" y="358128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4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5"/>
                  <a:pt x="36" y="204"/>
                </a:cubicBezTo>
                <a:cubicBezTo>
                  <a:pt x="25" y="193"/>
                  <a:pt x="16" y="180"/>
                  <a:pt x="9" y="164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3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4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3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355" name=""/>
          <p:cNvSpPr txBox="1"/>
          <p:nvPr/>
        </p:nvSpPr>
        <p:spPr>
          <a:xfrm>
            <a:off x="747720" y="2838600"/>
            <a:ext cx="1028376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「期待度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/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満⾜度」のドロップダウンメニューから、⽐較したい指標を選択します。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56" name=""/>
          <p:cNvSpPr/>
          <p:nvPr/>
        </p:nvSpPr>
        <p:spPr>
          <a:xfrm>
            <a:off x="1066680" y="405756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5"/>
                  <a:pt x="36" y="204"/>
                </a:cubicBezTo>
                <a:cubicBezTo>
                  <a:pt x="25" y="193"/>
                  <a:pt x="16" y="180"/>
                  <a:pt x="9" y="165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9"/>
                  <a:pt x="9" y="74"/>
                </a:cubicBezTo>
                <a:cubicBezTo>
                  <a:pt x="16" y="60"/>
                  <a:pt x="25" y="47"/>
                  <a:pt x="36" y="36"/>
                </a:cubicBezTo>
                <a:cubicBezTo>
                  <a:pt x="47" y="23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3"/>
                  <a:pt x="204" y="36"/>
                </a:cubicBezTo>
                <a:cubicBezTo>
                  <a:pt x="215" y="47"/>
                  <a:pt x="224" y="60"/>
                  <a:pt x="230" y="74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357" name=""/>
          <p:cNvSpPr txBox="1"/>
          <p:nvPr/>
        </p:nvSpPr>
        <p:spPr>
          <a:xfrm>
            <a:off x="1300320" y="3409920"/>
            <a:ext cx="732600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217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期待度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: 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従業員が企業に期待している度合いを⽐較します。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58" name=""/>
          <p:cNvSpPr/>
          <p:nvPr/>
        </p:nvSpPr>
        <p:spPr>
          <a:xfrm>
            <a:off x="1066680" y="454320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6"/>
                  <a:pt x="36" y="204"/>
                </a:cubicBezTo>
                <a:cubicBezTo>
                  <a:pt x="25" y="193"/>
                  <a:pt x="16" y="180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3"/>
                  <a:pt x="3" y="88"/>
                  <a:pt x="9" y="74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4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8"/>
                  <a:pt x="239" y="103"/>
                  <a:pt x="239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359" name=""/>
          <p:cNvSpPr txBox="1"/>
          <p:nvPr/>
        </p:nvSpPr>
        <p:spPr>
          <a:xfrm>
            <a:off x="1300320" y="3886200"/>
            <a:ext cx="815364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217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満⾜度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: 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従業員が現在の状況に満⾜している度合いを⽐較します。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60" name=""/>
          <p:cNvSpPr txBox="1"/>
          <p:nvPr/>
        </p:nvSpPr>
        <p:spPr>
          <a:xfrm>
            <a:off x="1300320" y="4371840"/>
            <a:ext cx="9885600" cy="38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217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期待度</a:t>
            </a:r>
            <a:r>
              <a:rPr b="1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2580000"/>
                <a:ea typeface=".SFNS-Regular_wdth_opsz1D0000_GRAD_wght2580000"/>
              </a:rPr>
              <a:t>/</a:t>
            </a:r>
            <a:r>
              <a:rPr b="1" lang="ja-JP" sz="217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満⾜度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: 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期待度と満⾜度の両⽅を⽐較し、より包括的な分析を⾏います。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61" name=""/>
          <p:cNvSpPr txBox="1"/>
          <p:nvPr/>
        </p:nvSpPr>
        <p:spPr>
          <a:xfrm>
            <a:off x="747720" y="4943520"/>
            <a:ext cx="524160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分析の⽬的に合わせて選択してください。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62" name=""/>
          <p:cNvSpPr txBox="1"/>
          <p:nvPr/>
        </p:nvSpPr>
        <p:spPr>
          <a:xfrm>
            <a:off x="11634120" y="6327720"/>
            <a:ext cx="254880" cy="30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.SFNS-Regular_wdth_opsz180000_GRAD_wght"/>
                <a:ea typeface=".SFNS-Regular_wdth_opsz180000_GRAD_wght"/>
              </a:rPr>
              <a:t>42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6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6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pic>
        <p:nvPicPr>
          <p:cNvPr id="366" name="" descr=""/>
          <p:cNvPicPr/>
          <p:nvPr/>
        </p:nvPicPr>
        <p:blipFill>
          <a:blip r:embed="rId1"/>
          <a:stretch/>
        </p:blipFill>
        <p:spPr>
          <a:xfrm>
            <a:off x="752400" y="752400"/>
            <a:ext cx="10696320" cy="6009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67" name=""/>
          <p:cNvSpPr txBox="1"/>
          <p:nvPr/>
        </p:nvSpPr>
        <p:spPr>
          <a:xfrm>
            <a:off x="11628360" y="6327720"/>
            <a:ext cx="254880" cy="30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.SFNS-Regular_wdth_opsz180000_GRAD_wght"/>
                <a:ea typeface=".SFNS-Regular_wdth_opsz180000_GRAD_wght"/>
              </a:rPr>
              <a:t>43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6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7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71" name=""/>
          <p:cNvSpPr txBox="1"/>
          <p:nvPr/>
        </p:nvSpPr>
        <p:spPr>
          <a:xfrm>
            <a:off x="747720" y="1387800"/>
            <a:ext cx="5247000" cy="507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283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操作⼿順 </a:t>
            </a:r>
            <a:r>
              <a:rPr b="1" lang="en-US" sz="2830" strike="noStrike" u="none">
                <a:solidFill>
                  <a:srgbClr val="1f2328"/>
                </a:solidFill>
                <a:effectLst/>
                <a:uFillTx/>
                <a:latin typeface=".SFNS-Regular_wdth_opsz25B333_GRAD_wght2580000"/>
                <a:ea typeface=".SFNS-Regular_wdth_opsz25B333_GRAD_wght2580000"/>
              </a:rPr>
              <a:t>3: </a:t>
            </a:r>
            <a:r>
              <a:rPr b="1" lang="ja-JP" sz="283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業界⽐較分析の実施</a:t>
            </a:r>
            <a:endParaRPr b="0" lang="en-US" sz="283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72" name=""/>
          <p:cNvSpPr txBox="1"/>
          <p:nvPr/>
        </p:nvSpPr>
        <p:spPr>
          <a:xfrm>
            <a:off x="747720" y="2170800"/>
            <a:ext cx="2831400" cy="428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390" strike="noStrike" u="none">
                <a:solidFill>
                  <a:srgbClr val="1f2328"/>
                </a:solidFill>
                <a:effectLst/>
                <a:uFillTx/>
                <a:latin typeface=".SFNS-Regular_wdth_opsz1FE65F_GRAD_wght2580000"/>
                <a:ea typeface=".SFNS-Regular_wdth_opsz1FE65F_GRAD_wght2580000"/>
              </a:rPr>
              <a:t>3-6. </a:t>
            </a:r>
            <a:r>
              <a:rPr b="1" lang="ja-JP" sz="239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差分表⽰の選択</a:t>
            </a:r>
            <a:endParaRPr b="0" lang="en-US" sz="239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73" name=""/>
          <p:cNvSpPr txBox="1"/>
          <p:nvPr/>
        </p:nvSpPr>
        <p:spPr>
          <a:xfrm>
            <a:off x="747720" y="2743200"/>
            <a:ext cx="1075860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「差分表⽰」のドロップダウンメニューから、「表⽰する」または「表⽰しない」を選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74" name=""/>
          <p:cNvSpPr/>
          <p:nvPr/>
        </p:nvSpPr>
        <p:spPr>
          <a:xfrm>
            <a:off x="1066680" y="389556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6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5"/>
                  <a:pt x="36" y="204"/>
                </a:cubicBezTo>
                <a:cubicBezTo>
                  <a:pt x="25" y="193"/>
                  <a:pt x="16" y="180"/>
                  <a:pt x="9" y="166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9"/>
                  <a:pt x="9" y="74"/>
                </a:cubicBezTo>
                <a:cubicBezTo>
                  <a:pt x="16" y="60"/>
                  <a:pt x="25" y="47"/>
                  <a:pt x="36" y="36"/>
                </a:cubicBezTo>
                <a:cubicBezTo>
                  <a:pt x="47" y="25"/>
                  <a:pt x="60" y="16"/>
                  <a:pt x="74" y="10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10"/>
                </a:cubicBezTo>
                <a:cubicBezTo>
                  <a:pt x="180" y="16"/>
                  <a:pt x="193" y="25"/>
                  <a:pt x="204" y="36"/>
                </a:cubicBezTo>
                <a:cubicBezTo>
                  <a:pt x="215" y="47"/>
                  <a:pt x="224" y="60"/>
                  <a:pt x="230" y="74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375" name=""/>
          <p:cNvSpPr txBox="1"/>
          <p:nvPr/>
        </p:nvSpPr>
        <p:spPr>
          <a:xfrm>
            <a:off x="747720" y="3162240"/>
            <a:ext cx="137988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択します。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76" name=""/>
          <p:cNvSpPr txBox="1"/>
          <p:nvPr/>
        </p:nvSpPr>
        <p:spPr>
          <a:xfrm>
            <a:off x="1300320" y="3724200"/>
            <a:ext cx="1008432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217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表⽰する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: 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分析対象企業と業界平均との差分が⾊で表⽰されます。プラス（⾃社の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77" name=""/>
          <p:cNvSpPr txBox="1"/>
          <p:nvPr/>
        </p:nvSpPr>
        <p:spPr>
          <a:xfrm>
            <a:off x="1300320" y="4143240"/>
            <a:ext cx="993096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⽅が良い）は⾚⾊、マイナス（業界平均の⽅が良い）は⻘⾊で表⽰され、視覚的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78" name=""/>
          <p:cNvSpPr/>
          <p:nvPr/>
        </p:nvSpPr>
        <p:spPr>
          <a:xfrm>
            <a:off x="1066680" y="520992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0"/>
                  <a:pt x="230" y="166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6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6"/>
                  <a:pt x="36" y="204"/>
                </a:cubicBezTo>
                <a:cubicBezTo>
                  <a:pt x="25" y="193"/>
                  <a:pt x="16" y="180"/>
                  <a:pt x="9" y="166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3"/>
                  <a:pt x="3" y="88"/>
                  <a:pt x="9" y="74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4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379" name=""/>
          <p:cNvSpPr txBox="1"/>
          <p:nvPr/>
        </p:nvSpPr>
        <p:spPr>
          <a:xfrm>
            <a:off x="1300320" y="4552920"/>
            <a:ext cx="331092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に優位性を把握できます。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80" name=""/>
          <p:cNvSpPr txBox="1"/>
          <p:nvPr/>
        </p:nvSpPr>
        <p:spPr>
          <a:xfrm>
            <a:off x="1300320" y="5038560"/>
            <a:ext cx="732600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217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表⽰しない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: 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差分は表⽰されず、数値のみが表⽰されます。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81" name=""/>
          <p:cNvSpPr txBox="1"/>
          <p:nvPr/>
        </p:nvSpPr>
        <p:spPr>
          <a:xfrm>
            <a:off x="11625120" y="6327720"/>
            <a:ext cx="254880" cy="30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.SFNS-Regular_wdth_opsz180000_GRAD_wght"/>
                <a:ea typeface=".SFNS-Regular_wdth_opsz180000_GRAD_wght"/>
              </a:rPr>
              <a:t>44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8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8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pic>
        <p:nvPicPr>
          <p:cNvPr id="385" name="" descr=""/>
          <p:cNvPicPr/>
          <p:nvPr/>
        </p:nvPicPr>
        <p:blipFill>
          <a:blip r:embed="rId1"/>
          <a:stretch/>
        </p:blipFill>
        <p:spPr>
          <a:xfrm>
            <a:off x="752400" y="752400"/>
            <a:ext cx="10696320" cy="6009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86" name=""/>
          <p:cNvSpPr txBox="1"/>
          <p:nvPr/>
        </p:nvSpPr>
        <p:spPr>
          <a:xfrm>
            <a:off x="11629800" y="6327720"/>
            <a:ext cx="254880" cy="30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.SFNS-Regular_wdth_opsz180000_GRAD_wght"/>
                <a:ea typeface=".SFNS-Regular_wdth_opsz180000_GRAD_wght"/>
              </a:rPr>
              <a:t>45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8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8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90" name=""/>
          <p:cNvSpPr txBox="1"/>
          <p:nvPr/>
        </p:nvSpPr>
        <p:spPr>
          <a:xfrm>
            <a:off x="747720" y="1911600"/>
            <a:ext cx="5247000" cy="507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283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操作⼿順 </a:t>
            </a:r>
            <a:r>
              <a:rPr b="1" lang="en-US" sz="2830" strike="noStrike" u="none">
                <a:solidFill>
                  <a:srgbClr val="1f2328"/>
                </a:solidFill>
                <a:effectLst/>
                <a:uFillTx/>
                <a:latin typeface=".SFNS-Regular_wdth_opsz25B333_GRAD_wght2580000"/>
                <a:ea typeface=".SFNS-Regular_wdth_opsz25B333_GRAD_wght2580000"/>
              </a:rPr>
              <a:t>3: </a:t>
            </a:r>
            <a:r>
              <a:rPr b="1" lang="ja-JP" sz="283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業界⽐較分析の実施</a:t>
            </a:r>
            <a:endParaRPr b="0" lang="en-US" sz="283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91" name=""/>
          <p:cNvSpPr txBox="1"/>
          <p:nvPr/>
        </p:nvSpPr>
        <p:spPr>
          <a:xfrm>
            <a:off x="747720" y="2694600"/>
            <a:ext cx="4431960" cy="428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390" strike="noStrike" u="none">
                <a:solidFill>
                  <a:srgbClr val="1f2328"/>
                </a:solidFill>
                <a:effectLst/>
                <a:uFillTx/>
                <a:latin typeface=".SFNS-Regular_wdth_opsz1FE65F_GRAD_wght2580000"/>
                <a:ea typeface=".SFNS-Regular_wdth_opsz1FE65F_GRAD_wght2580000"/>
              </a:rPr>
              <a:t>3-7. </a:t>
            </a:r>
            <a:r>
              <a:rPr b="1" lang="ja-JP" sz="239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差分上位</a:t>
            </a:r>
            <a:r>
              <a:rPr b="1" lang="en-US" sz="2390" strike="noStrike" u="none">
                <a:solidFill>
                  <a:srgbClr val="1f2328"/>
                </a:solidFill>
                <a:effectLst/>
                <a:uFillTx/>
                <a:latin typeface=".SFNS-Regular_wdth_opsz1FE65F_GRAD_wght2580000"/>
                <a:ea typeface=".SFNS-Regular_wdth_opsz1FE65F_GRAD_wght2580000"/>
              </a:rPr>
              <a:t>/</a:t>
            </a:r>
            <a:r>
              <a:rPr b="1" lang="ja-JP" sz="239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下位表⽰数の設定</a:t>
            </a:r>
            <a:endParaRPr b="0" lang="en-US" sz="239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92" name=""/>
          <p:cNvSpPr txBox="1"/>
          <p:nvPr/>
        </p:nvSpPr>
        <p:spPr>
          <a:xfrm>
            <a:off x="747720" y="3267000"/>
            <a:ext cx="1055952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「差分上位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/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下位表⽰数」のドロップダウンメニューから、差分の⼤きい項⽬や⼩さい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93" name=""/>
          <p:cNvSpPr txBox="1"/>
          <p:nvPr/>
        </p:nvSpPr>
        <p:spPr>
          <a:xfrm>
            <a:off x="747720" y="3686040"/>
            <a:ext cx="1063620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項⽬をいくつ表⽰するかを選択します。例えば「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5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」を選択すると、差分が最も⼤きい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94" name=""/>
          <p:cNvSpPr txBox="1"/>
          <p:nvPr/>
        </p:nvSpPr>
        <p:spPr>
          <a:xfrm>
            <a:off x="747720" y="4095720"/>
            <a:ext cx="1051380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（良い）項⽬から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5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つ、または最も⼩さい（悪い）項⽬から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5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つが表⽰されます。これ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95" name=""/>
          <p:cNvSpPr txBox="1"/>
          <p:nvPr/>
        </p:nvSpPr>
        <p:spPr>
          <a:xfrm>
            <a:off x="747720" y="4514760"/>
            <a:ext cx="827604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により、特に注⽬すべき項⽬に絞って分析を⾏うことができます。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96" name=""/>
          <p:cNvSpPr txBox="1"/>
          <p:nvPr/>
        </p:nvSpPr>
        <p:spPr>
          <a:xfrm>
            <a:off x="11623320" y="6327720"/>
            <a:ext cx="254880" cy="30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.SFNS-Regular_wdth_opsz180000_GRAD_wght"/>
                <a:ea typeface=".SFNS-Regular_wdth_opsz180000_GRAD_wght"/>
              </a:rPr>
              <a:t>46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9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39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pic>
        <p:nvPicPr>
          <p:cNvPr id="400" name="" descr=""/>
          <p:cNvPicPr/>
          <p:nvPr/>
        </p:nvPicPr>
        <p:blipFill>
          <a:blip r:embed="rId1"/>
          <a:stretch/>
        </p:blipFill>
        <p:spPr>
          <a:xfrm>
            <a:off x="752400" y="752400"/>
            <a:ext cx="10696320" cy="6009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01" name=""/>
          <p:cNvSpPr txBox="1"/>
          <p:nvPr/>
        </p:nvSpPr>
        <p:spPr>
          <a:xfrm>
            <a:off x="11640960" y="6327720"/>
            <a:ext cx="254880" cy="30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.SFNS-Regular_wdth_opsz180000_GRAD_wght"/>
                <a:ea typeface=".SFNS-Regular_wdth_opsz180000_GRAD_wght"/>
              </a:rPr>
              <a:t>47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0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0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05" name=""/>
          <p:cNvSpPr txBox="1"/>
          <p:nvPr/>
        </p:nvSpPr>
        <p:spPr>
          <a:xfrm>
            <a:off x="747720" y="1835280"/>
            <a:ext cx="5247000" cy="507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283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操作⼿順 </a:t>
            </a:r>
            <a:r>
              <a:rPr b="1" lang="en-US" sz="2830" strike="noStrike" u="none">
                <a:solidFill>
                  <a:srgbClr val="1f2328"/>
                </a:solidFill>
                <a:effectLst/>
                <a:uFillTx/>
                <a:latin typeface=".SFNS-Regular_wdth_opsz25B333_GRAD_wght2580000"/>
                <a:ea typeface=".SFNS-Regular_wdth_opsz25B333_GRAD_wght2580000"/>
              </a:rPr>
              <a:t>3: </a:t>
            </a:r>
            <a:r>
              <a:rPr b="1" lang="ja-JP" sz="283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業界⽐較分析の実施</a:t>
            </a:r>
            <a:endParaRPr b="0" lang="en-US" sz="283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06" name=""/>
          <p:cNvSpPr txBox="1"/>
          <p:nvPr/>
        </p:nvSpPr>
        <p:spPr>
          <a:xfrm>
            <a:off x="747720" y="2618280"/>
            <a:ext cx="2831400" cy="428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390" strike="noStrike" u="none">
                <a:solidFill>
                  <a:srgbClr val="1f2328"/>
                </a:solidFill>
                <a:effectLst/>
                <a:uFillTx/>
                <a:latin typeface=".SFNS-Regular_wdth_opsz1FE65F_GRAD_wght2580000"/>
                <a:ea typeface=".SFNS-Regular_wdth_opsz1FE65F_GRAD_wght2580000"/>
              </a:rPr>
              <a:t>3-8. </a:t>
            </a:r>
            <a:r>
              <a:rPr b="1" lang="ja-JP" sz="239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分析結果の確認</a:t>
            </a:r>
            <a:endParaRPr b="0" lang="en-US" sz="239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07" name=""/>
          <p:cNvSpPr txBox="1"/>
          <p:nvPr/>
        </p:nvSpPr>
        <p:spPr>
          <a:xfrm>
            <a:off x="747720" y="3191040"/>
            <a:ext cx="1048284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上記の選択が完了すると、⾃動的にデータが更新され、設定した条件に基づいた業界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08" name=""/>
          <p:cNvSpPr txBox="1"/>
          <p:nvPr/>
        </p:nvSpPr>
        <p:spPr>
          <a:xfrm>
            <a:off x="747720" y="3610080"/>
            <a:ext cx="1057500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⽐較結果がシートに表⽰されます。この結果を参考に、⾃社の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ES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状況を客観的に評価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09" name=""/>
          <p:cNvSpPr txBox="1"/>
          <p:nvPr/>
        </p:nvSpPr>
        <p:spPr>
          <a:xfrm>
            <a:off x="747720" y="4019400"/>
            <a:ext cx="496584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し、改善点や強みを特定してください。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10" name=""/>
          <p:cNvSpPr txBox="1"/>
          <p:nvPr/>
        </p:nvSpPr>
        <p:spPr>
          <a:xfrm>
            <a:off x="747720" y="4591080"/>
            <a:ext cx="937944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ご不明な点がございましたら、お気軽に担当者までお問い合わせください。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11" name=""/>
          <p:cNvSpPr txBox="1"/>
          <p:nvPr/>
        </p:nvSpPr>
        <p:spPr>
          <a:xfrm>
            <a:off x="11626200" y="6327720"/>
            <a:ext cx="254880" cy="30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.SFNS-Regular_wdth_opsz180000_GRAD_wght"/>
                <a:ea typeface=".SFNS-Regular_wdth_opsz180000_GRAD_wght"/>
              </a:rPr>
              <a:t>48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747720" y="1911600"/>
            <a:ext cx="7045200" cy="507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283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操作⼿順 </a:t>
            </a:r>
            <a:r>
              <a:rPr b="1" lang="en-US" sz="2830" strike="noStrike" u="none">
                <a:solidFill>
                  <a:srgbClr val="1f2328"/>
                </a:solidFill>
                <a:effectLst/>
                <a:uFillTx/>
                <a:latin typeface=".SFNS-Regular_wdth_opsz25B333_GRAD_wght2580000"/>
                <a:ea typeface=".SFNS-Regular_wdth_opsz25B333_GRAD_wght2580000"/>
              </a:rPr>
              <a:t>1: </a:t>
            </a:r>
            <a:r>
              <a:rPr b="1" lang="ja-JP" sz="283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業界⽐較データのダウンロード</a:t>
            </a:r>
            <a:endParaRPr b="0" lang="en-US" sz="283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747720" y="2694600"/>
            <a:ext cx="5948640" cy="428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390" strike="noStrike" u="none">
                <a:solidFill>
                  <a:srgbClr val="1f2328"/>
                </a:solidFill>
                <a:effectLst/>
                <a:uFillTx/>
                <a:latin typeface=".SFNS-Regular_wdth_opsz1FE65F_GRAD_wght2580000"/>
                <a:ea typeface=".SFNS-Regular_wdth_opsz1FE65F_GRAD_wght2580000"/>
              </a:rPr>
              <a:t>1-2. </a:t>
            </a:r>
            <a:r>
              <a:rPr b="1" lang="ja-JP" sz="239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業界⽐較データ検索</a:t>
            </a:r>
            <a:r>
              <a:rPr b="1" lang="en-US" sz="2390" strike="noStrike" u="none">
                <a:solidFill>
                  <a:srgbClr val="1f2328"/>
                </a:solidFill>
                <a:effectLst/>
                <a:uFillTx/>
                <a:latin typeface=".SFNS-Regular_wdth_opsz1FE65F_GRAD_wght2580000"/>
                <a:ea typeface=".SFNS-Regular_wdth_opsz1FE65F_GRAD_wght2580000"/>
              </a:rPr>
              <a:t>URL</a:t>
            </a:r>
            <a:r>
              <a:rPr b="1" lang="ja-JP" sz="239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へのアクセス</a:t>
            </a:r>
            <a:endParaRPr b="0" lang="en-US" sz="239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747720" y="3267000"/>
            <a:ext cx="499716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「設定シート」の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52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⾏⽬にある検索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URL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49" name=""/>
          <p:cNvSpPr/>
          <p:nvPr/>
        </p:nvSpPr>
        <p:spPr>
          <a:xfrm>
            <a:off x="1028520" y="3714480"/>
            <a:ext cx="6687000" cy="371880"/>
          </a:xfrm>
          <a:custGeom>
            <a:avLst/>
            <a:gdLst/>
            <a:ahLst/>
            <a:rect l="0" t="0" r="r" b="b"/>
            <a:pathLst>
              <a:path w="18575" h="1033">
                <a:moveTo>
                  <a:pt x="0" y="874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79"/>
                  <a:pt x="27" y="71"/>
                </a:cubicBezTo>
                <a:cubicBezTo>
                  <a:pt x="33" y="62"/>
                  <a:pt x="39" y="54"/>
                  <a:pt x="46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18416" y="0"/>
                </a:lnTo>
                <a:cubicBezTo>
                  <a:pt x="18426" y="0"/>
                  <a:pt x="18437" y="1"/>
                  <a:pt x="18447" y="3"/>
                </a:cubicBezTo>
                <a:cubicBezTo>
                  <a:pt x="18457" y="5"/>
                  <a:pt x="18467" y="8"/>
                  <a:pt x="18477" y="12"/>
                </a:cubicBezTo>
                <a:cubicBezTo>
                  <a:pt x="18486" y="16"/>
                  <a:pt x="18496" y="21"/>
                  <a:pt x="18504" y="27"/>
                </a:cubicBezTo>
                <a:cubicBezTo>
                  <a:pt x="18513" y="33"/>
                  <a:pt x="18521" y="39"/>
                  <a:pt x="18528" y="47"/>
                </a:cubicBezTo>
                <a:cubicBezTo>
                  <a:pt x="18536" y="54"/>
                  <a:pt x="18542" y="62"/>
                  <a:pt x="18548" y="71"/>
                </a:cubicBezTo>
                <a:cubicBezTo>
                  <a:pt x="18554" y="79"/>
                  <a:pt x="18559" y="89"/>
                  <a:pt x="18563" y="98"/>
                </a:cubicBezTo>
                <a:cubicBezTo>
                  <a:pt x="18567" y="108"/>
                  <a:pt x="18570" y="118"/>
                  <a:pt x="18572" y="128"/>
                </a:cubicBezTo>
                <a:cubicBezTo>
                  <a:pt x="18574" y="138"/>
                  <a:pt x="18575" y="149"/>
                  <a:pt x="18575" y="159"/>
                </a:cubicBezTo>
                <a:lnTo>
                  <a:pt x="18575" y="874"/>
                </a:lnTo>
                <a:cubicBezTo>
                  <a:pt x="18575" y="885"/>
                  <a:pt x="18574" y="895"/>
                  <a:pt x="18572" y="905"/>
                </a:cubicBezTo>
                <a:cubicBezTo>
                  <a:pt x="18570" y="916"/>
                  <a:pt x="18567" y="925"/>
                  <a:pt x="18563" y="935"/>
                </a:cubicBezTo>
                <a:cubicBezTo>
                  <a:pt x="18559" y="945"/>
                  <a:pt x="18554" y="954"/>
                  <a:pt x="18548" y="963"/>
                </a:cubicBezTo>
                <a:cubicBezTo>
                  <a:pt x="18542" y="971"/>
                  <a:pt x="18536" y="979"/>
                  <a:pt x="18528" y="987"/>
                </a:cubicBezTo>
                <a:cubicBezTo>
                  <a:pt x="18521" y="994"/>
                  <a:pt x="18513" y="1001"/>
                  <a:pt x="18504" y="1006"/>
                </a:cubicBezTo>
                <a:cubicBezTo>
                  <a:pt x="18496" y="1012"/>
                  <a:pt x="18486" y="1017"/>
                  <a:pt x="18477" y="1021"/>
                </a:cubicBezTo>
                <a:cubicBezTo>
                  <a:pt x="18467" y="1025"/>
                  <a:pt x="18457" y="1028"/>
                  <a:pt x="18447" y="1030"/>
                </a:cubicBezTo>
                <a:cubicBezTo>
                  <a:pt x="18437" y="1032"/>
                  <a:pt x="18426" y="1033"/>
                  <a:pt x="18416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8" y="1017"/>
                  <a:pt x="79" y="1012"/>
                  <a:pt x="71" y="1006"/>
                </a:cubicBezTo>
                <a:cubicBezTo>
                  <a:pt x="62" y="1001"/>
                  <a:pt x="54" y="994"/>
                  <a:pt x="46" y="987"/>
                </a:cubicBezTo>
                <a:cubicBezTo>
                  <a:pt x="39" y="979"/>
                  <a:pt x="33" y="971"/>
                  <a:pt x="27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5"/>
                  <a:pt x="5" y="916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体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747720" y="3686040"/>
            <a:ext cx="27648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（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1117800" y="3762720"/>
            <a:ext cx="650052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https://lookerstudio.google.com/u/0/reporting/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7714080" y="3686040"/>
            <a:ext cx="358704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で始まる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URL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）をクリックし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747720" y="4095720"/>
            <a:ext cx="1075896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て、業界⽐較ダッシュボードにアクセスします。この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URL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からダッシュボードにアクセ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747720" y="4514760"/>
            <a:ext cx="855180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スすることで、⽐較したい業界のデータを絞り込むことができます。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11770560" y="6327720"/>
            <a:ext cx="228240" cy="30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.SFNS-Regular_wdth_opsz180000_GRAD_wght"/>
                <a:ea typeface=".SFNS-Regular_wdth_opsz180000_GRAD_wght"/>
              </a:rPr>
              <a:t>5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5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752400" y="752400"/>
            <a:ext cx="10696320" cy="6009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0" name=""/>
          <p:cNvSpPr txBox="1"/>
          <p:nvPr/>
        </p:nvSpPr>
        <p:spPr>
          <a:xfrm>
            <a:off x="11763720" y="6327720"/>
            <a:ext cx="228240" cy="30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.SFNS-Regular_wdth_opsz180000_GRAD_wght"/>
                <a:ea typeface=".SFNS-Regular_wdth_opsz180000_GRAD_wght"/>
              </a:rPr>
              <a:t>6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6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6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747720" y="1911600"/>
            <a:ext cx="7045200" cy="507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283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操作⼿順 </a:t>
            </a:r>
            <a:r>
              <a:rPr b="1" lang="en-US" sz="2830" strike="noStrike" u="none">
                <a:solidFill>
                  <a:srgbClr val="1f2328"/>
                </a:solidFill>
                <a:effectLst/>
                <a:uFillTx/>
                <a:latin typeface=".SFNS-Regular_wdth_opsz25B333_GRAD_wght2580000"/>
                <a:ea typeface=".SFNS-Regular_wdth_opsz25B333_GRAD_wght2580000"/>
              </a:rPr>
              <a:t>1: </a:t>
            </a:r>
            <a:r>
              <a:rPr b="1" lang="ja-JP" sz="283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業界⽐較データのダウンロード</a:t>
            </a:r>
            <a:endParaRPr b="0" lang="en-US" sz="283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747720" y="2694600"/>
            <a:ext cx="3741120" cy="428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390" strike="noStrike" u="none">
                <a:solidFill>
                  <a:srgbClr val="1f2328"/>
                </a:solidFill>
                <a:effectLst/>
                <a:uFillTx/>
                <a:latin typeface=".SFNS-Regular_wdth_opsz1FE65F_GRAD_wght2580000"/>
                <a:ea typeface=".SFNS-Regular_wdth_opsz1FE65F_GRAD_wght2580000"/>
              </a:rPr>
              <a:t>1-3. </a:t>
            </a:r>
            <a:r>
              <a:rPr b="1" lang="ja-JP" sz="239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⽐較したい業界の選択</a:t>
            </a:r>
            <a:endParaRPr b="0" lang="en-US" sz="239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747720" y="3267000"/>
            <a:ext cx="1075860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開かれた「カスタム業界⽐較ダッシュボード」画⾯で、「業界区分」のドロップダウン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747720" y="3686040"/>
            <a:ext cx="1048284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メニューから⽐較したい業界を選択します。これにより、選択した業界に特化したデ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747720" y="4095720"/>
            <a:ext cx="1048284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ータが表⽰されます。例えば、建設業界のデータを⽐較したい場合は「建設」を選択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69" name=""/>
          <p:cNvSpPr txBox="1"/>
          <p:nvPr/>
        </p:nvSpPr>
        <p:spPr>
          <a:xfrm>
            <a:off x="747720" y="4514760"/>
            <a:ext cx="110412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します。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11779560" y="6327720"/>
            <a:ext cx="228240" cy="30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.SFNS-Regular_wdth_opsz180000_GRAD_wght"/>
                <a:ea typeface=".SFNS-Regular_wdth_opsz180000_GRAD_wght"/>
              </a:rPr>
              <a:t>7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7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7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752400" y="752400"/>
            <a:ext cx="10696320" cy="6009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5" name=""/>
          <p:cNvSpPr txBox="1"/>
          <p:nvPr/>
        </p:nvSpPr>
        <p:spPr>
          <a:xfrm>
            <a:off x="11766960" y="6327720"/>
            <a:ext cx="228240" cy="30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.SFNS-Regular_wdth_opsz180000_GRAD_wght"/>
                <a:ea typeface=".SFNS-Regular_wdth_opsz180000_GRAD_wght"/>
              </a:rPr>
              <a:t>8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7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7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79" name=""/>
          <p:cNvSpPr txBox="1"/>
          <p:nvPr/>
        </p:nvSpPr>
        <p:spPr>
          <a:xfrm>
            <a:off x="747720" y="1063800"/>
            <a:ext cx="7045200" cy="5079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283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操作⼿順 </a:t>
            </a:r>
            <a:r>
              <a:rPr b="1" lang="en-US" sz="2830" strike="noStrike" u="none">
                <a:solidFill>
                  <a:srgbClr val="1f2328"/>
                </a:solidFill>
                <a:effectLst/>
                <a:uFillTx/>
                <a:latin typeface=".SFNS-Regular_wdth_opsz25B333_GRAD_wght2580000"/>
                <a:ea typeface=".SFNS-Regular_wdth_opsz25B333_GRAD_wght2580000"/>
              </a:rPr>
              <a:t>1: </a:t>
            </a:r>
            <a:r>
              <a:rPr b="1" lang="ja-JP" sz="283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業界⽐較データのダウンロード</a:t>
            </a:r>
            <a:endParaRPr b="0" lang="en-US" sz="283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80" name=""/>
          <p:cNvSpPr txBox="1"/>
          <p:nvPr/>
        </p:nvSpPr>
        <p:spPr>
          <a:xfrm>
            <a:off x="747720" y="1856520"/>
            <a:ext cx="5560920" cy="4287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390" strike="noStrike" u="none">
                <a:solidFill>
                  <a:srgbClr val="1f2328"/>
                </a:solidFill>
                <a:effectLst/>
                <a:uFillTx/>
                <a:latin typeface=".SFNS-Regular_wdth_opsz1FE65F_GRAD_wght2580000"/>
                <a:ea typeface=".SFNS-Regular_wdth_opsz1FE65F_GRAD_wght2580000"/>
              </a:rPr>
              <a:t>1-4. </a:t>
            </a:r>
            <a:r>
              <a:rPr b="1" lang="ja-JP" sz="239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業界平均データのダウンロード準備</a:t>
            </a:r>
            <a:endParaRPr b="0" lang="en-US" sz="239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81" name=""/>
          <p:cNvSpPr txBox="1"/>
          <p:nvPr/>
        </p:nvSpPr>
        <p:spPr>
          <a:xfrm>
            <a:off x="747720" y="2428920"/>
            <a:ext cx="1048284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業界を選択した後、画⾯を下にスクロールします。ダウンロードが必要なファイルは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82" name=""/>
          <p:cNvSpPr txBox="1"/>
          <p:nvPr/>
        </p:nvSpPr>
        <p:spPr>
          <a:xfrm>
            <a:off x="747720" y="2838600"/>
            <a:ext cx="236088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以下の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3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種類です。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1019520" y="3409920"/>
            <a:ext cx="7426800" cy="38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1. </a:t>
            </a:r>
            <a:r>
              <a:rPr b="1" lang="ja-JP" sz="217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業界平均</a:t>
            </a:r>
            <a:r>
              <a:rPr b="1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2580000"/>
                <a:ea typeface=".SFNS-Regular_wdth_opsz1D0000_GRAD_wght2580000"/>
              </a:rPr>
              <a:t>ES</a:t>
            </a:r>
            <a:r>
              <a:rPr b="1" lang="ja-JP" sz="217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： 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総合満⾜度・</a:t>
            </a:r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16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領域期待度・満⾜度データ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1019520" y="3886200"/>
            <a:ext cx="4331160" cy="38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2. </a:t>
            </a:r>
            <a:r>
              <a:rPr b="1" lang="ja-JP" sz="217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業界平均</a:t>
            </a:r>
            <a:r>
              <a:rPr b="1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2580000"/>
                <a:ea typeface=".SFNS-Regular_wdth_opsz1D0000_GRAD_wght2580000"/>
              </a:rPr>
              <a:t>64</a:t>
            </a:r>
            <a:r>
              <a:rPr b="1" lang="ja-JP" sz="217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項⽬： 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期待度データ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85" name=""/>
          <p:cNvSpPr txBox="1"/>
          <p:nvPr/>
        </p:nvSpPr>
        <p:spPr>
          <a:xfrm>
            <a:off x="1019520" y="4371840"/>
            <a:ext cx="4331160" cy="38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3. </a:t>
            </a:r>
            <a:r>
              <a:rPr b="1" lang="ja-JP" sz="217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業界平均</a:t>
            </a:r>
            <a:r>
              <a:rPr b="1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2580000"/>
                <a:ea typeface=".SFNS-Regular_wdth_opsz1D0000_GRAD_wght2580000"/>
              </a:rPr>
              <a:t>64</a:t>
            </a:r>
            <a:r>
              <a:rPr b="1" lang="ja-JP" sz="2170" strike="noStrike" u="none">
                <a:solidFill>
                  <a:srgbClr val="1f2328"/>
                </a:solidFill>
                <a:effectLst/>
                <a:uFillTx/>
                <a:latin typeface="HiraKakuProN-W6"/>
                <a:ea typeface="HiraKakuProN-W6"/>
              </a:rPr>
              <a:t>項⽬： </a:t>
            </a:r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満⾜度データ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747720" y="4943520"/>
            <a:ext cx="1048284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これらのデータをダウンロードすることで、⾃社データとの⽐較に必要な業界平均値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747720" y="5353200"/>
            <a:ext cx="193176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2170" strike="noStrike" u="none">
                <a:solidFill>
                  <a:srgbClr val="1f2328"/>
                </a:solidFill>
                <a:effectLst/>
                <a:uFillTx/>
                <a:latin typeface="HiraKakuProN-W3"/>
                <a:ea typeface="HiraKakuProN-W3"/>
              </a:rPr>
              <a:t>を準備します。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11763720" y="6327720"/>
            <a:ext cx="228240" cy="3067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.SFNS-Regular_wdth_opsz180000_GRAD_wght"/>
                <a:ea typeface=".SFNS-Regular_wdth_opsz180000_GRAD_wght"/>
              </a:rPr>
              <a:t>9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LibreOffice/25.2.5.2$MacOSX_AARCH64 LibreOffice_project/03d19516eb2e1dd5d4ccd751a0d6f35f35e08022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ja-JP</dc:language>
  <cp:lastModifiedBy/>
  <cp:revision>0</cp:revision>
  <dc:subject/>
  <dc:title/>
</cp:coreProperties>
</file>