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6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6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09" autoAdjust="0"/>
  </p:normalViewPr>
  <p:slideViewPr>
    <p:cSldViewPr snapToGrid="0">
      <p:cViewPr varScale="1">
        <p:scale>
          <a:sx n="127" d="100"/>
          <a:sy n="127" d="100"/>
        </p:scale>
        <p:origin x="11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8ec05183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8ec05183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8ec05183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8ec05183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18294973-1C23-E5D3-0FB7-B82CBA3D9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8ec051833_0_6:notes">
            <a:extLst>
              <a:ext uri="{FF2B5EF4-FFF2-40B4-BE49-F238E27FC236}">
                <a16:creationId xmlns:a16="http://schemas.microsoft.com/office/drawing/2014/main" id="{85DF5D93-BFEB-4ADE-34DE-F619CB0672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8ec051833_0_6:notes">
            <a:extLst>
              <a:ext uri="{FF2B5EF4-FFF2-40B4-BE49-F238E27FC236}">
                <a16:creationId xmlns:a16="http://schemas.microsoft.com/office/drawing/2014/main" id="{4EFA7371-12EB-B543-B7D7-59D755DB92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9621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8ec05183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8ec05183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92fad3f1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92fad3f1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8ec05183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8ec05183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AE8B7F89-F988-D219-5995-57EDC254C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8ec051833_0_11:notes">
            <a:extLst>
              <a:ext uri="{FF2B5EF4-FFF2-40B4-BE49-F238E27FC236}">
                <a16:creationId xmlns:a16="http://schemas.microsoft.com/office/drawing/2014/main" id="{58431A4A-2D79-5DAF-E86D-D3E69F3C31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8ec051833_0_11:notes">
            <a:extLst>
              <a:ext uri="{FF2B5EF4-FFF2-40B4-BE49-F238E27FC236}">
                <a16:creationId xmlns:a16="http://schemas.microsoft.com/office/drawing/2014/main" id="{36D2E3F8-FC04-F638-06CB-D041218A05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4202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8ec05183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8ec05183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rysowanie, kreskówka, ilustracja, clipart&#10;&#10;Opis wygenerowany automatycznie">
            <a:extLst>
              <a:ext uri="{FF2B5EF4-FFF2-40B4-BE49-F238E27FC236}">
                <a16:creationId xmlns:a16="http://schemas.microsoft.com/office/drawing/2014/main" id="{1F5DD441-3DDA-0240-F26E-59480687D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654" y="190167"/>
            <a:ext cx="4772691" cy="47631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B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kreskówka, tekst, clipart, ilustracja&#10;&#10;Opis wygenerowany automatycznie">
            <a:extLst>
              <a:ext uri="{FF2B5EF4-FFF2-40B4-BE49-F238E27FC236}">
                <a16:creationId xmlns:a16="http://schemas.microsoft.com/office/drawing/2014/main" id="{103E35E8-EF26-305C-C194-B8491E304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2" y="152062"/>
            <a:ext cx="8602275" cy="4839375"/>
          </a:xfrm>
          <a:prstGeom prst="rect">
            <a:avLst/>
          </a:prstGeom>
        </p:spPr>
      </p:pic>
      <p:pic>
        <p:nvPicPr>
          <p:cNvPr id="5" name="Obraz 4" descr="Obraz zawierający logo, symbol, Grafika, Czcionka&#10;&#10;Opis wygenerowany automatycznie">
            <a:extLst>
              <a:ext uri="{FF2B5EF4-FFF2-40B4-BE49-F238E27FC236}">
                <a16:creationId xmlns:a16="http://schemas.microsoft.com/office/drawing/2014/main" id="{735B88AB-2B2E-3BAF-7AAC-B34E9B5E46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18" b="11871"/>
          <a:stretch/>
        </p:blipFill>
        <p:spPr>
          <a:xfrm>
            <a:off x="70329" y="64151"/>
            <a:ext cx="908951" cy="31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logo, symbol, Grafika, Czcionka&#10;&#10;Opis wygenerowany automatycznie">
            <a:extLst>
              <a:ext uri="{FF2B5EF4-FFF2-40B4-BE49-F238E27FC236}">
                <a16:creationId xmlns:a16="http://schemas.microsoft.com/office/drawing/2014/main" id="{683E340C-C137-0721-8328-AA86A0EE1B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18" b="11871"/>
          <a:stretch/>
        </p:blipFill>
        <p:spPr>
          <a:xfrm>
            <a:off x="70329" y="64151"/>
            <a:ext cx="908951" cy="313200"/>
          </a:xfrm>
          <a:prstGeom prst="rect">
            <a:avLst/>
          </a:prstGeom>
        </p:spPr>
      </p:pic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311700" y="1309050"/>
            <a:ext cx="8520600" cy="10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Aplikacja </a:t>
            </a:r>
            <a:r>
              <a:rPr lang="pl" sz="2000" b="1"/>
              <a:t>"Kapusta - Smart Finance"</a:t>
            </a:r>
            <a:r>
              <a:rPr lang="pl" sz="2000"/>
              <a:t> to narzędzie finansowe zaprojektowane, aby pomóc użytkownikom w efektywnym zarządzaniu własnym budżetem. </a:t>
            </a:r>
            <a:endParaRPr sz="2000"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280" y="177938"/>
            <a:ext cx="28956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0" y="2347350"/>
            <a:ext cx="46848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 b="1">
                <a:solidFill>
                  <a:schemeClr val="dk1"/>
                </a:solidFill>
              </a:rPr>
              <a:t>Główne funkcje: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l" sz="1500">
                <a:solidFill>
                  <a:schemeClr val="dk1"/>
                </a:solidFill>
              </a:rPr>
              <a:t>Łatwe śledzenie przychodów i wydatków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l" sz="1500">
                <a:solidFill>
                  <a:schemeClr val="dk1"/>
                </a:solidFill>
              </a:rPr>
              <a:t>Autoryzacja za pomocą konta Google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l" sz="1500">
                <a:solidFill>
                  <a:schemeClr val="dk1"/>
                </a:solidFill>
              </a:rPr>
              <a:t>Dodawanie, edytowanie i usuwanie transakcji</a:t>
            </a:r>
            <a:endParaRPr sz="15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482625" y="2347350"/>
            <a:ext cx="4545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 b="1">
                <a:solidFill>
                  <a:schemeClr val="dk1"/>
                </a:solidFill>
              </a:rPr>
              <a:t>Kluczowe cechy: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l" sz="1500">
                <a:solidFill>
                  <a:schemeClr val="dk1"/>
                </a:solidFill>
              </a:rPr>
              <a:t>Automatyczna aktualizacja salda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l" sz="1500">
                <a:solidFill>
                  <a:schemeClr val="dk1"/>
                </a:solidFill>
              </a:rPr>
              <a:t>Szczegółowe raporty miesięczne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l" sz="1500">
                <a:solidFill>
                  <a:schemeClr val="dk1"/>
                </a:solidFill>
              </a:rPr>
              <a:t>Intuicyjny interfejs użytkownika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57400" y="4024975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"Kapusta - Smart Finance” to kompleksowe rozwiązanie dla każdego, kto chce mieć kontrolę nad swoimi finansami osobistymi.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700" y="2877623"/>
            <a:ext cx="271225" cy="262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700" y="3227848"/>
            <a:ext cx="271225" cy="262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700" y="3578073"/>
            <a:ext cx="271225" cy="262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2287" y="2877623"/>
            <a:ext cx="271225" cy="262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2287" y="3578073"/>
            <a:ext cx="271225" cy="262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2275" y="3227848"/>
            <a:ext cx="271225" cy="262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>
          <a:extLst>
            <a:ext uri="{FF2B5EF4-FFF2-40B4-BE49-F238E27FC236}">
              <a16:creationId xmlns:a16="http://schemas.microsoft.com/office/drawing/2014/main" id="{87FBB932-ED3C-14D8-5605-D95AA7243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logo, symbol, Grafika, Czcionka&#10;&#10;Opis wygenerowany automatycznie">
            <a:extLst>
              <a:ext uri="{FF2B5EF4-FFF2-40B4-BE49-F238E27FC236}">
                <a16:creationId xmlns:a16="http://schemas.microsoft.com/office/drawing/2014/main" id="{33EDA276-6EDB-11E0-5700-12C74DF382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18" b="11871"/>
          <a:stretch/>
        </p:blipFill>
        <p:spPr>
          <a:xfrm>
            <a:off x="70329" y="64151"/>
            <a:ext cx="908951" cy="3132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062C131-A513-6C08-E6A2-D9DFA1B68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92" y="377278"/>
            <a:ext cx="8764816" cy="45874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638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150" y="4012150"/>
            <a:ext cx="1391200" cy="10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>
            <a:spLocks noGrp="1"/>
          </p:cNvSpPr>
          <p:nvPr>
            <p:ph type="ctrTitle"/>
          </p:nvPr>
        </p:nvSpPr>
        <p:spPr>
          <a:xfrm>
            <a:off x="153575" y="0"/>
            <a:ext cx="8520600" cy="11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300" b="1"/>
              <a:t>Z</a:t>
            </a:r>
            <a:r>
              <a:rPr lang="pl" sz="2633" b="1"/>
              <a:t>astosowane technologie i narzędzia:</a:t>
            </a:r>
            <a:r>
              <a:rPr lang="pl" sz="3633" b="1"/>
              <a:t> </a:t>
            </a:r>
            <a:endParaRPr sz="3633" b="1"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153575" y="1513880"/>
            <a:ext cx="34566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 u="sng" dirty="0">
                <a:solidFill>
                  <a:schemeClr val="dk1"/>
                </a:solidFill>
              </a:rPr>
              <a:t>Testy Statyczne:</a:t>
            </a:r>
            <a:endParaRPr sz="1500" u="sng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l" sz="1500" dirty="0">
                <a:solidFill>
                  <a:schemeClr val="dk1"/>
                </a:solidFill>
              </a:rPr>
              <a:t>Przegląd specyfikacji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l" sz="1500" dirty="0">
                <a:solidFill>
                  <a:schemeClr val="dk1"/>
                </a:solidFill>
              </a:rPr>
              <a:t>Peer review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82" name="Google Shape;82;p16"/>
          <p:cNvSpPr txBox="1"/>
          <p:nvPr/>
        </p:nvSpPr>
        <p:spPr>
          <a:xfrm>
            <a:off x="2595575" y="1537580"/>
            <a:ext cx="3636600" cy="13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 u="sng" dirty="0">
                <a:solidFill>
                  <a:schemeClr val="dk1"/>
                </a:solidFill>
              </a:rPr>
              <a:t>Testy funkcjonalne i niefunkcjonalne:</a:t>
            </a:r>
            <a:endParaRPr sz="1500" u="sng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l" sz="1500" dirty="0">
                <a:solidFill>
                  <a:schemeClr val="dk1"/>
                </a:solidFill>
              </a:rPr>
              <a:t>Użyteczności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l" sz="1500" dirty="0">
                <a:solidFill>
                  <a:schemeClr val="dk1"/>
                </a:solidFill>
              </a:rPr>
              <a:t>Kompatybilności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l" sz="1500" dirty="0">
                <a:solidFill>
                  <a:schemeClr val="dk1"/>
                </a:solidFill>
              </a:rPr>
              <a:t>Bezpieczeństwa</a:t>
            </a:r>
            <a:endParaRPr sz="1500" dirty="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45800" y="2832750"/>
            <a:ext cx="40713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2"/>
              </a:buClr>
              <a:buSzPts val="2800"/>
            </a:pPr>
            <a:r>
              <a:rPr lang="pl" sz="1500" u="sng" dirty="0">
                <a:solidFill>
                  <a:schemeClr val="dk1"/>
                </a:solidFill>
              </a:rPr>
              <a:t>Narzędzia:</a:t>
            </a:r>
            <a:endParaRPr sz="1500" u="sng" dirty="0">
              <a:solidFill>
                <a:schemeClr val="dk1"/>
              </a:solidFill>
            </a:endParaRPr>
          </a:p>
          <a:p>
            <a:pPr marL="457200" indent="-323850">
              <a:buClr>
                <a:schemeClr val="dk1"/>
              </a:buClr>
              <a:buSzPts val="1500"/>
              <a:buFont typeface="Arial"/>
              <a:buChar char="●"/>
            </a:pPr>
            <a:r>
              <a:rPr lang="pl-PL" sz="1500" dirty="0" err="1">
                <a:solidFill>
                  <a:schemeClr val="dk1"/>
                </a:solidFill>
              </a:rPr>
              <a:t>Trello</a:t>
            </a:r>
            <a:endParaRPr lang="pl-PL" sz="1500" dirty="0">
              <a:solidFill>
                <a:schemeClr val="dk1"/>
              </a:solidFill>
            </a:endParaRPr>
          </a:p>
          <a:p>
            <a:pPr marL="457200" indent="-323850">
              <a:buClr>
                <a:schemeClr val="dk1"/>
              </a:buClr>
              <a:buSzPts val="1500"/>
              <a:buFont typeface="Arial"/>
              <a:buChar char="●"/>
            </a:pPr>
            <a:r>
              <a:rPr lang="pl" sz="1500" dirty="0">
                <a:solidFill>
                  <a:schemeClr val="dk1"/>
                </a:solidFill>
              </a:rPr>
              <a:t>Qase</a:t>
            </a:r>
          </a:p>
          <a:p>
            <a:pPr marL="457200" indent="-323850">
              <a:buClr>
                <a:schemeClr val="dk1"/>
              </a:buClr>
              <a:buSzPts val="1500"/>
              <a:buFont typeface="Arial"/>
              <a:buChar char="●"/>
            </a:pPr>
            <a:r>
              <a:rPr lang="pl-PL" sz="1500" dirty="0" err="1">
                <a:solidFill>
                  <a:schemeClr val="dk1"/>
                </a:solidFill>
              </a:rPr>
              <a:t>Jira</a:t>
            </a:r>
            <a:endParaRPr lang="pl-PL" sz="1500" dirty="0">
              <a:solidFill>
                <a:schemeClr val="dk1"/>
              </a:solidFill>
            </a:endParaRPr>
          </a:p>
          <a:p>
            <a:pPr marL="457200" indent="-323850">
              <a:buClr>
                <a:schemeClr val="dk1"/>
              </a:buClr>
              <a:buSzPts val="1500"/>
              <a:buFont typeface="Arial"/>
              <a:buChar char="●"/>
            </a:pPr>
            <a:r>
              <a:rPr lang="pl" sz="1500" dirty="0">
                <a:solidFill>
                  <a:schemeClr val="dk1"/>
                </a:solidFill>
              </a:rPr>
              <a:t>Swagger</a:t>
            </a:r>
            <a:endParaRPr sz="1500" dirty="0">
              <a:solidFill>
                <a:schemeClr val="dk1"/>
              </a:solidFill>
            </a:endParaRPr>
          </a:p>
          <a:p>
            <a:pPr marL="457200" indent="-323850">
              <a:buClr>
                <a:schemeClr val="dk1"/>
              </a:buClr>
              <a:buSzPts val="1500"/>
              <a:buFont typeface="Arial"/>
              <a:buChar char="●"/>
            </a:pPr>
            <a:r>
              <a:rPr lang="pl" sz="1500" dirty="0">
                <a:solidFill>
                  <a:schemeClr val="dk1"/>
                </a:solidFill>
              </a:rPr>
              <a:t>Google Dysk</a:t>
            </a:r>
            <a:endParaRPr sz="1500" dirty="0">
              <a:solidFill>
                <a:schemeClr val="dk1"/>
              </a:solidFill>
            </a:endParaRPr>
          </a:p>
          <a:p>
            <a:pPr marL="457200" indent="-323850">
              <a:buClr>
                <a:schemeClr val="dk1"/>
              </a:buClr>
              <a:buSzPts val="1500"/>
              <a:buFont typeface="Arial"/>
              <a:buChar char="●"/>
            </a:pPr>
            <a:r>
              <a:rPr lang="pl" sz="1500" dirty="0">
                <a:solidFill>
                  <a:schemeClr val="dk1"/>
                </a:solidFill>
              </a:rPr>
              <a:t>Matryca wymagań</a:t>
            </a:r>
            <a:endParaRPr sz="1500" dirty="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249225" y="1564852"/>
            <a:ext cx="3096300" cy="1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 u="sng" dirty="0">
                <a:solidFill>
                  <a:schemeClr val="dk1"/>
                </a:solidFill>
              </a:rPr>
              <a:t>Poziomy testowania:</a:t>
            </a:r>
            <a:endParaRPr sz="1500" u="sng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l" sz="1500" dirty="0">
                <a:solidFill>
                  <a:schemeClr val="dk1"/>
                </a:solidFill>
              </a:rPr>
              <a:t>Integracyjne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l" sz="1500" dirty="0">
                <a:solidFill>
                  <a:schemeClr val="dk1"/>
                </a:solidFill>
              </a:rPr>
              <a:t>Systemowe</a:t>
            </a:r>
            <a:endParaRPr sz="1500" dirty="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428425" y="3359825"/>
            <a:ext cx="284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7252" y="2932849"/>
            <a:ext cx="2134436" cy="121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6425" y="3878574"/>
            <a:ext cx="1139700" cy="1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1700" y="2887776"/>
            <a:ext cx="1139700" cy="1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00368" y="316975"/>
            <a:ext cx="2465682" cy="10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09250" y="3006175"/>
            <a:ext cx="1936526" cy="1889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Obraz 2" descr="Obraz zawierający logo, symbol, Grafika, Czcionka&#10;&#10;Opis wygenerowany automatycznie">
            <a:extLst>
              <a:ext uri="{FF2B5EF4-FFF2-40B4-BE49-F238E27FC236}">
                <a16:creationId xmlns:a16="http://schemas.microsoft.com/office/drawing/2014/main" id="{46CFD9BD-63C3-1EC7-ED3E-17E58C231BB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118" b="11871"/>
          <a:stretch/>
        </p:blipFill>
        <p:spPr>
          <a:xfrm>
            <a:off x="70329" y="64151"/>
            <a:ext cx="908951" cy="31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ctrTitle"/>
          </p:nvPr>
        </p:nvSpPr>
        <p:spPr>
          <a:xfrm>
            <a:off x="921225" y="128700"/>
            <a:ext cx="2061000" cy="5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 b="1"/>
              <a:t>Wyniki:</a:t>
            </a:r>
            <a:endParaRPr sz="3200" b="1"/>
          </a:p>
        </p:txBody>
      </p:sp>
      <p:sp>
        <p:nvSpPr>
          <p:cNvPr id="96" name="Google Shape;96;p17"/>
          <p:cNvSpPr txBox="1"/>
          <p:nvPr/>
        </p:nvSpPr>
        <p:spPr>
          <a:xfrm>
            <a:off x="171125" y="688425"/>
            <a:ext cx="5131800" cy="18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chemeClr val="dk1"/>
                </a:solidFill>
              </a:rPr>
              <a:t>Przeprowadzono testy na środowiskach: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pl" sz="1900">
                <a:solidFill>
                  <a:schemeClr val="dk1"/>
                </a:solidFill>
              </a:rPr>
              <a:t>Komputer stacjonarny z systemem Windows, przeglądarka Google Chrome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pl" sz="1900">
                <a:solidFill>
                  <a:schemeClr val="dk1"/>
                </a:solidFill>
              </a:rPr>
              <a:t>Tablet z systemem iOS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pl" sz="1900">
                <a:solidFill>
                  <a:schemeClr val="dk1"/>
                </a:solidFill>
              </a:rPr>
              <a:t>Smartfon z systemem Android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302925" y="695400"/>
            <a:ext cx="35598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Utworzono: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l" sz="2000">
                <a:solidFill>
                  <a:schemeClr val="dk1"/>
                </a:solidFill>
              </a:rPr>
              <a:t>3 checklisty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l" sz="2000">
                <a:solidFill>
                  <a:schemeClr val="dk1"/>
                </a:solidFill>
              </a:rPr>
              <a:t>54 przypadki testowe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l" sz="2000">
                <a:solidFill>
                  <a:schemeClr val="dk1"/>
                </a:solidFill>
              </a:rPr>
              <a:t>40 raportów o błędach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550" y="2298500"/>
            <a:ext cx="2702675" cy="277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125" y="2732550"/>
            <a:ext cx="4875776" cy="23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Obraz 2" descr="Obraz zawierający logo, symbol, Grafika, Czcionka&#10;&#10;Opis wygenerowany automatycznie">
            <a:extLst>
              <a:ext uri="{FF2B5EF4-FFF2-40B4-BE49-F238E27FC236}">
                <a16:creationId xmlns:a16="http://schemas.microsoft.com/office/drawing/2014/main" id="{670F5EA3-ECD2-F9EE-738E-130356F25D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118" b="11871"/>
          <a:stretch/>
        </p:blipFill>
        <p:spPr>
          <a:xfrm>
            <a:off x="70329" y="64151"/>
            <a:ext cx="908951" cy="31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149700" y="211992"/>
            <a:ext cx="8844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 b="1" dirty="0">
                <a:solidFill>
                  <a:schemeClr val="dk1"/>
                </a:solidFill>
              </a:rPr>
              <a:t>    </a:t>
            </a:r>
            <a:r>
              <a:rPr lang="pl" sz="3200" b="1" dirty="0">
                <a:solidFill>
                  <a:schemeClr val="dk1"/>
                </a:solidFill>
              </a:rPr>
              <a:t> Krytyczne błędy w opinii naszego zespołu:</a:t>
            </a:r>
            <a:endParaRPr sz="32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 sz="1800" dirty="0">
                <a:solidFill>
                  <a:schemeClr val="dk1"/>
                </a:solidFill>
              </a:rPr>
              <a:t>Brak okna modalnego z potwierdzeniem przy usuwaniu transakcji, który może doprowadzić do usunięcia ważnych danych przez użytkownika.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l" sz="1800" dirty="0">
                <a:solidFill>
                  <a:schemeClr val="dk1"/>
                </a:solidFill>
              </a:rPr>
              <a:t>Brak wyboru polskiej wersji językowej w aplikacji “Kapusta - Smart Finance”, który ogranicza wybór potencjalnych użytkowników.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8575" y="3402025"/>
            <a:ext cx="2586825" cy="155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az 6" descr="Obraz zawierający logo, symbol, Grafika, Czcionka&#10;&#10;Opis wygenerowany automatycznie">
            <a:extLst>
              <a:ext uri="{FF2B5EF4-FFF2-40B4-BE49-F238E27FC236}">
                <a16:creationId xmlns:a16="http://schemas.microsoft.com/office/drawing/2014/main" id="{2D2CBA16-EC10-A6F5-B509-92395978A6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118" b="11871"/>
          <a:stretch/>
        </p:blipFill>
        <p:spPr>
          <a:xfrm>
            <a:off x="70329" y="64151"/>
            <a:ext cx="908951" cy="31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E20E5A17-9B07-7112-09AA-3AB069748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;p19">
            <a:extLst>
              <a:ext uri="{FF2B5EF4-FFF2-40B4-BE49-F238E27FC236}">
                <a16:creationId xmlns:a16="http://schemas.microsoft.com/office/drawing/2014/main" id="{519903B6-9B18-C73A-A7A3-DCE2D0F7E2F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" y="0"/>
            <a:ext cx="8520600" cy="1212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Podsumowanie</a:t>
            </a:r>
            <a:endParaRPr dirty="0"/>
          </a:p>
        </p:txBody>
      </p:sp>
      <p:sp>
        <p:nvSpPr>
          <p:cNvPr id="5" name="Google Shape;111;p19">
            <a:extLst>
              <a:ext uri="{FF2B5EF4-FFF2-40B4-BE49-F238E27FC236}">
                <a16:creationId xmlns:a16="http://schemas.microsoft.com/office/drawing/2014/main" id="{63609B25-582E-8CD5-F343-95E950C572E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1520972"/>
            <a:ext cx="8520600" cy="30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chemeClr val="dk1"/>
              </a:solidFill>
            </a:endParaRPr>
          </a:p>
          <a:p>
            <a:pPr marL="457200" lvl="0" indent="-3130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3400" dirty="0">
                <a:solidFill>
                  <a:schemeClr val="dk1"/>
                </a:solidFill>
              </a:rPr>
              <a:t>Naprawa </a:t>
            </a:r>
            <a:r>
              <a:rPr lang="pl" sz="3300" dirty="0">
                <a:solidFill>
                  <a:schemeClr val="dk1"/>
                </a:solidFill>
              </a:rPr>
              <a:t>wykrytych defektów jest konieczna.</a:t>
            </a:r>
            <a:endParaRPr sz="33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dirty="0">
              <a:solidFill>
                <a:schemeClr val="dk1"/>
              </a:solidFill>
            </a:endParaRPr>
          </a:p>
          <a:p>
            <a:pPr marL="457200" lvl="0" indent="-3130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3300" dirty="0">
                <a:solidFill>
                  <a:schemeClr val="dk1"/>
                </a:solidFill>
              </a:rPr>
              <a:t>Aplikacja wydaje się mieć solidne fundamenty i oferować wartościowe funkcjonalności dla zarządzania finansami osobistymi, istniejące problemy mogą jednak w znaczący sposób negatywnie wpłynąć na doświadczenie użytkownika.</a:t>
            </a:r>
            <a:endParaRPr sz="33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dirty="0">
              <a:solidFill>
                <a:schemeClr val="dk1"/>
              </a:solidFill>
            </a:endParaRPr>
          </a:p>
          <a:p>
            <a:pPr marL="457200" lvl="0" indent="-3130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3300" dirty="0">
                <a:solidFill>
                  <a:schemeClr val="dk1"/>
                </a:solidFill>
              </a:rPr>
              <a:t>Braki w procesie rejestracji i logowania nie utrudniają w znaczącym stopniu przejścia do aplikacji, więc mogłyby znaleźć się w początkowej fazie wydania.</a:t>
            </a:r>
          </a:p>
          <a:p>
            <a:pPr marL="457200" lvl="0" indent="-3130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pl" sz="3300" dirty="0">
              <a:solidFill>
                <a:schemeClr val="dk1"/>
              </a:solidFill>
            </a:endParaRPr>
          </a:p>
          <a:p>
            <a:pPr indent="-313055" algn="l">
              <a:buSzPct val="100000"/>
              <a:buFont typeface="Arial"/>
              <a:buChar char="●"/>
            </a:pPr>
            <a:r>
              <a:rPr lang="pl-PL" sz="3200" dirty="0">
                <a:solidFill>
                  <a:schemeClr val="dk1"/>
                </a:solidFill>
              </a:rPr>
              <a:t>“</a:t>
            </a:r>
            <a:r>
              <a:rPr lang="pl-PL" sz="3200" dirty="0" err="1">
                <a:solidFill>
                  <a:schemeClr val="dk1"/>
                </a:solidFill>
              </a:rPr>
              <a:t>Kapu$ta</a:t>
            </a:r>
            <a:r>
              <a:rPr lang="pl-PL" sz="3200" dirty="0">
                <a:solidFill>
                  <a:schemeClr val="dk1"/>
                </a:solidFill>
              </a:rPr>
              <a:t>” w wersji tabletowej nie jest wybiórczo działającą aplikacją, a naprawdę nieźle dopracowaną. Ma duży problem z suwakiem na transakcji i osobiście jesteśmy zdania, że jeśli zostanie naprawiona i ulepszona pod względem graficznym to może bez obaw zostać wydana.</a:t>
            </a:r>
          </a:p>
          <a:p>
            <a:pPr marL="457200" lvl="0" indent="-3130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sz="3300" dirty="0">
              <a:solidFill>
                <a:schemeClr val="dk1"/>
              </a:solidFill>
            </a:endParaRPr>
          </a:p>
        </p:txBody>
      </p:sp>
      <p:pic>
        <p:nvPicPr>
          <p:cNvPr id="7" name="Obraz 6" descr="Obraz zawierający logo, symbol, Grafika, Czcionka&#10;&#10;Opis wygenerowany automatycznie">
            <a:extLst>
              <a:ext uri="{FF2B5EF4-FFF2-40B4-BE49-F238E27FC236}">
                <a16:creationId xmlns:a16="http://schemas.microsoft.com/office/drawing/2014/main" id="{C916C39C-04D3-06B7-37C3-7AAF90EC90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18" b="11871"/>
          <a:stretch/>
        </p:blipFill>
        <p:spPr>
          <a:xfrm>
            <a:off x="70329" y="64151"/>
            <a:ext cx="908951" cy="3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0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B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warzywo, zieleń, Liść&#10;&#10;Opis wygenerowany automatycznie">
            <a:extLst>
              <a:ext uri="{FF2B5EF4-FFF2-40B4-BE49-F238E27FC236}">
                <a16:creationId xmlns:a16="http://schemas.microsoft.com/office/drawing/2014/main" id="{53B6B09A-7547-6228-39D8-36C29413C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2" y="152062"/>
            <a:ext cx="8602275" cy="4839375"/>
          </a:xfrm>
          <a:prstGeom prst="rect">
            <a:avLst/>
          </a:prstGeom>
        </p:spPr>
      </p:pic>
      <p:pic>
        <p:nvPicPr>
          <p:cNvPr id="5" name="Obraz 4" descr="Obraz zawierający logo, symbol, Grafika, Czcionka&#10;&#10;Opis wygenerowany automatycznie">
            <a:extLst>
              <a:ext uri="{FF2B5EF4-FFF2-40B4-BE49-F238E27FC236}">
                <a16:creationId xmlns:a16="http://schemas.microsoft.com/office/drawing/2014/main" id="{90410D64-C596-3037-94B6-D7DCA1A795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18" b="11871"/>
          <a:stretch/>
        </p:blipFill>
        <p:spPr>
          <a:xfrm>
            <a:off x="70329" y="64151"/>
            <a:ext cx="908951" cy="31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295</Words>
  <Application>Microsoft Office PowerPoint</Application>
  <PresentationFormat>Pokaz na ekranie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Prezentacja programu PowerPoint</vt:lpstr>
      <vt:lpstr>Prezentacja programu PowerPoint</vt:lpstr>
      <vt:lpstr>Aplikacja "Kapusta - Smart Finance" to narzędzie finansowe zaprojektowane, aby pomóc użytkownikom w efektywnym zarządzaniu własnym budżetem. </vt:lpstr>
      <vt:lpstr>Prezentacja programu PowerPoint</vt:lpstr>
      <vt:lpstr>Zastosowane technologie i narzędzia: </vt:lpstr>
      <vt:lpstr>Wyniki:</vt:lpstr>
      <vt:lpstr>Prezentacja programu PowerPoint</vt:lpstr>
      <vt:lpstr>Podsumowanie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telmex36505</cp:lastModifiedBy>
  <cp:revision>12</cp:revision>
  <dcterms:modified xsi:type="dcterms:W3CDTF">2024-02-15T19:56:08Z</dcterms:modified>
</cp:coreProperties>
</file>