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6F53B4-43EF-490C-B70C-8ACC90E76757}"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0CBBD86C-DEFE-4797-8DC0-D9E2B618FF0F}"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0239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F53B4-43EF-490C-B70C-8ACC90E76757}"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D86C-DEFE-4797-8DC0-D9E2B618FF0F}" type="slidenum">
              <a:rPr lang="en-IN" smtClean="0"/>
              <a:t>‹#›</a:t>
            </a:fld>
            <a:endParaRPr lang="en-IN"/>
          </a:p>
        </p:txBody>
      </p:sp>
    </p:spTree>
    <p:extLst>
      <p:ext uri="{BB962C8B-B14F-4D97-AF65-F5344CB8AC3E}">
        <p14:creationId xmlns:p14="http://schemas.microsoft.com/office/powerpoint/2010/main" val="245955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F53B4-43EF-490C-B70C-8ACC90E76757}"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D86C-DEFE-4797-8DC0-D9E2B618FF0F}" type="slidenum">
              <a:rPr lang="en-IN" smtClean="0"/>
              <a:t>‹#›</a:t>
            </a:fld>
            <a:endParaRPr lang="en-IN"/>
          </a:p>
        </p:txBody>
      </p:sp>
    </p:spTree>
    <p:extLst>
      <p:ext uri="{BB962C8B-B14F-4D97-AF65-F5344CB8AC3E}">
        <p14:creationId xmlns:p14="http://schemas.microsoft.com/office/powerpoint/2010/main" val="56513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F53B4-43EF-490C-B70C-8ACC90E76757}"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D86C-DEFE-4797-8DC0-D9E2B618FF0F}"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764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F53B4-43EF-490C-B70C-8ACC90E76757}"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BBD86C-DEFE-4797-8DC0-D9E2B618FF0F}" type="slidenum">
              <a:rPr lang="en-IN" smtClean="0"/>
              <a:t>‹#›</a:t>
            </a:fld>
            <a:endParaRPr lang="en-IN"/>
          </a:p>
        </p:txBody>
      </p:sp>
    </p:spTree>
    <p:extLst>
      <p:ext uri="{BB962C8B-B14F-4D97-AF65-F5344CB8AC3E}">
        <p14:creationId xmlns:p14="http://schemas.microsoft.com/office/powerpoint/2010/main" val="21531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6F53B4-43EF-490C-B70C-8ACC90E76757}"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BBD86C-DEFE-4797-8DC0-D9E2B618FF0F}"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0575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6F53B4-43EF-490C-B70C-8ACC90E76757}" type="datetimeFigureOut">
              <a:rPr lang="en-IN" smtClean="0"/>
              <a:t>01-06-2023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BBD86C-DEFE-4797-8DC0-D9E2B618FF0F}" type="slidenum">
              <a:rPr lang="en-IN" smtClean="0"/>
              <a:t>‹#›</a:t>
            </a:fld>
            <a:endParaRPr lang="en-IN"/>
          </a:p>
        </p:txBody>
      </p:sp>
    </p:spTree>
    <p:extLst>
      <p:ext uri="{BB962C8B-B14F-4D97-AF65-F5344CB8AC3E}">
        <p14:creationId xmlns:p14="http://schemas.microsoft.com/office/powerpoint/2010/main" val="22206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6F53B4-43EF-490C-B70C-8ACC90E76757}" type="datetimeFigureOut">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BBD86C-DEFE-4797-8DC0-D9E2B618FF0F}"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65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16F53B4-43EF-490C-B70C-8ACC90E76757}" type="datetimeFigureOut">
              <a:rPr lang="en-IN" smtClean="0"/>
              <a:t>01-06-2023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BBD86C-DEFE-4797-8DC0-D9E2B618FF0F}" type="slidenum">
              <a:rPr lang="en-IN" smtClean="0"/>
              <a:t>‹#›</a:t>
            </a:fld>
            <a:endParaRPr lang="en-IN"/>
          </a:p>
        </p:txBody>
      </p:sp>
    </p:spTree>
    <p:extLst>
      <p:ext uri="{BB962C8B-B14F-4D97-AF65-F5344CB8AC3E}">
        <p14:creationId xmlns:p14="http://schemas.microsoft.com/office/powerpoint/2010/main" val="56278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6F53B4-43EF-490C-B70C-8ACC90E76757}"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BBD86C-DEFE-4797-8DC0-D9E2B618FF0F}" type="slidenum">
              <a:rPr lang="en-IN" smtClean="0"/>
              <a:t>‹#›</a:t>
            </a:fld>
            <a:endParaRPr lang="en-IN"/>
          </a:p>
        </p:txBody>
      </p:sp>
    </p:spTree>
    <p:extLst>
      <p:ext uri="{BB962C8B-B14F-4D97-AF65-F5344CB8AC3E}">
        <p14:creationId xmlns:p14="http://schemas.microsoft.com/office/powerpoint/2010/main" val="164241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6F53B4-43EF-490C-B70C-8ACC90E76757}"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BBD86C-DEFE-4797-8DC0-D9E2B618FF0F}" type="slidenum">
              <a:rPr lang="en-IN" smtClean="0"/>
              <a:t>‹#›</a:t>
            </a:fld>
            <a:endParaRPr lang="en-IN"/>
          </a:p>
        </p:txBody>
      </p:sp>
    </p:spTree>
    <p:extLst>
      <p:ext uri="{BB962C8B-B14F-4D97-AF65-F5344CB8AC3E}">
        <p14:creationId xmlns:p14="http://schemas.microsoft.com/office/powerpoint/2010/main" val="141375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16F53B4-43EF-490C-B70C-8ACC90E76757}" type="datetimeFigureOut">
              <a:rPr lang="en-IN" smtClean="0"/>
              <a:t>01-06-2023</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0CBBD86C-DEFE-4797-8DC0-D9E2B618FF0F}"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1693755"/>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FBC12A-9FBA-459C-BBED-E9A4B13CDE30}"/>
              </a:ext>
            </a:extLst>
          </p:cNvPr>
          <p:cNvPicPr>
            <a:picLocks noChangeAspect="1"/>
          </p:cNvPicPr>
          <p:nvPr/>
        </p:nvPicPr>
        <p:blipFill>
          <a:blip r:embed="rId2"/>
          <a:stretch>
            <a:fillRect/>
          </a:stretch>
        </p:blipFill>
        <p:spPr>
          <a:xfrm>
            <a:off x="6463247" y="2440906"/>
            <a:ext cx="2492794" cy="2316832"/>
          </a:xfrm>
          <a:prstGeom prst="rect">
            <a:avLst/>
          </a:prstGeom>
          <a:ln>
            <a:solidFill>
              <a:schemeClr val="bg2"/>
            </a:solidFill>
          </a:ln>
          <a:effectLst>
            <a:innerShdw blurRad="114300">
              <a:prstClr val="black"/>
            </a:innerShdw>
          </a:effectLst>
        </p:spPr>
      </p:pic>
      <p:sp>
        <p:nvSpPr>
          <p:cNvPr id="6" name="Explosion: 14 Points 5">
            <a:extLst>
              <a:ext uri="{FF2B5EF4-FFF2-40B4-BE49-F238E27FC236}">
                <a16:creationId xmlns:a16="http://schemas.microsoft.com/office/drawing/2014/main" id="{D8FB461A-33F9-45D9-ACD6-FD772FBA70BA}"/>
              </a:ext>
            </a:extLst>
          </p:cNvPr>
          <p:cNvSpPr/>
          <p:nvPr/>
        </p:nvSpPr>
        <p:spPr>
          <a:xfrm rot="20244373">
            <a:off x="1516225" y="3439444"/>
            <a:ext cx="2303930" cy="1652272"/>
          </a:xfrm>
          <a:prstGeom prst="irregularSeal2">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n w="6600">
                  <a:solidFill>
                    <a:schemeClr val="accent2"/>
                  </a:solidFill>
                  <a:prstDash val="solid"/>
                </a:ln>
                <a:solidFill>
                  <a:srgbClr val="FFFFFF"/>
                </a:solidFill>
                <a:effectLst>
                  <a:outerShdw dist="38100" dir="2700000" algn="tl" rotWithShape="0">
                    <a:schemeClr val="accent2"/>
                  </a:outerShdw>
                </a:effectLst>
                <a:highlight>
                  <a:srgbClr val="FF0000"/>
                </a:highlight>
              </a:rPr>
              <a:t>SALE!</a:t>
            </a:r>
            <a:endParaRPr lang="en-IN" sz="2000" b="1" dirty="0">
              <a:ln w="6600">
                <a:solidFill>
                  <a:schemeClr val="accent2"/>
                </a:solidFill>
                <a:prstDash val="solid"/>
              </a:ln>
              <a:solidFill>
                <a:srgbClr val="FFFFFF"/>
              </a:solidFill>
              <a:effectLst>
                <a:outerShdw dist="38100" dir="2700000" algn="tl" rotWithShape="0">
                  <a:schemeClr val="accent2"/>
                </a:outerShdw>
              </a:effectLst>
              <a:highlight>
                <a:srgbClr val="FF0000"/>
              </a:highlight>
            </a:endParaRPr>
          </a:p>
        </p:txBody>
      </p:sp>
      <p:pic>
        <p:nvPicPr>
          <p:cNvPr id="8" name="Picture 7">
            <a:extLst>
              <a:ext uri="{FF2B5EF4-FFF2-40B4-BE49-F238E27FC236}">
                <a16:creationId xmlns:a16="http://schemas.microsoft.com/office/drawing/2014/main" id="{51FAD105-C422-400F-9656-6D264DE4E7BF}"/>
              </a:ext>
            </a:extLst>
          </p:cNvPr>
          <p:cNvPicPr>
            <a:picLocks noChangeAspect="1"/>
          </p:cNvPicPr>
          <p:nvPr/>
        </p:nvPicPr>
        <p:blipFill>
          <a:blip r:embed="rId3"/>
          <a:stretch>
            <a:fillRect/>
          </a:stretch>
        </p:blipFill>
        <p:spPr>
          <a:xfrm>
            <a:off x="4081696" y="0"/>
            <a:ext cx="2640756" cy="2621655"/>
          </a:xfrm>
          <a:prstGeom prst="rect">
            <a:avLst/>
          </a:prstGeom>
        </p:spPr>
      </p:pic>
      <p:pic>
        <p:nvPicPr>
          <p:cNvPr id="9" name="Picture 8">
            <a:extLst>
              <a:ext uri="{FF2B5EF4-FFF2-40B4-BE49-F238E27FC236}">
                <a16:creationId xmlns:a16="http://schemas.microsoft.com/office/drawing/2014/main" id="{212CB252-1704-47C2-A355-8D8EC5C456C0}"/>
              </a:ext>
            </a:extLst>
          </p:cNvPr>
          <p:cNvPicPr>
            <a:picLocks noChangeAspect="1"/>
          </p:cNvPicPr>
          <p:nvPr/>
        </p:nvPicPr>
        <p:blipFill>
          <a:blip r:embed="rId4"/>
          <a:stretch>
            <a:fillRect/>
          </a:stretch>
        </p:blipFill>
        <p:spPr>
          <a:xfrm>
            <a:off x="999906" y="26872"/>
            <a:ext cx="326870" cy="358610"/>
          </a:xfrm>
          <a:prstGeom prst="rect">
            <a:avLst/>
          </a:prstGeom>
        </p:spPr>
      </p:pic>
      <p:pic>
        <p:nvPicPr>
          <p:cNvPr id="10" name="Picture 9">
            <a:extLst>
              <a:ext uri="{FF2B5EF4-FFF2-40B4-BE49-F238E27FC236}">
                <a16:creationId xmlns:a16="http://schemas.microsoft.com/office/drawing/2014/main" id="{73EACF09-AC56-4423-9FA6-2705B99D915D}"/>
              </a:ext>
            </a:extLst>
          </p:cNvPr>
          <p:cNvPicPr>
            <a:picLocks noChangeAspect="1"/>
          </p:cNvPicPr>
          <p:nvPr/>
        </p:nvPicPr>
        <p:blipFill>
          <a:blip r:embed="rId5"/>
          <a:stretch>
            <a:fillRect/>
          </a:stretch>
        </p:blipFill>
        <p:spPr>
          <a:xfrm>
            <a:off x="1326776" y="47848"/>
            <a:ext cx="823365" cy="328666"/>
          </a:xfrm>
          <a:prstGeom prst="rect">
            <a:avLst/>
          </a:prstGeom>
        </p:spPr>
      </p:pic>
      <p:pic>
        <p:nvPicPr>
          <p:cNvPr id="11" name="Picture 10">
            <a:extLst>
              <a:ext uri="{FF2B5EF4-FFF2-40B4-BE49-F238E27FC236}">
                <a16:creationId xmlns:a16="http://schemas.microsoft.com/office/drawing/2014/main" id="{671C2111-7BBA-499A-B194-B49FB418798B}"/>
              </a:ext>
            </a:extLst>
          </p:cNvPr>
          <p:cNvPicPr>
            <a:picLocks noChangeAspect="1"/>
          </p:cNvPicPr>
          <p:nvPr/>
        </p:nvPicPr>
        <p:blipFill>
          <a:blip r:embed="rId6"/>
          <a:stretch>
            <a:fillRect/>
          </a:stretch>
        </p:blipFill>
        <p:spPr>
          <a:xfrm>
            <a:off x="995084" y="3208264"/>
            <a:ext cx="1512799" cy="440371"/>
          </a:xfrm>
          <a:prstGeom prst="rect">
            <a:avLst/>
          </a:prstGeom>
        </p:spPr>
      </p:pic>
      <p:pic>
        <p:nvPicPr>
          <p:cNvPr id="12" name="Picture 11">
            <a:extLst>
              <a:ext uri="{FF2B5EF4-FFF2-40B4-BE49-F238E27FC236}">
                <a16:creationId xmlns:a16="http://schemas.microsoft.com/office/drawing/2014/main" id="{3205A7E3-9202-4F0B-8B9F-3AE65348FCF4}"/>
              </a:ext>
            </a:extLst>
          </p:cNvPr>
          <p:cNvPicPr>
            <a:picLocks noChangeAspect="1"/>
          </p:cNvPicPr>
          <p:nvPr/>
        </p:nvPicPr>
        <p:blipFill>
          <a:blip r:embed="rId7"/>
          <a:stretch>
            <a:fillRect/>
          </a:stretch>
        </p:blipFill>
        <p:spPr>
          <a:xfrm rot="16200000">
            <a:off x="7951697" y="5889810"/>
            <a:ext cx="1604209" cy="347844"/>
          </a:xfrm>
          <a:prstGeom prst="rect">
            <a:avLst/>
          </a:prstGeom>
        </p:spPr>
      </p:pic>
      <p:pic>
        <p:nvPicPr>
          <p:cNvPr id="13" name="Picture 12">
            <a:extLst>
              <a:ext uri="{FF2B5EF4-FFF2-40B4-BE49-F238E27FC236}">
                <a16:creationId xmlns:a16="http://schemas.microsoft.com/office/drawing/2014/main" id="{5EF296B0-6552-49C9-BC86-347A74F08C37}"/>
              </a:ext>
            </a:extLst>
          </p:cNvPr>
          <p:cNvPicPr>
            <a:picLocks noChangeAspect="1"/>
          </p:cNvPicPr>
          <p:nvPr/>
        </p:nvPicPr>
        <p:blipFill>
          <a:blip r:embed="rId8"/>
          <a:stretch>
            <a:fillRect/>
          </a:stretch>
        </p:blipFill>
        <p:spPr>
          <a:xfrm>
            <a:off x="869483" y="6463173"/>
            <a:ext cx="2133785" cy="493819"/>
          </a:xfrm>
          <a:prstGeom prst="rect">
            <a:avLst/>
          </a:prstGeom>
        </p:spPr>
      </p:pic>
      <p:sp>
        <p:nvSpPr>
          <p:cNvPr id="15" name="Flowchart: Terminator 14">
            <a:extLst>
              <a:ext uri="{FF2B5EF4-FFF2-40B4-BE49-F238E27FC236}">
                <a16:creationId xmlns:a16="http://schemas.microsoft.com/office/drawing/2014/main" id="{C5AE1A16-CD1E-4B0B-B0CD-DBF1C08B9AF4}"/>
              </a:ext>
            </a:extLst>
          </p:cNvPr>
          <p:cNvSpPr/>
          <p:nvPr/>
        </p:nvSpPr>
        <p:spPr>
          <a:xfrm>
            <a:off x="6230475" y="681318"/>
            <a:ext cx="403411" cy="45719"/>
          </a:xfrm>
          <a:prstGeom prst="flowChartTerminator">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530CEB95-5BED-429B-9F8A-9888BFEEDE95}"/>
              </a:ext>
            </a:extLst>
          </p:cNvPr>
          <p:cNvPicPr>
            <a:picLocks noChangeAspect="1"/>
          </p:cNvPicPr>
          <p:nvPr/>
        </p:nvPicPr>
        <p:blipFill>
          <a:blip r:embed="rId9"/>
          <a:stretch>
            <a:fillRect/>
          </a:stretch>
        </p:blipFill>
        <p:spPr>
          <a:xfrm>
            <a:off x="3968236" y="2202359"/>
            <a:ext cx="1835055" cy="1969179"/>
          </a:xfrm>
          <a:prstGeom prst="rect">
            <a:avLst/>
          </a:prstGeom>
        </p:spPr>
      </p:pic>
      <p:pic>
        <p:nvPicPr>
          <p:cNvPr id="18" name="Picture 17">
            <a:extLst>
              <a:ext uri="{FF2B5EF4-FFF2-40B4-BE49-F238E27FC236}">
                <a16:creationId xmlns:a16="http://schemas.microsoft.com/office/drawing/2014/main" id="{178C6C65-3BE7-48FA-B2A0-CE567E8F4391}"/>
              </a:ext>
            </a:extLst>
          </p:cNvPr>
          <p:cNvPicPr>
            <a:picLocks noChangeAspect="1"/>
          </p:cNvPicPr>
          <p:nvPr/>
        </p:nvPicPr>
        <p:blipFill>
          <a:blip r:embed="rId10"/>
          <a:stretch>
            <a:fillRect/>
          </a:stretch>
        </p:blipFill>
        <p:spPr>
          <a:xfrm>
            <a:off x="4321630" y="3418154"/>
            <a:ext cx="1755800" cy="2175821"/>
          </a:xfrm>
          <a:prstGeom prst="rect">
            <a:avLst/>
          </a:prstGeom>
        </p:spPr>
      </p:pic>
      <p:pic>
        <p:nvPicPr>
          <p:cNvPr id="19" name="Picture 18">
            <a:extLst>
              <a:ext uri="{FF2B5EF4-FFF2-40B4-BE49-F238E27FC236}">
                <a16:creationId xmlns:a16="http://schemas.microsoft.com/office/drawing/2014/main" id="{2D5F632D-E1A3-4BA3-A5C5-FF97E8554CB1}"/>
              </a:ext>
            </a:extLst>
          </p:cNvPr>
          <p:cNvPicPr>
            <a:picLocks noChangeAspect="1"/>
          </p:cNvPicPr>
          <p:nvPr/>
        </p:nvPicPr>
        <p:blipFill>
          <a:blip r:embed="rId11"/>
          <a:stretch>
            <a:fillRect/>
          </a:stretch>
        </p:blipFill>
        <p:spPr>
          <a:xfrm>
            <a:off x="4905069" y="4538629"/>
            <a:ext cx="1377815" cy="506012"/>
          </a:xfrm>
          <a:prstGeom prst="rect">
            <a:avLst/>
          </a:prstGeom>
        </p:spPr>
      </p:pic>
      <p:sp>
        <p:nvSpPr>
          <p:cNvPr id="22" name="TextBox 21">
            <a:extLst>
              <a:ext uri="{FF2B5EF4-FFF2-40B4-BE49-F238E27FC236}">
                <a16:creationId xmlns:a16="http://schemas.microsoft.com/office/drawing/2014/main" id="{E43860D8-1D29-405B-BF13-A4CFC59AE36A}"/>
              </a:ext>
            </a:extLst>
          </p:cNvPr>
          <p:cNvSpPr txBox="1"/>
          <p:nvPr/>
        </p:nvSpPr>
        <p:spPr>
          <a:xfrm>
            <a:off x="1075763" y="711803"/>
            <a:ext cx="1757084" cy="369332"/>
          </a:xfrm>
          <a:prstGeom prst="rect">
            <a:avLst/>
          </a:prstGeom>
          <a:noFill/>
        </p:spPr>
        <p:txBody>
          <a:bodyPr wrap="square">
            <a:spAutoFit/>
          </a:bodyPr>
          <a:lstStyle/>
          <a:p>
            <a:r>
              <a:rPr lang="en-IN" b="1" i="1" dirty="0">
                <a:solidFill>
                  <a:schemeClr val="accent3">
                    <a:lumMod val="60000"/>
                    <a:lumOff val="40000"/>
                  </a:schemeClr>
                </a:solidFill>
              </a:rPr>
              <a:t>Top 5 Brands:</a:t>
            </a:r>
          </a:p>
        </p:txBody>
      </p:sp>
      <p:sp>
        <p:nvSpPr>
          <p:cNvPr id="25" name="Cloud 24">
            <a:extLst>
              <a:ext uri="{FF2B5EF4-FFF2-40B4-BE49-F238E27FC236}">
                <a16:creationId xmlns:a16="http://schemas.microsoft.com/office/drawing/2014/main" id="{670DA92E-8A40-49F8-9EA5-4466106123DF}"/>
              </a:ext>
            </a:extLst>
          </p:cNvPr>
          <p:cNvSpPr/>
          <p:nvPr/>
        </p:nvSpPr>
        <p:spPr>
          <a:xfrm>
            <a:off x="1075763" y="1033509"/>
            <a:ext cx="2761904" cy="2109917"/>
          </a:xfrm>
          <a:prstGeom prst="cloud">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17B98508-34B9-4685-BCE9-5E9553C0A7BC}"/>
              </a:ext>
            </a:extLst>
          </p:cNvPr>
          <p:cNvSpPr txBox="1"/>
          <p:nvPr/>
        </p:nvSpPr>
        <p:spPr>
          <a:xfrm>
            <a:off x="1501027" y="1189173"/>
            <a:ext cx="2232214" cy="1477328"/>
          </a:xfrm>
          <a:prstGeom prst="rect">
            <a:avLst/>
          </a:prstGeom>
          <a:noFill/>
        </p:spPr>
        <p:txBody>
          <a:bodyPr wrap="square">
            <a:spAutoFit/>
          </a:bodyPr>
          <a:lstStyle/>
          <a:p>
            <a:pPr marL="285750" indent="-285750">
              <a:buFont typeface="Wingdings" panose="05000000000000000000" pitchFamily="2" charset="2"/>
              <a:buChar char="q"/>
            </a:pPr>
            <a:r>
              <a:rPr lang="en-IN" b="1" i="1" dirty="0">
                <a:solidFill>
                  <a:schemeClr val="bg1"/>
                </a:solidFill>
              </a:rPr>
              <a:t>Baggit </a:t>
            </a:r>
          </a:p>
          <a:p>
            <a:pPr marL="285750" indent="-285750">
              <a:buFont typeface="Wingdings" panose="05000000000000000000" pitchFamily="2" charset="2"/>
              <a:buChar char="q"/>
            </a:pPr>
            <a:r>
              <a:rPr lang="en-IN" b="1" i="1" dirty="0">
                <a:solidFill>
                  <a:schemeClr val="bg1"/>
                </a:solidFill>
              </a:rPr>
              <a:t>Crazy Corner</a:t>
            </a:r>
          </a:p>
          <a:p>
            <a:pPr marL="285750" indent="-285750">
              <a:buFont typeface="Wingdings" panose="05000000000000000000" pitchFamily="2" charset="2"/>
              <a:buChar char="q"/>
            </a:pPr>
            <a:r>
              <a:rPr lang="en-IN" b="1" i="1" dirty="0">
                <a:solidFill>
                  <a:schemeClr val="bg1"/>
                </a:solidFill>
              </a:rPr>
              <a:t>Hidesign</a:t>
            </a:r>
          </a:p>
          <a:p>
            <a:pPr marL="285750" indent="-285750">
              <a:buFont typeface="Wingdings" panose="05000000000000000000" pitchFamily="2" charset="2"/>
              <a:buChar char="q"/>
            </a:pPr>
            <a:r>
              <a:rPr lang="en-IN" b="1" i="1" dirty="0">
                <a:solidFill>
                  <a:schemeClr val="bg1"/>
                </a:solidFill>
              </a:rPr>
              <a:t>JENNA</a:t>
            </a:r>
          </a:p>
          <a:p>
            <a:pPr marL="285750" indent="-285750">
              <a:buFont typeface="Wingdings" panose="05000000000000000000" pitchFamily="2" charset="2"/>
              <a:buChar char="q"/>
            </a:pPr>
            <a:r>
              <a:rPr lang="en-IN" b="1" i="1" dirty="0">
                <a:solidFill>
                  <a:schemeClr val="bg1"/>
                </a:solidFill>
              </a:rPr>
              <a:t> CALFNERO</a:t>
            </a:r>
          </a:p>
        </p:txBody>
      </p:sp>
      <p:sp>
        <p:nvSpPr>
          <p:cNvPr id="28" name="TextBox 27">
            <a:extLst>
              <a:ext uri="{FF2B5EF4-FFF2-40B4-BE49-F238E27FC236}">
                <a16:creationId xmlns:a16="http://schemas.microsoft.com/office/drawing/2014/main" id="{577CA965-3DB5-4826-8BBB-CC7D40ABF7F7}"/>
              </a:ext>
            </a:extLst>
          </p:cNvPr>
          <p:cNvSpPr txBox="1"/>
          <p:nvPr/>
        </p:nvSpPr>
        <p:spPr>
          <a:xfrm rot="16200000">
            <a:off x="-1393281" y="2653328"/>
            <a:ext cx="3843837" cy="707886"/>
          </a:xfrm>
          <a:prstGeom prst="rect">
            <a:avLst/>
          </a:prstGeom>
          <a:noFill/>
        </p:spPr>
        <p:txBody>
          <a:bodyPr wrap="square">
            <a:spAutoFit/>
          </a:bodyPr>
          <a:lstStyle/>
          <a:p>
            <a:r>
              <a:rPr lang="en-IN" sz="4000" b="1" i="1" dirty="0">
                <a:solidFill>
                  <a:schemeClr val="bg1"/>
                </a:solidFill>
              </a:rPr>
              <a:t>HURRY UP</a:t>
            </a:r>
          </a:p>
        </p:txBody>
      </p:sp>
      <p:pic>
        <p:nvPicPr>
          <p:cNvPr id="2" name="Picture 1">
            <a:extLst>
              <a:ext uri="{FF2B5EF4-FFF2-40B4-BE49-F238E27FC236}">
                <a16:creationId xmlns:a16="http://schemas.microsoft.com/office/drawing/2014/main" id="{CF6D804A-BDAB-4C16-A39B-A5ACD1721985}"/>
              </a:ext>
            </a:extLst>
          </p:cNvPr>
          <p:cNvPicPr>
            <a:picLocks noChangeAspect="1"/>
          </p:cNvPicPr>
          <p:nvPr/>
        </p:nvPicPr>
        <p:blipFill>
          <a:blip r:embed="rId12"/>
          <a:stretch>
            <a:fillRect/>
          </a:stretch>
        </p:blipFill>
        <p:spPr>
          <a:xfrm>
            <a:off x="10229032" y="12556"/>
            <a:ext cx="1986517" cy="1591972"/>
          </a:xfrm>
          <a:prstGeom prst="rect">
            <a:avLst/>
          </a:prstGeom>
          <a:ln>
            <a:solidFill>
              <a:srgbClr val="7030A0"/>
            </a:solidFill>
          </a:ln>
        </p:spPr>
      </p:pic>
      <p:sp>
        <p:nvSpPr>
          <p:cNvPr id="20" name="TextBox 19">
            <a:extLst>
              <a:ext uri="{FF2B5EF4-FFF2-40B4-BE49-F238E27FC236}">
                <a16:creationId xmlns:a16="http://schemas.microsoft.com/office/drawing/2014/main" id="{07D61128-9FDC-4A7E-8A57-65FD9B76230F}"/>
              </a:ext>
            </a:extLst>
          </p:cNvPr>
          <p:cNvSpPr txBox="1"/>
          <p:nvPr/>
        </p:nvSpPr>
        <p:spPr>
          <a:xfrm>
            <a:off x="8956041" y="1652584"/>
            <a:ext cx="3326411" cy="5262979"/>
          </a:xfrm>
          <a:prstGeom prst="rect">
            <a:avLst/>
          </a:prstGeom>
          <a:noFill/>
        </p:spPr>
        <p:txBody>
          <a:bodyPr wrap="square">
            <a:spAutoFit/>
          </a:bodyPr>
          <a:lstStyle/>
          <a:p>
            <a:r>
              <a:rPr lang="en-US" sz="1200" b="1" i="1" dirty="0">
                <a:solidFill>
                  <a:schemeClr val="bg1">
                    <a:lumMod val="95000"/>
                    <a:lumOff val="5000"/>
                  </a:schemeClr>
                </a:solidFill>
              </a:rPr>
              <a:t>Women's wallets are essential accessories designed to store and organize personal items such as cash, cards, identification documents, and other small belongings. They come in various sizes, styles, and materials to suit different needs and preferences.</a:t>
            </a:r>
          </a:p>
          <a:p>
            <a:pPr marL="171450" indent="-171450">
              <a:buFont typeface="Wingdings" panose="05000000000000000000" pitchFamily="2" charset="2"/>
              <a:buChar char="q"/>
            </a:pPr>
            <a:r>
              <a:rPr lang="en-US" sz="1200" b="1" dirty="0">
                <a:solidFill>
                  <a:schemeClr val="bg1">
                    <a:lumMod val="95000"/>
                    <a:lumOff val="5000"/>
                  </a:schemeClr>
                </a:solidFill>
              </a:rPr>
              <a:t> Clutch Wallet:</a:t>
            </a:r>
            <a:r>
              <a:rPr lang="en-US" sz="1200" dirty="0">
                <a:solidFill>
                  <a:schemeClr val="bg1">
                    <a:lumMod val="95000"/>
                    <a:lumOff val="5000"/>
                  </a:schemeClr>
                </a:solidFill>
              </a:rPr>
              <a:t> </a:t>
            </a:r>
            <a:r>
              <a:rPr lang="en-US" sz="1200" i="1" dirty="0">
                <a:solidFill>
                  <a:schemeClr val="bg1">
                    <a:lumMod val="95000"/>
                    <a:lumOff val="5000"/>
                  </a:schemeClr>
                </a:solidFill>
              </a:rPr>
              <a:t>A larger wallet that often resembles an evening clutch. It can hold cards, cash, and other essentials and is designed for occasions when a larger bag isn't necessary.</a:t>
            </a:r>
          </a:p>
          <a:p>
            <a:pPr marL="171450" indent="-171450">
              <a:buFont typeface="Wingdings" panose="05000000000000000000" pitchFamily="2" charset="2"/>
              <a:buChar char="q"/>
            </a:pPr>
            <a:r>
              <a:rPr lang="en-US" sz="1200" b="1" dirty="0">
                <a:solidFill>
                  <a:schemeClr val="bg1">
                    <a:lumMod val="95000"/>
                    <a:lumOff val="5000"/>
                  </a:schemeClr>
                </a:solidFill>
              </a:rPr>
              <a:t> Zip-around Wallet:</a:t>
            </a:r>
            <a:r>
              <a:rPr lang="en-US" sz="1200" dirty="0">
                <a:solidFill>
                  <a:schemeClr val="bg1">
                    <a:lumMod val="95000"/>
                    <a:lumOff val="5000"/>
                  </a:schemeClr>
                </a:solidFill>
              </a:rPr>
              <a:t> </a:t>
            </a:r>
            <a:r>
              <a:rPr lang="en-US" sz="1200" i="1" dirty="0">
                <a:solidFill>
                  <a:schemeClr val="bg1">
                    <a:lumMod val="95000"/>
                    <a:lumOff val="5000"/>
                  </a:schemeClr>
                </a:solidFill>
              </a:rPr>
              <a:t>This type of wallet has a zipper closure that wraps around three sides, offering added security and protection for its contents.</a:t>
            </a:r>
          </a:p>
          <a:p>
            <a:pPr marL="171450" indent="-171450">
              <a:buFont typeface="Wingdings" panose="05000000000000000000" pitchFamily="2" charset="2"/>
              <a:buChar char="q"/>
            </a:pPr>
            <a:r>
              <a:rPr lang="en-US" sz="1200" b="1" dirty="0">
                <a:solidFill>
                  <a:schemeClr val="bg1">
                    <a:lumMod val="95000"/>
                    <a:lumOff val="5000"/>
                  </a:schemeClr>
                </a:solidFill>
              </a:rPr>
              <a:t>Card Holder:</a:t>
            </a:r>
            <a:r>
              <a:rPr lang="en-US" sz="1200" i="1" dirty="0">
                <a:solidFill>
                  <a:schemeClr val="bg1">
                    <a:lumMod val="95000"/>
                    <a:lumOff val="5000"/>
                  </a:schemeClr>
                </a:solidFill>
              </a:rPr>
              <a:t> A compact wallet designed primarily for carrying cards, often with slots or pockets to hold a few bills as well.</a:t>
            </a:r>
          </a:p>
          <a:p>
            <a:pPr marL="171450" indent="-171450">
              <a:buFont typeface="Wingdings" panose="05000000000000000000" pitchFamily="2" charset="2"/>
              <a:buChar char="q"/>
            </a:pPr>
            <a:r>
              <a:rPr lang="en-US" sz="1200" b="1" dirty="0">
                <a:solidFill>
                  <a:schemeClr val="bg1">
                    <a:lumMod val="95000"/>
                    <a:lumOff val="5000"/>
                  </a:schemeClr>
                </a:solidFill>
              </a:rPr>
              <a:t>Wristlet Wallet:</a:t>
            </a:r>
            <a:r>
              <a:rPr lang="en-US" sz="1200" dirty="0">
                <a:solidFill>
                  <a:schemeClr val="bg1">
                    <a:lumMod val="95000"/>
                    <a:lumOff val="5000"/>
                  </a:schemeClr>
                </a:solidFill>
              </a:rPr>
              <a:t> </a:t>
            </a:r>
            <a:r>
              <a:rPr lang="en-US" sz="1200" i="1" dirty="0">
                <a:solidFill>
                  <a:schemeClr val="bg1">
                    <a:lumMod val="95000"/>
                    <a:lumOff val="5000"/>
                  </a:schemeClr>
                </a:solidFill>
              </a:rPr>
              <a:t>A wallet that includes a detachable wrist strap, allowing it to be carried as a standalone accessory. </a:t>
            </a:r>
          </a:p>
          <a:p>
            <a:pPr marL="171450" indent="-171450">
              <a:buFont typeface="Wingdings" panose="05000000000000000000" pitchFamily="2" charset="2"/>
              <a:buChar char="q"/>
            </a:pPr>
            <a:r>
              <a:rPr lang="en-US" sz="1200" i="1" dirty="0">
                <a:solidFill>
                  <a:schemeClr val="bg1">
                    <a:lumMod val="95000"/>
                    <a:lumOff val="5000"/>
                  </a:schemeClr>
                </a:solidFill>
              </a:rPr>
              <a:t>Materials commonly used for women's wallets include leather, synthetic materials, fabric, and canvas. Leather wallets are highly durable and develop a unique patina over time, while synthetic materials offer affordability and various design options.</a:t>
            </a:r>
            <a:endParaRPr lang="en-IN" sz="1200" i="1" dirty="0">
              <a:solidFill>
                <a:schemeClr val="bg1">
                  <a:lumMod val="95000"/>
                  <a:lumOff val="5000"/>
                </a:schemeClr>
              </a:solidFill>
            </a:endParaRPr>
          </a:p>
        </p:txBody>
      </p:sp>
    </p:spTree>
    <p:extLst>
      <p:ext uri="{BB962C8B-B14F-4D97-AF65-F5344CB8AC3E}">
        <p14:creationId xmlns:p14="http://schemas.microsoft.com/office/powerpoint/2010/main" val="2415076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89</TotalTime>
  <Words>208</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MS Shell Dlg 2</vt:lpstr>
      <vt:lpstr>Wingdings</vt:lpstr>
      <vt:lpstr>Wingdings 3</vt:lpstr>
      <vt:lpstr>Madison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korapati usha rani</dc:creator>
  <cp:lastModifiedBy>korapati usha rani</cp:lastModifiedBy>
  <cp:revision>2</cp:revision>
  <dcterms:created xsi:type="dcterms:W3CDTF">2023-06-01T10:08:23Z</dcterms:created>
  <dcterms:modified xsi:type="dcterms:W3CDTF">2023-06-01T12:52:10Z</dcterms:modified>
</cp:coreProperties>
</file>