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A0EB48-7625-477D-B32C-95F5C66EB810}"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ED5A5449-4173-4D33-A963-0B073ED0F8F5}"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41985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0EB48-7625-477D-B32C-95F5C66EB810}"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A5449-4173-4D33-A963-0B073ED0F8F5}" type="slidenum">
              <a:rPr lang="en-IN" smtClean="0"/>
              <a:t>‹#›</a:t>
            </a:fld>
            <a:endParaRPr lang="en-IN"/>
          </a:p>
        </p:txBody>
      </p:sp>
    </p:spTree>
    <p:extLst>
      <p:ext uri="{BB962C8B-B14F-4D97-AF65-F5344CB8AC3E}">
        <p14:creationId xmlns:p14="http://schemas.microsoft.com/office/powerpoint/2010/main" val="335033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0EB48-7625-477D-B32C-95F5C66EB810}"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A5449-4173-4D33-A963-0B073ED0F8F5}" type="slidenum">
              <a:rPr lang="en-IN" smtClean="0"/>
              <a:t>‹#›</a:t>
            </a:fld>
            <a:endParaRPr lang="en-IN"/>
          </a:p>
        </p:txBody>
      </p:sp>
    </p:spTree>
    <p:extLst>
      <p:ext uri="{BB962C8B-B14F-4D97-AF65-F5344CB8AC3E}">
        <p14:creationId xmlns:p14="http://schemas.microsoft.com/office/powerpoint/2010/main" val="32359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0EB48-7625-477D-B32C-95F5C66EB810}"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A5449-4173-4D33-A963-0B073ED0F8F5}"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4958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0EB48-7625-477D-B32C-95F5C66EB810}"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A5449-4173-4D33-A963-0B073ED0F8F5}" type="slidenum">
              <a:rPr lang="en-IN" smtClean="0"/>
              <a:t>‹#›</a:t>
            </a:fld>
            <a:endParaRPr lang="en-IN"/>
          </a:p>
        </p:txBody>
      </p:sp>
    </p:spTree>
    <p:extLst>
      <p:ext uri="{BB962C8B-B14F-4D97-AF65-F5344CB8AC3E}">
        <p14:creationId xmlns:p14="http://schemas.microsoft.com/office/powerpoint/2010/main" val="115065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A0EB48-7625-477D-B32C-95F5C66EB810}"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5A5449-4173-4D33-A963-0B073ED0F8F5}"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3746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A0EB48-7625-477D-B32C-95F5C66EB810}" type="datetimeFigureOut">
              <a:rPr lang="en-IN" smtClean="0"/>
              <a:t>04-06-2023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5A5449-4173-4D33-A963-0B073ED0F8F5}" type="slidenum">
              <a:rPr lang="en-IN" smtClean="0"/>
              <a:t>‹#›</a:t>
            </a:fld>
            <a:endParaRPr lang="en-IN"/>
          </a:p>
        </p:txBody>
      </p:sp>
    </p:spTree>
    <p:extLst>
      <p:ext uri="{BB962C8B-B14F-4D97-AF65-F5344CB8AC3E}">
        <p14:creationId xmlns:p14="http://schemas.microsoft.com/office/powerpoint/2010/main" val="58580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A0EB48-7625-477D-B32C-95F5C66EB810}" type="datetimeFigureOut">
              <a:rPr lang="en-IN" smtClean="0"/>
              <a:t>04-06-2023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5A5449-4173-4D33-A963-0B073ED0F8F5}"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1281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A0EB48-7625-477D-B32C-95F5C66EB810}" type="datetimeFigureOut">
              <a:rPr lang="en-IN" smtClean="0"/>
              <a:t>04-06-2023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5A5449-4173-4D33-A963-0B073ED0F8F5}" type="slidenum">
              <a:rPr lang="en-IN" smtClean="0"/>
              <a:t>‹#›</a:t>
            </a:fld>
            <a:endParaRPr lang="en-IN"/>
          </a:p>
        </p:txBody>
      </p:sp>
    </p:spTree>
    <p:extLst>
      <p:ext uri="{BB962C8B-B14F-4D97-AF65-F5344CB8AC3E}">
        <p14:creationId xmlns:p14="http://schemas.microsoft.com/office/powerpoint/2010/main" val="2325549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0EB48-7625-477D-B32C-95F5C66EB810}"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5A5449-4173-4D33-A963-0B073ED0F8F5}" type="slidenum">
              <a:rPr lang="en-IN" smtClean="0"/>
              <a:t>‹#›</a:t>
            </a:fld>
            <a:endParaRPr lang="en-IN"/>
          </a:p>
        </p:txBody>
      </p:sp>
    </p:spTree>
    <p:extLst>
      <p:ext uri="{BB962C8B-B14F-4D97-AF65-F5344CB8AC3E}">
        <p14:creationId xmlns:p14="http://schemas.microsoft.com/office/powerpoint/2010/main" val="174882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0EB48-7625-477D-B32C-95F5C66EB810}"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5A5449-4173-4D33-A963-0B073ED0F8F5}" type="slidenum">
              <a:rPr lang="en-IN" smtClean="0"/>
              <a:t>‹#›</a:t>
            </a:fld>
            <a:endParaRPr lang="en-IN"/>
          </a:p>
        </p:txBody>
      </p:sp>
    </p:spTree>
    <p:extLst>
      <p:ext uri="{BB962C8B-B14F-4D97-AF65-F5344CB8AC3E}">
        <p14:creationId xmlns:p14="http://schemas.microsoft.com/office/powerpoint/2010/main" val="133948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DA0EB48-7625-477D-B32C-95F5C66EB810}" type="datetimeFigureOut">
              <a:rPr lang="en-IN" smtClean="0"/>
              <a:t>04-06-2023</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D5A5449-4173-4D33-A963-0B073ED0F8F5}"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492650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jpg"/><Relationship Id="rId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CB37D4-A0E2-4B76-88E6-03E5ABC6D216}"/>
              </a:ext>
            </a:extLst>
          </p:cNvPr>
          <p:cNvPicPr>
            <a:picLocks noChangeAspect="1"/>
          </p:cNvPicPr>
          <p:nvPr/>
        </p:nvPicPr>
        <p:blipFill>
          <a:blip r:embed="rId2"/>
          <a:stretch>
            <a:fillRect/>
          </a:stretch>
        </p:blipFill>
        <p:spPr>
          <a:xfrm>
            <a:off x="1336600" y="1240"/>
            <a:ext cx="823031" cy="329213"/>
          </a:xfrm>
          <a:prstGeom prst="rect">
            <a:avLst/>
          </a:prstGeom>
        </p:spPr>
      </p:pic>
      <p:pic>
        <p:nvPicPr>
          <p:cNvPr id="5" name="Picture 4">
            <a:extLst>
              <a:ext uri="{FF2B5EF4-FFF2-40B4-BE49-F238E27FC236}">
                <a16:creationId xmlns:a16="http://schemas.microsoft.com/office/drawing/2014/main" id="{C769BB39-9C22-4F03-B85B-7604BA0A54AB}"/>
              </a:ext>
            </a:extLst>
          </p:cNvPr>
          <p:cNvPicPr>
            <a:picLocks noChangeAspect="1"/>
          </p:cNvPicPr>
          <p:nvPr/>
        </p:nvPicPr>
        <p:blipFill>
          <a:blip r:embed="rId3"/>
          <a:stretch>
            <a:fillRect/>
          </a:stretch>
        </p:blipFill>
        <p:spPr>
          <a:xfrm>
            <a:off x="1000803" y="3927"/>
            <a:ext cx="329213" cy="359695"/>
          </a:xfrm>
          <a:prstGeom prst="rect">
            <a:avLst/>
          </a:prstGeom>
        </p:spPr>
      </p:pic>
      <p:pic>
        <p:nvPicPr>
          <p:cNvPr id="6" name="Picture 5">
            <a:extLst>
              <a:ext uri="{FF2B5EF4-FFF2-40B4-BE49-F238E27FC236}">
                <a16:creationId xmlns:a16="http://schemas.microsoft.com/office/drawing/2014/main" id="{DA9AA772-7689-4754-8E64-408A7C320690}"/>
              </a:ext>
            </a:extLst>
          </p:cNvPr>
          <p:cNvPicPr>
            <a:picLocks noChangeAspect="1"/>
          </p:cNvPicPr>
          <p:nvPr/>
        </p:nvPicPr>
        <p:blipFill>
          <a:blip r:embed="rId4"/>
          <a:stretch>
            <a:fillRect/>
          </a:stretch>
        </p:blipFill>
        <p:spPr>
          <a:xfrm>
            <a:off x="1001112" y="3224398"/>
            <a:ext cx="1511939" cy="445047"/>
          </a:xfrm>
          <a:prstGeom prst="rect">
            <a:avLst/>
          </a:prstGeom>
        </p:spPr>
      </p:pic>
      <p:pic>
        <p:nvPicPr>
          <p:cNvPr id="7" name="Picture 6">
            <a:extLst>
              <a:ext uri="{FF2B5EF4-FFF2-40B4-BE49-F238E27FC236}">
                <a16:creationId xmlns:a16="http://schemas.microsoft.com/office/drawing/2014/main" id="{62E10A2F-BF7E-47C1-AF7E-2CE1732EF123}"/>
              </a:ext>
            </a:extLst>
          </p:cNvPr>
          <p:cNvPicPr>
            <a:picLocks noChangeAspect="1"/>
          </p:cNvPicPr>
          <p:nvPr/>
        </p:nvPicPr>
        <p:blipFill>
          <a:blip r:embed="rId5"/>
          <a:stretch>
            <a:fillRect/>
          </a:stretch>
        </p:blipFill>
        <p:spPr>
          <a:xfrm>
            <a:off x="4321630" y="3418154"/>
            <a:ext cx="1755800" cy="2175821"/>
          </a:xfrm>
          <a:prstGeom prst="rect">
            <a:avLst/>
          </a:prstGeom>
        </p:spPr>
      </p:pic>
      <p:pic>
        <p:nvPicPr>
          <p:cNvPr id="8" name="Picture 7">
            <a:extLst>
              <a:ext uri="{FF2B5EF4-FFF2-40B4-BE49-F238E27FC236}">
                <a16:creationId xmlns:a16="http://schemas.microsoft.com/office/drawing/2014/main" id="{25A5D481-362B-4608-8913-96317482AD78}"/>
              </a:ext>
            </a:extLst>
          </p:cNvPr>
          <p:cNvPicPr>
            <a:picLocks noChangeAspect="1"/>
          </p:cNvPicPr>
          <p:nvPr/>
        </p:nvPicPr>
        <p:blipFill>
          <a:blip r:embed="rId6"/>
          <a:stretch>
            <a:fillRect/>
          </a:stretch>
        </p:blipFill>
        <p:spPr>
          <a:xfrm>
            <a:off x="4355698" y="4515801"/>
            <a:ext cx="1633870" cy="1914310"/>
          </a:xfrm>
          <a:prstGeom prst="rect">
            <a:avLst/>
          </a:prstGeom>
        </p:spPr>
      </p:pic>
      <p:sp>
        <p:nvSpPr>
          <p:cNvPr id="9" name="TextBox 8">
            <a:extLst>
              <a:ext uri="{FF2B5EF4-FFF2-40B4-BE49-F238E27FC236}">
                <a16:creationId xmlns:a16="http://schemas.microsoft.com/office/drawing/2014/main" id="{C216BF2F-AAA8-49A2-ABC1-FB2B9C373AEE}"/>
              </a:ext>
            </a:extLst>
          </p:cNvPr>
          <p:cNvSpPr txBox="1"/>
          <p:nvPr/>
        </p:nvSpPr>
        <p:spPr>
          <a:xfrm>
            <a:off x="1075763" y="675943"/>
            <a:ext cx="1757084" cy="369332"/>
          </a:xfrm>
          <a:prstGeom prst="rect">
            <a:avLst/>
          </a:prstGeom>
          <a:noFill/>
        </p:spPr>
        <p:txBody>
          <a:bodyPr wrap="square">
            <a:spAutoFit/>
          </a:bodyPr>
          <a:lstStyle/>
          <a:p>
            <a:r>
              <a:rPr lang="en-IN" b="1" i="1" dirty="0">
                <a:solidFill>
                  <a:schemeClr val="bg2">
                    <a:lumMod val="20000"/>
                    <a:lumOff val="80000"/>
                  </a:schemeClr>
                </a:solidFill>
              </a:rPr>
              <a:t>Top 2 Brands:</a:t>
            </a:r>
          </a:p>
        </p:txBody>
      </p:sp>
      <p:sp>
        <p:nvSpPr>
          <p:cNvPr id="10" name="Cloud 9">
            <a:extLst>
              <a:ext uri="{FF2B5EF4-FFF2-40B4-BE49-F238E27FC236}">
                <a16:creationId xmlns:a16="http://schemas.microsoft.com/office/drawing/2014/main" id="{47435B4E-34D4-4867-BE4D-5D49DF951920}"/>
              </a:ext>
            </a:extLst>
          </p:cNvPr>
          <p:cNvSpPr/>
          <p:nvPr/>
        </p:nvSpPr>
        <p:spPr>
          <a:xfrm rot="21118168">
            <a:off x="939839" y="950315"/>
            <a:ext cx="3161960" cy="2030401"/>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q"/>
            </a:pPr>
            <a:endParaRPr lang="en-US" sz="1600" b="1" i="1" dirty="0">
              <a:solidFill>
                <a:schemeClr val="accent6">
                  <a:lumMod val="50000"/>
                </a:schemeClr>
              </a:solidFill>
            </a:endParaRPr>
          </a:p>
          <a:p>
            <a:pPr marL="285750" indent="-285750" algn="just">
              <a:buFont typeface="Wingdings" panose="05000000000000000000" pitchFamily="2" charset="2"/>
              <a:buChar char="q"/>
            </a:pPr>
            <a:endParaRPr lang="en-US" sz="1600" b="1" i="1" dirty="0">
              <a:solidFill>
                <a:schemeClr val="accent6">
                  <a:lumMod val="50000"/>
                </a:schemeClr>
              </a:solidFill>
            </a:endParaRPr>
          </a:p>
          <a:p>
            <a:pPr marL="285750" indent="-285750" algn="just">
              <a:buFont typeface="Wingdings" panose="05000000000000000000" pitchFamily="2" charset="2"/>
              <a:buChar char="q"/>
            </a:pPr>
            <a:r>
              <a:rPr lang="en-US" sz="1600" b="1" i="1" dirty="0">
                <a:solidFill>
                  <a:schemeClr val="accent6">
                    <a:lumMod val="50000"/>
                  </a:schemeClr>
                </a:solidFill>
              </a:rPr>
              <a:t>H&amp;M</a:t>
            </a:r>
          </a:p>
          <a:p>
            <a:pPr marL="285750" indent="-285750" algn="just">
              <a:buFont typeface="Wingdings" panose="05000000000000000000" pitchFamily="2" charset="2"/>
              <a:buChar char="q"/>
            </a:pPr>
            <a:r>
              <a:rPr lang="en-US" sz="1600" b="1" i="1" dirty="0">
                <a:solidFill>
                  <a:schemeClr val="accent6">
                    <a:lumMod val="50000"/>
                  </a:schemeClr>
                </a:solidFill>
              </a:rPr>
              <a:t>Tommy   Hilfiger</a:t>
            </a:r>
          </a:p>
          <a:p>
            <a:pPr marL="285750" indent="-285750" algn="just">
              <a:buFont typeface="Wingdings" panose="05000000000000000000" pitchFamily="2" charset="2"/>
              <a:buChar char="q"/>
            </a:pPr>
            <a:r>
              <a:rPr lang="en-US" sz="1600" b="1" i="1" dirty="0">
                <a:solidFill>
                  <a:schemeClr val="accent6">
                    <a:lumMod val="50000"/>
                  </a:schemeClr>
                </a:solidFill>
              </a:rPr>
              <a:t>AccessHer</a:t>
            </a:r>
          </a:p>
          <a:p>
            <a:pPr marL="285750" indent="-285750" algn="just">
              <a:buFont typeface="Wingdings" panose="05000000000000000000" pitchFamily="2" charset="2"/>
              <a:buChar char="q"/>
            </a:pPr>
            <a:r>
              <a:rPr lang="en-US" sz="1600" b="1" i="1" dirty="0">
                <a:solidFill>
                  <a:schemeClr val="accent6">
                    <a:lumMod val="50000"/>
                  </a:schemeClr>
                </a:solidFill>
              </a:rPr>
              <a:t>Aditi Wasan</a:t>
            </a:r>
          </a:p>
          <a:p>
            <a:pPr marL="285750" indent="-285750" algn="just">
              <a:buFont typeface="Wingdings" panose="05000000000000000000" pitchFamily="2" charset="2"/>
              <a:buChar char="q"/>
            </a:pPr>
            <a:r>
              <a:rPr lang="en-US" sz="1600" b="1" i="1" dirty="0">
                <a:solidFill>
                  <a:schemeClr val="accent6">
                    <a:lumMod val="50000"/>
                  </a:schemeClr>
                </a:solidFill>
              </a:rPr>
              <a:t>ALDO</a:t>
            </a:r>
          </a:p>
          <a:p>
            <a:pPr marL="285750" indent="-285750" algn="ctr">
              <a:buFont typeface="Wingdings" panose="05000000000000000000" pitchFamily="2" charset="2"/>
              <a:buChar char="q"/>
            </a:pPr>
            <a:endParaRPr lang="en-US" sz="1600" b="1" i="1" dirty="0">
              <a:solidFill>
                <a:schemeClr val="accent6">
                  <a:lumMod val="50000"/>
                </a:schemeClr>
              </a:solidFill>
            </a:endParaRPr>
          </a:p>
          <a:p>
            <a:pPr algn="ctr"/>
            <a:endParaRPr lang="en-IN" sz="1600" b="1" i="1" dirty="0">
              <a:solidFill>
                <a:schemeClr val="accent6">
                  <a:lumMod val="50000"/>
                </a:schemeClr>
              </a:solidFill>
            </a:endParaRPr>
          </a:p>
        </p:txBody>
      </p:sp>
      <p:pic>
        <p:nvPicPr>
          <p:cNvPr id="11" name="Picture 10">
            <a:extLst>
              <a:ext uri="{FF2B5EF4-FFF2-40B4-BE49-F238E27FC236}">
                <a16:creationId xmlns:a16="http://schemas.microsoft.com/office/drawing/2014/main" id="{FD1B614E-CCE0-4891-9779-58599E3793ED}"/>
              </a:ext>
            </a:extLst>
          </p:cNvPr>
          <p:cNvPicPr>
            <a:picLocks noChangeAspect="1"/>
          </p:cNvPicPr>
          <p:nvPr/>
        </p:nvPicPr>
        <p:blipFill>
          <a:blip r:embed="rId7"/>
          <a:stretch>
            <a:fillRect/>
          </a:stretch>
        </p:blipFill>
        <p:spPr>
          <a:xfrm rot="16200000">
            <a:off x="-26889" y="5889811"/>
            <a:ext cx="1604209" cy="347844"/>
          </a:xfrm>
          <a:prstGeom prst="rect">
            <a:avLst/>
          </a:prstGeom>
        </p:spPr>
      </p:pic>
      <p:pic>
        <p:nvPicPr>
          <p:cNvPr id="12" name="Picture 11">
            <a:extLst>
              <a:ext uri="{FF2B5EF4-FFF2-40B4-BE49-F238E27FC236}">
                <a16:creationId xmlns:a16="http://schemas.microsoft.com/office/drawing/2014/main" id="{41037F0C-FCE3-46B7-A180-AE2A507F69D1}"/>
              </a:ext>
            </a:extLst>
          </p:cNvPr>
          <p:cNvPicPr>
            <a:picLocks noChangeAspect="1"/>
          </p:cNvPicPr>
          <p:nvPr/>
        </p:nvPicPr>
        <p:blipFill>
          <a:blip r:embed="rId8"/>
          <a:stretch>
            <a:fillRect/>
          </a:stretch>
        </p:blipFill>
        <p:spPr>
          <a:xfrm>
            <a:off x="4362681" y="2202359"/>
            <a:ext cx="1835055" cy="1969179"/>
          </a:xfrm>
          <a:prstGeom prst="rect">
            <a:avLst/>
          </a:prstGeom>
        </p:spPr>
      </p:pic>
      <p:sp>
        <p:nvSpPr>
          <p:cNvPr id="13" name="TextBox 12">
            <a:extLst>
              <a:ext uri="{FF2B5EF4-FFF2-40B4-BE49-F238E27FC236}">
                <a16:creationId xmlns:a16="http://schemas.microsoft.com/office/drawing/2014/main" id="{20DC5347-FA8A-4FBD-862F-8482158A5BB0}"/>
              </a:ext>
            </a:extLst>
          </p:cNvPr>
          <p:cNvSpPr txBox="1"/>
          <p:nvPr/>
        </p:nvSpPr>
        <p:spPr>
          <a:xfrm rot="20538634">
            <a:off x="4114797" y="5817202"/>
            <a:ext cx="2796991" cy="523220"/>
          </a:xfrm>
          <a:prstGeom prst="rect">
            <a:avLst/>
          </a:prstGeom>
          <a:noFill/>
        </p:spPr>
        <p:txBody>
          <a:bodyPr wrap="square">
            <a:spAutoFit/>
          </a:bodyPr>
          <a:lstStyle/>
          <a:p>
            <a:r>
              <a:rPr lang="en-IN" sz="2800" b="1" i="1" dirty="0">
                <a:solidFill>
                  <a:schemeClr val="bg1"/>
                </a:solidFill>
              </a:rPr>
              <a:t>Only On 5xtra</a:t>
            </a:r>
            <a:endParaRPr lang="en-IN" sz="2400" b="1" i="1" dirty="0">
              <a:solidFill>
                <a:schemeClr val="bg1"/>
              </a:solidFill>
            </a:endParaRPr>
          </a:p>
        </p:txBody>
      </p:sp>
      <p:pic>
        <p:nvPicPr>
          <p:cNvPr id="14" name="Picture 13">
            <a:extLst>
              <a:ext uri="{FF2B5EF4-FFF2-40B4-BE49-F238E27FC236}">
                <a16:creationId xmlns:a16="http://schemas.microsoft.com/office/drawing/2014/main" id="{6D0B65E3-0D32-4ECF-84CD-638069DAE158}"/>
              </a:ext>
            </a:extLst>
          </p:cNvPr>
          <p:cNvPicPr>
            <a:picLocks noChangeAspect="1"/>
          </p:cNvPicPr>
          <p:nvPr/>
        </p:nvPicPr>
        <p:blipFill>
          <a:blip r:embed="rId9"/>
          <a:stretch>
            <a:fillRect/>
          </a:stretch>
        </p:blipFill>
        <p:spPr>
          <a:xfrm>
            <a:off x="869483" y="6463173"/>
            <a:ext cx="2133785" cy="493819"/>
          </a:xfrm>
          <a:prstGeom prst="rect">
            <a:avLst/>
          </a:prstGeom>
        </p:spPr>
      </p:pic>
      <p:sp>
        <p:nvSpPr>
          <p:cNvPr id="15" name="Explosion: 14 Points 14">
            <a:extLst>
              <a:ext uri="{FF2B5EF4-FFF2-40B4-BE49-F238E27FC236}">
                <a16:creationId xmlns:a16="http://schemas.microsoft.com/office/drawing/2014/main" id="{6CA55739-471B-4BD0-9DAA-C42DCFF40EEE}"/>
              </a:ext>
            </a:extLst>
          </p:cNvPr>
          <p:cNvSpPr/>
          <p:nvPr/>
        </p:nvSpPr>
        <p:spPr>
          <a:xfrm rot="1223026">
            <a:off x="6572320" y="3027067"/>
            <a:ext cx="2303930" cy="1652272"/>
          </a:xfrm>
          <a:prstGeom prst="irregularSeal2">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ln w="6600">
                  <a:solidFill>
                    <a:schemeClr val="accent2"/>
                  </a:solidFill>
                  <a:prstDash val="solid"/>
                </a:ln>
                <a:solidFill>
                  <a:schemeClr val="tx2">
                    <a:lumMod val="10000"/>
                  </a:schemeClr>
                </a:solidFill>
                <a:effectLst>
                  <a:outerShdw dist="38100" dir="2700000" algn="tl" rotWithShape="0">
                    <a:schemeClr val="accent2"/>
                  </a:outerShdw>
                </a:effectLst>
                <a:highlight>
                  <a:srgbClr val="FF0000"/>
                </a:highlight>
              </a:rPr>
              <a:t>BIG</a:t>
            </a:r>
          </a:p>
          <a:p>
            <a:pPr algn="ctr"/>
            <a:r>
              <a:rPr lang="en-US" sz="2000" b="1" dirty="0">
                <a:ln w="6600">
                  <a:solidFill>
                    <a:schemeClr val="accent2"/>
                  </a:solidFill>
                  <a:prstDash val="solid"/>
                </a:ln>
                <a:solidFill>
                  <a:schemeClr val="tx2">
                    <a:lumMod val="10000"/>
                  </a:schemeClr>
                </a:solidFill>
                <a:effectLst>
                  <a:outerShdw dist="38100" dir="2700000" algn="tl" rotWithShape="0">
                    <a:schemeClr val="accent2"/>
                  </a:outerShdw>
                </a:effectLst>
                <a:highlight>
                  <a:srgbClr val="FF0000"/>
                </a:highlight>
              </a:rPr>
              <a:t>SALE!</a:t>
            </a:r>
            <a:endParaRPr lang="en-IN" sz="2000" b="1" dirty="0">
              <a:ln w="6600">
                <a:solidFill>
                  <a:schemeClr val="accent2"/>
                </a:solidFill>
                <a:prstDash val="solid"/>
              </a:ln>
              <a:solidFill>
                <a:schemeClr val="tx2">
                  <a:lumMod val="10000"/>
                </a:schemeClr>
              </a:solidFill>
              <a:effectLst>
                <a:outerShdw dist="38100" dir="2700000" algn="tl" rotWithShape="0">
                  <a:schemeClr val="accent2"/>
                </a:outerShdw>
              </a:effectLst>
              <a:highlight>
                <a:srgbClr val="FF0000"/>
              </a:highlight>
            </a:endParaRPr>
          </a:p>
        </p:txBody>
      </p:sp>
      <p:sp>
        <p:nvSpPr>
          <p:cNvPr id="17" name="TextBox 16">
            <a:extLst>
              <a:ext uri="{FF2B5EF4-FFF2-40B4-BE49-F238E27FC236}">
                <a16:creationId xmlns:a16="http://schemas.microsoft.com/office/drawing/2014/main" id="{1403B9F3-4F19-451E-AD14-4679388BC713}"/>
              </a:ext>
            </a:extLst>
          </p:cNvPr>
          <p:cNvSpPr txBox="1"/>
          <p:nvPr/>
        </p:nvSpPr>
        <p:spPr>
          <a:xfrm rot="16200000">
            <a:off x="-1393281" y="2591773"/>
            <a:ext cx="3843837" cy="830997"/>
          </a:xfrm>
          <a:prstGeom prst="rect">
            <a:avLst/>
          </a:prstGeom>
          <a:noFill/>
        </p:spPr>
        <p:txBody>
          <a:bodyPr wrap="square">
            <a:spAutoFit/>
          </a:bodyPr>
          <a:lstStyle/>
          <a:p>
            <a:r>
              <a:rPr lang="en-IN" sz="4800" b="1" i="1" dirty="0">
                <a:solidFill>
                  <a:srgbClr val="FFFF00"/>
                </a:solidFill>
              </a:rPr>
              <a:t>HURRY UP</a:t>
            </a:r>
          </a:p>
        </p:txBody>
      </p:sp>
      <p:pic>
        <p:nvPicPr>
          <p:cNvPr id="21" name="Picture 20">
            <a:extLst>
              <a:ext uri="{FF2B5EF4-FFF2-40B4-BE49-F238E27FC236}">
                <a16:creationId xmlns:a16="http://schemas.microsoft.com/office/drawing/2014/main" id="{1FE6AE99-B2EA-4F42-B7D1-9F320DCD3A4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48507" y="13335"/>
            <a:ext cx="4279217" cy="2452219"/>
          </a:xfrm>
          <a:prstGeom prst="rect">
            <a:avLst/>
          </a:prstGeom>
        </p:spPr>
      </p:pic>
      <p:pic>
        <p:nvPicPr>
          <p:cNvPr id="23" name="Picture 22">
            <a:extLst>
              <a:ext uri="{FF2B5EF4-FFF2-40B4-BE49-F238E27FC236}">
                <a16:creationId xmlns:a16="http://schemas.microsoft.com/office/drawing/2014/main" id="{D2A675F6-C299-4F1F-B0B3-54CC904DDC2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31576" y="7674"/>
            <a:ext cx="1854645" cy="1512759"/>
          </a:xfrm>
          <a:prstGeom prst="rect">
            <a:avLst/>
          </a:prstGeom>
        </p:spPr>
      </p:pic>
      <p:pic>
        <p:nvPicPr>
          <p:cNvPr id="24" name="Picture 23">
            <a:extLst>
              <a:ext uri="{FF2B5EF4-FFF2-40B4-BE49-F238E27FC236}">
                <a16:creationId xmlns:a16="http://schemas.microsoft.com/office/drawing/2014/main" id="{D36574BE-067B-4D49-BC61-56AA81D81895}"/>
              </a:ext>
            </a:extLst>
          </p:cNvPr>
          <p:cNvPicPr>
            <a:picLocks noChangeAspect="1"/>
          </p:cNvPicPr>
          <p:nvPr/>
        </p:nvPicPr>
        <p:blipFill>
          <a:blip r:embed="rId12"/>
          <a:stretch>
            <a:fillRect/>
          </a:stretch>
        </p:blipFill>
        <p:spPr>
          <a:xfrm>
            <a:off x="1016611" y="3705306"/>
            <a:ext cx="2805541" cy="2847894"/>
          </a:xfrm>
          <a:prstGeom prst="rect">
            <a:avLst/>
          </a:prstGeom>
        </p:spPr>
      </p:pic>
      <p:pic>
        <p:nvPicPr>
          <p:cNvPr id="26" name="Picture 25">
            <a:extLst>
              <a:ext uri="{FF2B5EF4-FFF2-40B4-BE49-F238E27FC236}">
                <a16:creationId xmlns:a16="http://schemas.microsoft.com/office/drawing/2014/main" id="{D0485FFC-DE58-4894-AF21-D0AD3467EC2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42683" y="5141584"/>
            <a:ext cx="2095130" cy="1713812"/>
          </a:xfrm>
          <a:prstGeom prst="rect">
            <a:avLst/>
          </a:prstGeom>
        </p:spPr>
      </p:pic>
      <p:sp>
        <p:nvSpPr>
          <p:cNvPr id="28" name="TextBox 27">
            <a:extLst>
              <a:ext uri="{FF2B5EF4-FFF2-40B4-BE49-F238E27FC236}">
                <a16:creationId xmlns:a16="http://schemas.microsoft.com/office/drawing/2014/main" id="{2A1F79BB-9EF2-45EB-B390-ACF905051E56}"/>
              </a:ext>
            </a:extLst>
          </p:cNvPr>
          <p:cNvSpPr txBox="1"/>
          <p:nvPr/>
        </p:nvSpPr>
        <p:spPr>
          <a:xfrm>
            <a:off x="8968774" y="1475609"/>
            <a:ext cx="3217447" cy="1384995"/>
          </a:xfrm>
          <a:prstGeom prst="rect">
            <a:avLst/>
          </a:prstGeom>
          <a:noFill/>
        </p:spPr>
        <p:txBody>
          <a:bodyPr wrap="square">
            <a:spAutoFit/>
          </a:bodyPr>
          <a:lstStyle/>
          <a:p>
            <a:r>
              <a:rPr lang="en-US" sz="1200" b="1" i="1" dirty="0">
                <a:solidFill>
                  <a:schemeClr val="bg1"/>
                </a:solidFill>
              </a:rPr>
              <a:t>Women's stylish belts are an essential accessory that can elevate an outfit and add a touch of flair to your overall look. Belts for women come in a wide variety of styles, materials, and designs to suit different fashion preferences and occasions.</a:t>
            </a:r>
            <a:endParaRPr lang="en-IN" sz="1200" b="1" i="1" dirty="0">
              <a:solidFill>
                <a:schemeClr val="bg1"/>
              </a:solidFill>
            </a:endParaRPr>
          </a:p>
        </p:txBody>
      </p:sp>
      <p:sp>
        <p:nvSpPr>
          <p:cNvPr id="30" name="TextBox 29">
            <a:extLst>
              <a:ext uri="{FF2B5EF4-FFF2-40B4-BE49-F238E27FC236}">
                <a16:creationId xmlns:a16="http://schemas.microsoft.com/office/drawing/2014/main" id="{AAB9C910-9367-45A5-8650-87F8AE0B1B2A}"/>
              </a:ext>
            </a:extLst>
          </p:cNvPr>
          <p:cNvSpPr txBox="1"/>
          <p:nvPr/>
        </p:nvSpPr>
        <p:spPr>
          <a:xfrm>
            <a:off x="8917642" y="2732488"/>
            <a:ext cx="3217447" cy="2677656"/>
          </a:xfrm>
          <a:prstGeom prst="rect">
            <a:avLst/>
          </a:prstGeom>
          <a:noFill/>
        </p:spPr>
        <p:txBody>
          <a:bodyPr wrap="square">
            <a:spAutoFit/>
          </a:bodyPr>
          <a:lstStyle/>
          <a:p>
            <a:pPr marL="171450" indent="-171450">
              <a:buFont typeface="Wingdings" panose="05000000000000000000" pitchFamily="2" charset="2"/>
              <a:buChar char="q"/>
            </a:pPr>
            <a:r>
              <a:rPr lang="en-IN" sz="1200" i="1" dirty="0">
                <a:solidFill>
                  <a:schemeClr val="bg1"/>
                </a:solidFill>
              </a:rPr>
              <a:t>Chain belts: Chain belts are trendy and fashionable options that add a touch of edginess to an outfit. They are made of metal chains and can be worn at the waist or on the hips, depending on your preference. Chain belts can be paired with jeans, dresses, or skirts to give your look a stylish twist.</a:t>
            </a:r>
          </a:p>
          <a:p>
            <a:pPr marL="171450" indent="-171450">
              <a:buFont typeface="Wingdings" panose="05000000000000000000" pitchFamily="2" charset="2"/>
              <a:buChar char="q"/>
            </a:pPr>
            <a:r>
              <a:rPr lang="en-IN" sz="1200" i="1" dirty="0">
                <a:solidFill>
                  <a:schemeClr val="bg1"/>
                </a:solidFill>
              </a:rPr>
              <a:t> Braided belts: Braided belts feature intricate weaving patterns and are often made from leather or fabric strips. They add a bohemian or rustic vibe to outfits and can be a great accessory for casual or summer looks.</a:t>
            </a:r>
          </a:p>
        </p:txBody>
      </p:sp>
      <p:sp>
        <p:nvSpPr>
          <p:cNvPr id="32" name="TextBox 31">
            <a:extLst>
              <a:ext uri="{FF2B5EF4-FFF2-40B4-BE49-F238E27FC236}">
                <a16:creationId xmlns:a16="http://schemas.microsoft.com/office/drawing/2014/main" id="{0599170A-67B9-4565-8FEB-1AADA15BD18A}"/>
              </a:ext>
            </a:extLst>
          </p:cNvPr>
          <p:cNvSpPr txBox="1"/>
          <p:nvPr/>
        </p:nvSpPr>
        <p:spPr>
          <a:xfrm>
            <a:off x="8908669" y="5294586"/>
            <a:ext cx="2996453" cy="1569660"/>
          </a:xfrm>
          <a:prstGeom prst="rect">
            <a:avLst/>
          </a:prstGeom>
          <a:noFill/>
        </p:spPr>
        <p:txBody>
          <a:bodyPr wrap="square">
            <a:spAutoFit/>
          </a:bodyPr>
          <a:lstStyle/>
          <a:p>
            <a:pPr marL="171450" indent="-171450">
              <a:buFont typeface="Wingdings" panose="05000000000000000000" pitchFamily="2" charset="2"/>
              <a:buChar char="q"/>
            </a:pPr>
            <a:r>
              <a:rPr lang="en-IN" sz="1200" i="1" dirty="0">
                <a:solidFill>
                  <a:schemeClr val="bg1"/>
                </a:solidFill>
              </a:rPr>
              <a:t>Decorative belts: Decorative belts come in various styles and feature embellishments like studs, crystals, beads, or embroidery. These belts can add a pop of color, texture, or sparkle to an outfit and are ideal for special occasions or when you want to make a fashion statement.</a:t>
            </a:r>
          </a:p>
        </p:txBody>
      </p:sp>
    </p:spTree>
    <p:extLst>
      <p:ext uri="{BB962C8B-B14F-4D97-AF65-F5344CB8AC3E}">
        <p14:creationId xmlns:p14="http://schemas.microsoft.com/office/powerpoint/2010/main" val="1284160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docProps/app.xml><?xml version="1.0" encoding="utf-8"?>
<Properties xmlns="http://schemas.openxmlformats.org/officeDocument/2006/extended-properties" xmlns:vt="http://schemas.openxmlformats.org/officeDocument/2006/docPropsVTypes">
  <Template>Madison</Template>
  <TotalTime>71</TotalTime>
  <Words>225</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MS Shell Dlg 2</vt:lpstr>
      <vt:lpstr>Wingdings</vt:lpstr>
      <vt:lpstr>Wingdings 3</vt:lpstr>
      <vt:lpstr>Madison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korapati usha rani</dc:creator>
  <cp:lastModifiedBy>korapati usha rani</cp:lastModifiedBy>
  <cp:revision>3</cp:revision>
  <dcterms:created xsi:type="dcterms:W3CDTF">2023-06-03T06:23:41Z</dcterms:created>
  <dcterms:modified xsi:type="dcterms:W3CDTF">2023-06-04T09:42:08Z</dcterms:modified>
</cp:coreProperties>
</file>