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551438" cy="42805350"/>
  <p:notesSz cx="9144000" cy="6858000"/>
  <p:defaultTextStyle>
    <a:defPPr>
      <a:defRPr lang="ru-RU"/>
    </a:defPPr>
    <a:lvl1pPr marL="0" algn="l" defTabSz="3521080" rtl="0" eaLnBrk="1" latinLnBrk="0" hangingPunct="1">
      <a:defRPr sz="6931" kern="1200">
        <a:solidFill>
          <a:schemeClr val="tx1"/>
        </a:solidFill>
        <a:latin typeface="+mn-lt"/>
        <a:ea typeface="+mn-ea"/>
        <a:cs typeface="+mn-cs"/>
      </a:defRPr>
    </a:lvl1pPr>
    <a:lvl2pPr marL="1760540" algn="l" defTabSz="3521080" rtl="0" eaLnBrk="1" latinLnBrk="0" hangingPunct="1">
      <a:defRPr sz="6931" kern="1200">
        <a:solidFill>
          <a:schemeClr val="tx1"/>
        </a:solidFill>
        <a:latin typeface="+mn-lt"/>
        <a:ea typeface="+mn-ea"/>
        <a:cs typeface="+mn-cs"/>
      </a:defRPr>
    </a:lvl2pPr>
    <a:lvl3pPr marL="3521080" algn="l" defTabSz="3521080" rtl="0" eaLnBrk="1" latinLnBrk="0" hangingPunct="1">
      <a:defRPr sz="6931" kern="1200">
        <a:solidFill>
          <a:schemeClr val="tx1"/>
        </a:solidFill>
        <a:latin typeface="+mn-lt"/>
        <a:ea typeface="+mn-ea"/>
        <a:cs typeface="+mn-cs"/>
      </a:defRPr>
    </a:lvl3pPr>
    <a:lvl4pPr marL="5281620" algn="l" defTabSz="3521080" rtl="0" eaLnBrk="1" latinLnBrk="0" hangingPunct="1">
      <a:defRPr sz="6931" kern="1200">
        <a:solidFill>
          <a:schemeClr val="tx1"/>
        </a:solidFill>
        <a:latin typeface="+mn-lt"/>
        <a:ea typeface="+mn-ea"/>
        <a:cs typeface="+mn-cs"/>
      </a:defRPr>
    </a:lvl4pPr>
    <a:lvl5pPr marL="7042160" algn="l" defTabSz="3521080" rtl="0" eaLnBrk="1" latinLnBrk="0" hangingPunct="1">
      <a:defRPr sz="6931" kern="1200">
        <a:solidFill>
          <a:schemeClr val="tx1"/>
        </a:solidFill>
        <a:latin typeface="+mn-lt"/>
        <a:ea typeface="+mn-ea"/>
        <a:cs typeface="+mn-cs"/>
      </a:defRPr>
    </a:lvl5pPr>
    <a:lvl6pPr marL="8802700" algn="l" defTabSz="3521080" rtl="0" eaLnBrk="1" latinLnBrk="0" hangingPunct="1">
      <a:defRPr sz="6931" kern="1200">
        <a:solidFill>
          <a:schemeClr val="tx1"/>
        </a:solidFill>
        <a:latin typeface="+mn-lt"/>
        <a:ea typeface="+mn-ea"/>
        <a:cs typeface="+mn-cs"/>
      </a:defRPr>
    </a:lvl6pPr>
    <a:lvl7pPr marL="10563240" algn="l" defTabSz="3521080" rtl="0" eaLnBrk="1" latinLnBrk="0" hangingPunct="1">
      <a:defRPr sz="6931" kern="1200">
        <a:solidFill>
          <a:schemeClr val="tx1"/>
        </a:solidFill>
        <a:latin typeface="+mn-lt"/>
        <a:ea typeface="+mn-ea"/>
        <a:cs typeface="+mn-cs"/>
      </a:defRPr>
    </a:lvl7pPr>
    <a:lvl8pPr marL="12323780" algn="l" defTabSz="3521080" rtl="0" eaLnBrk="1" latinLnBrk="0" hangingPunct="1">
      <a:defRPr sz="6931" kern="1200">
        <a:solidFill>
          <a:schemeClr val="tx1"/>
        </a:solidFill>
        <a:latin typeface="+mn-lt"/>
        <a:ea typeface="+mn-ea"/>
        <a:cs typeface="+mn-cs"/>
      </a:defRPr>
    </a:lvl8pPr>
    <a:lvl9pPr marL="14084320" algn="l" defTabSz="3521080" rtl="0" eaLnBrk="1" latinLnBrk="0" hangingPunct="1">
      <a:defRPr sz="69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384" autoAdjust="0"/>
  </p:normalViewPr>
  <p:slideViewPr>
    <p:cSldViewPr snapToGrid="0">
      <p:cViewPr>
        <p:scale>
          <a:sx n="25" d="100"/>
          <a:sy n="25" d="100"/>
        </p:scale>
        <p:origin x="24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016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75722-A4D4-4582-83D3-CC21E8D1F7CC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E9A72-54C6-4381-B604-35D06EAD2A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210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285D5-1A1D-404E-B13E-137FF532981F}" type="datetimeFigureOut">
              <a:rPr lang="" smtClean="0"/>
              <a:t>03/25/2019</a:t>
            </a:fld>
            <a:endParaRPr lang="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746500" y="857250"/>
            <a:ext cx="16510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F254D-4921-4EA0-A62B-6CD4EF103E68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94591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F254D-4921-4EA0-A62B-6CD4EF103E68}" type="slidenum">
              <a:rPr lang="" smtClean="0"/>
              <a:t>1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427360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1358" y="7005416"/>
            <a:ext cx="25968722" cy="14902603"/>
          </a:xfrm>
        </p:spPr>
        <p:txBody>
          <a:bodyPr anchor="b"/>
          <a:lstStyle>
            <a:lvl1pPr algn="ctr">
              <a:defRPr sz="2004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8930" y="22482721"/>
            <a:ext cx="22913579" cy="10334714"/>
          </a:xfrm>
        </p:spPr>
        <p:txBody>
          <a:bodyPr/>
          <a:lstStyle>
            <a:lvl1pPr marL="0" indent="0" algn="ctr">
              <a:buNone/>
              <a:defRPr sz="8019"/>
            </a:lvl1pPr>
            <a:lvl2pPr marL="1527551" indent="0" algn="ctr">
              <a:buNone/>
              <a:defRPr sz="6682"/>
            </a:lvl2pPr>
            <a:lvl3pPr marL="3055102" indent="0" algn="ctr">
              <a:buNone/>
              <a:defRPr sz="6014"/>
            </a:lvl3pPr>
            <a:lvl4pPr marL="4582653" indent="0" algn="ctr">
              <a:buNone/>
              <a:defRPr sz="5346"/>
            </a:lvl4pPr>
            <a:lvl5pPr marL="6110204" indent="0" algn="ctr">
              <a:buNone/>
              <a:defRPr sz="5346"/>
            </a:lvl5pPr>
            <a:lvl6pPr marL="7637755" indent="0" algn="ctr">
              <a:buNone/>
              <a:defRPr sz="5346"/>
            </a:lvl6pPr>
            <a:lvl7pPr marL="9165306" indent="0" algn="ctr">
              <a:buNone/>
              <a:defRPr sz="5346"/>
            </a:lvl7pPr>
            <a:lvl8pPr marL="10692856" indent="0" algn="ctr">
              <a:buNone/>
              <a:defRPr sz="5346"/>
            </a:lvl8pPr>
            <a:lvl9pPr marL="12220407" indent="0" algn="ctr">
              <a:buNone/>
              <a:defRPr sz="5346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CC9D-8658-40B8-97F4-CBCDF820F5B1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DC91-2F0A-4640-8F96-EAE14DBE2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27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CC9D-8658-40B8-97F4-CBCDF820F5B1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DC91-2F0A-4640-8F96-EAE14DBE2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01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63374" y="2278988"/>
            <a:ext cx="6587654" cy="3627555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0413" y="2278988"/>
            <a:ext cx="19381068" cy="3627555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CC9D-8658-40B8-97F4-CBCDF820F5B1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DC91-2F0A-4640-8F96-EAE14DBE2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51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CC9D-8658-40B8-97F4-CBCDF820F5B1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DC91-2F0A-4640-8F96-EAE14DBE2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22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501" y="10671624"/>
            <a:ext cx="26350615" cy="17805833"/>
          </a:xfrm>
        </p:spPr>
        <p:txBody>
          <a:bodyPr anchor="b"/>
          <a:lstStyle>
            <a:lvl1pPr>
              <a:defRPr sz="2004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501" y="28645908"/>
            <a:ext cx="26350615" cy="9363667"/>
          </a:xfrm>
        </p:spPr>
        <p:txBody>
          <a:bodyPr/>
          <a:lstStyle>
            <a:lvl1pPr marL="0" indent="0">
              <a:buNone/>
              <a:defRPr sz="8019">
                <a:solidFill>
                  <a:schemeClr val="tx1"/>
                </a:solidFill>
              </a:defRPr>
            </a:lvl1pPr>
            <a:lvl2pPr marL="1527551" indent="0">
              <a:buNone/>
              <a:defRPr sz="6682">
                <a:solidFill>
                  <a:schemeClr val="tx1">
                    <a:tint val="75000"/>
                  </a:schemeClr>
                </a:solidFill>
              </a:defRPr>
            </a:lvl2pPr>
            <a:lvl3pPr marL="3055102" indent="0">
              <a:buNone/>
              <a:defRPr sz="6014">
                <a:solidFill>
                  <a:schemeClr val="tx1">
                    <a:tint val="75000"/>
                  </a:schemeClr>
                </a:solidFill>
              </a:defRPr>
            </a:lvl3pPr>
            <a:lvl4pPr marL="4582653" indent="0">
              <a:buNone/>
              <a:defRPr sz="5346">
                <a:solidFill>
                  <a:schemeClr val="tx1">
                    <a:tint val="75000"/>
                  </a:schemeClr>
                </a:solidFill>
              </a:defRPr>
            </a:lvl4pPr>
            <a:lvl5pPr marL="6110204" indent="0">
              <a:buNone/>
              <a:defRPr sz="5346">
                <a:solidFill>
                  <a:schemeClr val="tx1">
                    <a:tint val="75000"/>
                  </a:schemeClr>
                </a:solidFill>
              </a:defRPr>
            </a:lvl5pPr>
            <a:lvl6pPr marL="7637755" indent="0">
              <a:buNone/>
              <a:defRPr sz="5346">
                <a:solidFill>
                  <a:schemeClr val="tx1">
                    <a:tint val="75000"/>
                  </a:schemeClr>
                </a:solidFill>
              </a:defRPr>
            </a:lvl6pPr>
            <a:lvl7pPr marL="9165306" indent="0">
              <a:buNone/>
              <a:defRPr sz="5346">
                <a:solidFill>
                  <a:schemeClr val="tx1">
                    <a:tint val="75000"/>
                  </a:schemeClr>
                </a:solidFill>
              </a:defRPr>
            </a:lvl7pPr>
            <a:lvl8pPr marL="10692856" indent="0">
              <a:buNone/>
              <a:defRPr sz="5346">
                <a:solidFill>
                  <a:schemeClr val="tx1">
                    <a:tint val="75000"/>
                  </a:schemeClr>
                </a:solidFill>
              </a:defRPr>
            </a:lvl8pPr>
            <a:lvl9pPr marL="12220407" indent="0">
              <a:buNone/>
              <a:defRPr sz="53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CC9D-8658-40B8-97F4-CBCDF820F5B1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DC91-2F0A-4640-8F96-EAE14DBE2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3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0411" y="11394943"/>
            <a:ext cx="12984361" cy="271596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66666" y="11394943"/>
            <a:ext cx="12984361" cy="271596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CC9D-8658-40B8-97F4-CBCDF820F5B1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DC91-2F0A-4640-8F96-EAE14DBE2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9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91" y="2278998"/>
            <a:ext cx="26350615" cy="82737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394" y="10493259"/>
            <a:ext cx="12924688" cy="5142584"/>
          </a:xfrm>
        </p:spPr>
        <p:txBody>
          <a:bodyPr anchor="b"/>
          <a:lstStyle>
            <a:lvl1pPr marL="0" indent="0">
              <a:buNone/>
              <a:defRPr sz="8019" b="1"/>
            </a:lvl1pPr>
            <a:lvl2pPr marL="1527551" indent="0">
              <a:buNone/>
              <a:defRPr sz="6682" b="1"/>
            </a:lvl2pPr>
            <a:lvl3pPr marL="3055102" indent="0">
              <a:buNone/>
              <a:defRPr sz="6014" b="1"/>
            </a:lvl3pPr>
            <a:lvl4pPr marL="4582653" indent="0">
              <a:buNone/>
              <a:defRPr sz="5346" b="1"/>
            </a:lvl4pPr>
            <a:lvl5pPr marL="6110204" indent="0">
              <a:buNone/>
              <a:defRPr sz="5346" b="1"/>
            </a:lvl5pPr>
            <a:lvl6pPr marL="7637755" indent="0">
              <a:buNone/>
              <a:defRPr sz="5346" b="1"/>
            </a:lvl6pPr>
            <a:lvl7pPr marL="9165306" indent="0">
              <a:buNone/>
              <a:defRPr sz="5346" b="1"/>
            </a:lvl7pPr>
            <a:lvl8pPr marL="10692856" indent="0">
              <a:buNone/>
              <a:defRPr sz="5346" b="1"/>
            </a:lvl8pPr>
            <a:lvl9pPr marL="12220407" indent="0">
              <a:buNone/>
              <a:defRPr sz="534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4394" y="15635843"/>
            <a:ext cx="12924688" cy="2299797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66667" y="10493259"/>
            <a:ext cx="12988340" cy="5142584"/>
          </a:xfrm>
        </p:spPr>
        <p:txBody>
          <a:bodyPr anchor="b"/>
          <a:lstStyle>
            <a:lvl1pPr marL="0" indent="0">
              <a:buNone/>
              <a:defRPr sz="8019" b="1"/>
            </a:lvl1pPr>
            <a:lvl2pPr marL="1527551" indent="0">
              <a:buNone/>
              <a:defRPr sz="6682" b="1"/>
            </a:lvl2pPr>
            <a:lvl3pPr marL="3055102" indent="0">
              <a:buNone/>
              <a:defRPr sz="6014" b="1"/>
            </a:lvl3pPr>
            <a:lvl4pPr marL="4582653" indent="0">
              <a:buNone/>
              <a:defRPr sz="5346" b="1"/>
            </a:lvl4pPr>
            <a:lvl5pPr marL="6110204" indent="0">
              <a:buNone/>
              <a:defRPr sz="5346" b="1"/>
            </a:lvl5pPr>
            <a:lvl6pPr marL="7637755" indent="0">
              <a:buNone/>
              <a:defRPr sz="5346" b="1"/>
            </a:lvl6pPr>
            <a:lvl7pPr marL="9165306" indent="0">
              <a:buNone/>
              <a:defRPr sz="5346" b="1"/>
            </a:lvl7pPr>
            <a:lvl8pPr marL="10692856" indent="0">
              <a:buNone/>
              <a:defRPr sz="5346" b="1"/>
            </a:lvl8pPr>
            <a:lvl9pPr marL="12220407" indent="0">
              <a:buNone/>
              <a:defRPr sz="534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66667" y="15635843"/>
            <a:ext cx="12988340" cy="2299797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CC9D-8658-40B8-97F4-CBCDF820F5B1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DC91-2F0A-4640-8F96-EAE14DBE2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89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CC9D-8658-40B8-97F4-CBCDF820F5B1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DC91-2F0A-4640-8F96-EAE14DBE2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44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CC9D-8658-40B8-97F4-CBCDF820F5B1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DC91-2F0A-4640-8F96-EAE14DBE2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3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91" y="2853690"/>
            <a:ext cx="9853634" cy="9987915"/>
          </a:xfrm>
        </p:spPr>
        <p:txBody>
          <a:bodyPr anchor="b"/>
          <a:lstStyle>
            <a:lvl1pPr>
              <a:defRPr sz="1069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8341" y="6163187"/>
            <a:ext cx="15466665" cy="30419543"/>
          </a:xfrm>
        </p:spPr>
        <p:txBody>
          <a:bodyPr/>
          <a:lstStyle>
            <a:lvl1pPr>
              <a:defRPr sz="10692"/>
            </a:lvl1pPr>
            <a:lvl2pPr>
              <a:defRPr sz="9355"/>
            </a:lvl2pPr>
            <a:lvl3pPr>
              <a:defRPr sz="8019"/>
            </a:lvl3pPr>
            <a:lvl4pPr>
              <a:defRPr sz="6682"/>
            </a:lvl4pPr>
            <a:lvl5pPr>
              <a:defRPr sz="6682"/>
            </a:lvl5pPr>
            <a:lvl6pPr>
              <a:defRPr sz="6682"/>
            </a:lvl6pPr>
            <a:lvl7pPr>
              <a:defRPr sz="6682"/>
            </a:lvl7pPr>
            <a:lvl8pPr>
              <a:defRPr sz="6682"/>
            </a:lvl8pPr>
            <a:lvl9pPr>
              <a:defRPr sz="6682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4391" y="12841605"/>
            <a:ext cx="9853634" cy="23790662"/>
          </a:xfrm>
        </p:spPr>
        <p:txBody>
          <a:bodyPr/>
          <a:lstStyle>
            <a:lvl1pPr marL="0" indent="0">
              <a:buNone/>
              <a:defRPr sz="5346"/>
            </a:lvl1pPr>
            <a:lvl2pPr marL="1527551" indent="0">
              <a:buNone/>
              <a:defRPr sz="4678"/>
            </a:lvl2pPr>
            <a:lvl3pPr marL="3055102" indent="0">
              <a:buNone/>
              <a:defRPr sz="4009"/>
            </a:lvl3pPr>
            <a:lvl4pPr marL="4582653" indent="0">
              <a:buNone/>
              <a:defRPr sz="3341"/>
            </a:lvl4pPr>
            <a:lvl5pPr marL="6110204" indent="0">
              <a:buNone/>
              <a:defRPr sz="3341"/>
            </a:lvl5pPr>
            <a:lvl6pPr marL="7637755" indent="0">
              <a:buNone/>
              <a:defRPr sz="3341"/>
            </a:lvl6pPr>
            <a:lvl7pPr marL="9165306" indent="0">
              <a:buNone/>
              <a:defRPr sz="3341"/>
            </a:lvl7pPr>
            <a:lvl8pPr marL="10692856" indent="0">
              <a:buNone/>
              <a:defRPr sz="3341"/>
            </a:lvl8pPr>
            <a:lvl9pPr marL="12220407" indent="0">
              <a:buNone/>
              <a:defRPr sz="334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CC9D-8658-40B8-97F4-CBCDF820F5B1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DC91-2F0A-4640-8F96-EAE14DBE2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61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91" y="2853690"/>
            <a:ext cx="9853634" cy="9987915"/>
          </a:xfrm>
        </p:spPr>
        <p:txBody>
          <a:bodyPr anchor="b"/>
          <a:lstStyle>
            <a:lvl1pPr>
              <a:defRPr sz="1069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988341" y="6163187"/>
            <a:ext cx="15466665" cy="30419543"/>
          </a:xfrm>
        </p:spPr>
        <p:txBody>
          <a:bodyPr anchor="t"/>
          <a:lstStyle>
            <a:lvl1pPr marL="0" indent="0">
              <a:buNone/>
              <a:defRPr sz="10692"/>
            </a:lvl1pPr>
            <a:lvl2pPr marL="1527551" indent="0">
              <a:buNone/>
              <a:defRPr sz="9355"/>
            </a:lvl2pPr>
            <a:lvl3pPr marL="3055102" indent="0">
              <a:buNone/>
              <a:defRPr sz="8019"/>
            </a:lvl3pPr>
            <a:lvl4pPr marL="4582653" indent="0">
              <a:buNone/>
              <a:defRPr sz="6682"/>
            </a:lvl4pPr>
            <a:lvl5pPr marL="6110204" indent="0">
              <a:buNone/>
              <a:defRPr sz="6682"/>
            </a:lvl5pPr>
            <a:lvl6pPr marL="7637755" indent="0">
              <a:buNone/>
              <a:defRPr sz="6682"/>
            </a:lvl6pPr>
            <a:lvl7pPr marL="9165306" indent="0">
              <a:buNone/>
              <a:defRPr sz="6682"/>
            </a:lvl7pPr>
            <a:lvl8pPr marL="10692856" indent="0">
              <a:buNone/>
              <a:defRPr sz="6682"/>
            </a:lvl8pPr>
            <a:lvl9pPr marL="12220407" indent="0">
              <a:buNone/>
              <a:defRPr sz="6682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4391" y="12841605"/>
            <a:ext cx="9853634" cy="23790662"/>
          </a:xfrm>
        </p:spPr>
        <p:txBody>
          <a:bodyPr/>
          <a:lstStyle>
            <a:lvl1pPr marL="0" indent="0">
              <a:buNone/>
              <a:defRPr sz="5346"/>
            </a:lvl1pPr>
            <a:lvl2pPr marL="1527551" indent="0">
              <a:buNone/>
              <a:defRPr sz="4678"/>
            </a:lvl2pPr>
            <a:lvl3pPr marL="3055102" indent="0">
              <a:buNone/>
              <a:defRPr sz="4009"/>
            </a:lvl3pPr>
            <a:lvl4pPr marL="4582653" indent="0">
              <a:buNone/>
              <a:defRPr sz="3341"/>
            </a:lvl4pPr>
            <a:lvl5pPr marL="6110204" indent="0">
              <a:buNone/>
              <a:defRPr sz="3341"/>
            </a:lvl5pPr>
            <a:lvl6pPr marL="7637755" indent="0">
              <a:buNone/>
              <a:defRPr sz="3341"/>
            </a:lvl6pPr>
            <a:lvl7pPr marL="9165306" indent="0">
              <a:buNone/>
              <a:defRPr sz="3341"/>
            </a:lvl7pPr>
            <a:lvl8pPr marL="10692856" indent="0">
              <a:buNone/>
              <a:defRPr sz="3341"/>
            </a:lvl8pPr>
            <a:lvl9pPr marL="12220407" indent="0">
              <a:buNone/>
              <a:defRPr sz="334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CC9D-8658-40B8-97F4-CBCDF820F5B1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DC91-2F0A-4640-8F96-EAE14DBE2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56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0412" y="2278998"/>
            <a:ext cx="26350615" cy="8273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0412" y="11394943"/>
            <a:ext cx="26350615" cy="2715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0411" y="39674227"/>
            <a:ext cx="6874074" cy="2278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BCC9D-8658-40B8-97F4-CBCDF820F5B1}" type="datetimeFigureOut">
              <a:rPr lang="ru-RU" smtClean="0"/>
              <a:t>25.03.2019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20164" y="39674227"/>
            <a:ext cx="10311110" cy="2278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576953" y="39674227"/>
            <a:ext cx="6874074" cy="2278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1DC91-2F0A-4640-8F96-EAE14DBE2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1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55102" rtl="0" eaLnBrk="1" latinLnBrk="0" hangingPunct="1">
        <a:lnSpc>
          <a:spcPct val="90000"/>
        </a:lnSpc>
        <a:spcBef>
          <a:spcPct val="0"/>
        </a:spcBef>
        <a:buNone/>
        <a:defRPr sz="14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3775" indent="-763775" algn="l" defTabSz="3055102" rtl="0" eaLnBrk="1" latinLnBrk="0" hangingPunct="1">
        <a:lnSpc>
          <a:spcPct val="90000"/>
        </a:lnSpc>
        <a:spcBef>
          <a:spcPts val="3341"/>
        </a:spcBef>
        <a:buFont typeface="Arial" panose="020B0604020202020204" pitchFamily="34" charset="0"/>
        <a:buChar char="•"/>
        <a:defRPr sz="9355" kern="1200">
          <a:solidFill>
            <a:schemeClr val="tx1"/>
          </a:solidFill>
          <a:latin typeface="+mn-lt"/>
          <a:ea typeface="+mn-ea"/>
          <a:cs typeface="+mn-cs"/>
        </a:defRPr>
      </a:lvl1pPr>
      <a:lvl2pPr marL="2291326" indent="-763775" algn="l" defTabSz="3055102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sz="8019" kern="1200">
          <a:solidFill>
            <a:schemeClr val="tx1"/>
          </a:solidFill>
          <a:latin typeface="+mn-lt"/>
          <a:ea typeface="+mn-ea"/>
          <a:cs typeface="+mn-cs"/>
        </a:defRPr>
      </a:lvl2pPr>
      <a:lvl3pPr marL="3818877" indent="-763775" algn="l" defTabSz="3055102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sz="6682" kern="1200">
          <a:solidFill>
            <a:schemeClr val="tx1"/>
          </a:solidFill>
          <a:latin typeface="+mn-lt"/>
          <a:ea typeface="+mn-ea"/>
          <a:cs typeface="+mn-cs"/>
        </a:defRPr>
      </a:lvl3pPr>
      <a:lvl4pPr marL="5346428" indent="-763775" algn="l" defTabSz="3055102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sz="6014" kern="1200">
          <a:solidFill>
            <a:schemeClr val="tx1"/>
          </a:solidFill>
          <a:latin typeface="+mn-lt"/>
          <a:ea typeface="+mn-ea"/>
          <a:cs typeface="+mn-cs"/>
        </a:defRPr>
      </a:lvl4pPr>
      <a:lvl5pPr marL="6873979" indent="-763775" algn="l" defTabSz="3055102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sz="6014" kern="1200">
          <a:solidFill>
            <a:schemeClr val="tx1"/>
          </a:solidFill>
          <a:latin typeface="+mn-lt"/>
          <a:ea typeface="+mn-ea"/>
          <a:cs typeface="+mn-cs"/>
        </a:defRPr>
      </a:lvl5pPr>
      <a:lvl6pPr marL="8401530" indent="-763775" algn="l" defTabSz="3055102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sz="6014" kern="1200">
          <a:solidFill>
            <a:schemeClr val="tx1"/>
          </a:solidFill>
          <a:latin typeface="+mn-lt"/>
          <a:ea typeface="+mn-ea"/>
          <a:cs typeface="+mn-cs"/>
        </a:defRPr>
      </a:lvl6pPr>
      <a:lvl7pPr marL="9929081" indent="-763775" algn="l" defTabSz="3055102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sz="6014" kern="1200">
          <a:solidFill>
            <a:schemeClr val="tx1"/>
          </a:solidFill>
          <a:latin typeface="+mn-lt"/>
          <a:ea typeface="+mn-ea"/>
          <a:cs typeface="+mn-cs"/>
        </a:defRPr>
      </a:lvl7pPr>
      <a:lvl8pPr marL="11456632" indent="-763775" algn="l" defTabSz="3055102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sz="6014" kern="1200">
          <a:solidFill>
            <a:schemeClr val="tx1"/>
          </a:solidFill>
          <a:latin typeface="+mn-lt"/>
          <a:ea typeface="+mn-ea"/>
          <a:cs typeface="+mn-cs"/>
        </a:defRPr>
      </a:lvl8pPr>
      <a:lvl9pPr marL="12984183" indent="-763775" algn="l" defTabSz="3055102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sz="60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55102" rtl="0" eaLnBrk="1" latinLnBrk="0" hangingPunct="1">
        <a:defRPr sz="6014" kern="1200">
          <a:solidFill>
            <a:schemeClr val="tx1"/>
          </a:solidFill>
          <a:latin typeface="+mn-lt"/>
          <a:ea typeface="+mn-ea"/>
          <a:cs typeface="+mn-cs"/>
        </a:defRPr>
      </a:lvl1pPr>
      <a:lvl2pPr marL="1527551" algn="l" defTabSz="3055102" rtl="0" eaLnBrk="1" latinLnBrk="0" hangingPunct="1">
        <a:defRPr sz="6014" kern="1200">
          <a:solidFill>
            <a:schemeClr val="tx1"/>
          </a:solidFill>
          <a:latin typeface="+mn-lt"/>
          <a:ea typeface="+mn-ea"/>
          <a:cs typeface="+mn-cs"/>
        </a:defRPr>
      </a:lvl2pPr>
      <a:lvl3pPr marL="3055102" algn="l" defTabSz="3055102" rtl="0" eaLnBrk="1" latinLnBrk="0" hangingPunct="1">
        <a:defRPr sz="6014" kern="1200">
          <a:solidFill>
            <a:schemeClr val="tx1"/>
          </a:solidFill>
          <a:latin typeface="+mn-lt"/>
          <a:ea typeface="+mn-ea"/>
          <a:cs typeface="+mn-cs"/>
        </a:defRPr>
      </a:lvl3pPr>
      <a:lvl4pPr marL="4582653" algn="l" defTabSz="3055102" rtl="0" eaLnBrk="1" latinLnBrk="0" hangingPunct="1">
        <a:defRPr sz="6014" kern="1200">
          <a:solidFill>
            <a:schemeClr val="tx1"/>
          </a:solidFill>
          <a:latin typeface="+mn-lt"/>
          <a:ea typeface="+mn-ea"/>
          <a:cs typeface="+mn-cs"/>
        </a:defRPr>
      </a:lvl4pPr>
      <a:lvl5pPr marL="6110204" algn="l" defTabSz="3055102" rtl="0" eaLnBrk="1" latinLnBrk="0" hangingPunct="1">
        <a:defRPr sz="6014" kern="1200">
          <a:solidFill>
            <a:schemeClr val="tx1"/>
          </a:solidFill>
          <a:latin typeface="+mn-lt"/>
          <a:ea typeface="+mn-ea"/>
          <a:cs typeface="+mn-cs"/>
        </a:defRPr>
      </a:lvl5pPr>
      <a:lvl6pPr marL="7637755" algn="l" defTabSz="3055102" rtl="0" eaLnBrk="1" latinLnBrk="0" hangingPunct="1">
        <a:defRPr sz="6014" kern="1200">
          <a:solidFill>
            <a:schemeClr val="tx1"/>
          </a:solidFill>
          <a:latin typeface="+mn-lt"/>
          <a:ea typeface="+mn-ea"/>
          <a:cs typeface="+mn-cs"/>
        </a:defRPr>
      </a:lvl6pPr>
      <a:lvl7pPr marL="9165306" algn="l" defTabSz="3055102" rtl="0" eaLnBrk="1" latinLnBrk="0" hangingPunct="1">
        <a:defRPr sz="6014" kern="1200">
          <a:solidFill>
            <a:schemeClr val="tx1"/>
          </a:solidFill>
          <a:latin typeface="+mn-lt"/>
          <a:ea typeface="+mn-ea"/>
          <a:cs typeface="+mn-cs"/>
        </a:defRPr>
      </a:lvl7pPr>
      <a:lvl8pPr marL="10692856" algn="l" defTabSz="3055102" rtl="0" eaLnBrk="1" latinLnBrk="0" hangingPunct="1">
        <a:defRPr sz="6014" kern="1200">
          <a:solidFill>
            <a:schemeClr val="tx1"/>
          </a:solidFill>
          <a:latin typeface="+mn-lt"/>
          <a:ea typeface="+mn-ea"/>
          <a:cs typeface="+mn-cs"/>
        </a:defRPr>
      </a:lvl8pPr>
      <a:lvl9pPr marL="12220407" algn="l" defTabSz="3055102" rtl="0" eaLnBrk="1" latinLnBrk="0" hangingPunct="1">
        <a:defRPr sz="60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NULL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hronux.org/" TargetMode="External"/><Relationship Id="rId5" Type="http://schemas.openxmlformats.org/officeDocument/2006/relationships/hyperlink" Target="http://www.bci2000.org/" TargetMode="External"/><Relationship Id="rId10" Type="http://schemas.openxmlformats.org/officeDocument/2006/relationships/image" Target="../media/image4.png"/><Relationship Id="rId4" Type="http://schemas.openxmlformats.org/officeDocument/2006/relationships/hyperlink" Target="NULL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4"/>
          <p:cNvSpPr/>
          <p:nvPr/>
        </p:nvSpPr>
        <p:spPr>
          <a:xfrm>
            <a:off x="-3870" y="30278247"/>
            <a:ext cx="16436197" cy="88190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540000" bIns="45000"/>
          <a:lstStyle/>
          <a:p>
            <a:pPr marL="540000" indent="360000" algn="just">
              <a:lnSpc>
                <a:spcPct val="100000"/>
              </a:lnSpc>
            </a:pPr>
            <a:r>
              <a:rPr lang="en-US" sz="3600" dirty="0" smtClean="0"/>
              <a:t>Accuracy  and error Type I, II were calculated for NN with </a:t>
            </a:r>
            <a:r>
              <a:rPr lang="en-US" sz="3600" dirty="0"/>
              <a:t>D</a:t>
            </a:r>
            <a:r>
              <a:rPr lang="en-US" sz="3600" dirty="0" smtClean="0"/>
              <a:t>ense layers and with the combination of NN and SVM. Type II error is the most important </a:t>
            </a:r>
            <a:r>
              <a:rPr lang="en-US" sz="3600" dirty="0"/>
              <a:t>for authentication </a:t>
            </a:r>
            <a:r>
              <a:rPr lang="en-US" sz="3600" dirty="0" smtClean="0"/>
              <a:t>system,  because the wrong person should never </a:t>
            </a:r>
            <a:r>
              <a:rPr lang="en-US" sz="3600" dirty="0"/>
              <a:t>be </a:t>
            </a:r>
            <a:r>
              <a:rPr lang="en-US" sz="3600" dirty="0" smtClean="0"/>
              <a:t>authenticated.</a:t>
            </a:r>
          </a:p>
          <a:p>
            <a:pPr marL="540000" indent="360000" algn="just">
              <a:lnSpc>
                <a:spcPct val="100000"/>
              </a:lnSpc>
            </a:pPr>
            <a:endParaRPr lang="en-US" sz="3600" dirty="0"/>
          </a:p>
          <a:p>
            <a:pPr marL="540000" indent="360000" algn="just">
              <a:lnSpc>
                <a:spcPct val="100000"/>
              </a:lnSpc>
            </a:pPr>
            <a:endParaRPr lang="en-US" sz="3600" dirty="0"/>
          </a:p>
          <a:p>
            <a:pPr marL="540000" indent="360000" algn="just">
              <a:lnSpc>
                <a:spcPct val="100000"/>
              </a:lnSpc>
            </a:pPr>
            <a:endParaRPr lang="en-US" sz="3600" dirty="0"/>
          </a:p>
          <a:p>
            <a:pPr marL="540000" indent="360000" algn="just">
              <a:lnSpc>
                <a:spcPct val="100000"/>
              </a:lnSpc>
            </a:pPr>
            <a:endParaRPr lang="en-US" sz="3600" dirty="0"/>
          </a:p>
          <a:p>
            <a:pPr marL="540000" indent="360000" algn="just">
              <a:lnSpc>
                <a:spcPct val="100000"/>
              </a:lnSpc>
            </a:pPr>
            <a:endParaRPr lang="en-US" sz="3600" dirty="0"/>
          </a:p>
          <a:p>
            <a:pPr marL="540000" indent="360000" algn="just">
              <a:lnSpc>
                <a:spcPct val="100000"/>
              </a:lnSpc>
            </a:pPr>
            <a:endParaRPr lang="en-US" sz="3600" dirty="0"/>
          </a:p>
          <a:p>
            <a:pPr marL="540000" indent="360000" algn="just">
              <a:lnSpc>
                <a:spcPct val="100000"/>
              </a:lnSpc>
            </a:pPr>
            <a:endParaRPr lang="en-US" sz="3600" dirty="0"/>
          </a:p>
          <a:p>
            <a:pPr marL="540000" indent="360000" algn="just">
              <a:lnSpc>
                <a:spcPct val="100000"/>
              </a:lnSpc>
            </a:pPr>
            <a:endParaRPr lang="en-US" sz="3600" dirty="0"/>
          </a:p>
          <a:p>
            <a:pPr marL="540000" indent="360000" algn="just">
              <a:lnSpc>
                <a:spcPct val="100000"/>
              </a:lnSpc>
            </a:pPr>
            <a:endParaRPr lang="en-US" sz="3600" dirty="0"/>
          </a:p>
          <a:p>
            <a:pPr marL="540000" indent="360000" algn="just">
              <a:lnSpc>
                <a:spcPct val="100000"/>
              </a:lnSpc>
            </a:pPr>
            <a:endParaRPr lang="en-US" sz="3600" dirty="0"/>
          </a:p>
          <a:p>
            <a:pPr marL="540000" indent="360000" algn="just">
              <a:lnSpc>
                <a:spcPct val="100000"/>
              </a:lnSpc>
            </a:pPr>
            <a:r>
              <a:rPr lang="en-US" sz="3600" dirty="0"/>
              <a:t>Combination of NN and SVM significantly </a:t>
            </a:r>
            <a:r>
              <a:rPr lang="en-US" sz="3600" dirty="0" smtClean="0"/>
              <a:t>increases </a:t>
            </a:r>
            <a:r>
              <a:rPr lang="en-US" sz="3600" dirty="0"/>
              <a:t>the accuracy, and </a:t>
            </a:r>
            <a:r>
              <a:rPr lang="en-US" sz="3600" dirty="0" smtClean="0"/>
              <a:t>more important </a:t>
            </a:r>
            <a:r>
              <a:rPr lang="en-US" sz="3600" dirty="0"/>
              <a:t>that Type II error for the combination of 2 actions equals zero.</a:t>
            </a:r>
          </a:p>
        </p:txBody>
      </p:sp>
      <p:sp>
        <p:nvSpPr>
          <p:cNvPr id="55" name="CustomShape 14"/>
          <p:cNvSpPr/>
          <p:nvPr/>
        </p:nvSpPr>
        <p:spPr>
          <a:xfrm>
            <a:off x="0" y="40071249"/>
            <a:ext cx="30551437" cy="27036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/>
            <a:r>
              <a:rPr lang="en-US" sz="2400" dirty="0" smtClean="0"/>
              <a:t>1</a:t>
            </a:r>
            <a:r>
              <a:rPr lang="en-US" sz="2400" dirty="0"/>
              <a:t> </a:t>
            </a:r>
            <a:r>
              <a:rPr lang="en-US" sz="2400" dirty="0" err="1"/>
              <a:t>Schalk</a:t>
            </a:r>
            <a:r>
              <a:rPr lang="en-US" sz="2400" dirty="0"/>
              <a:t>, G., McFarland, D.J., </a:t>
            </a:r>
            <a:r>
              <a:rPr lang="en-US" sz="2400" dirty="0" err="1"/>
              <a:t>Hinterberger</a:t>
            </a:r>
            <a:r>
              <a:rPr lang="en-US" sz="2400" dirty="0"/>
              <a:t>, T., </a:t>
            </a:r>
            <a:r>
              <a:rPr lang="en-US" sz="2400" dirty="0" err="1"/>
              <a:t>Birbaumer</a:t>
            </a:r>
            <a:r>
              <a:rPr lang="en-US" sz="2400" dirty="0"/>
              <a:t>, N., </a:t>
            </a:r>
            <a:r>
              <a:rPr lang="en-US" sz="2400" dirty="0" err="1"/>
              <a:t>Wolpaw</a:t>
            </a:r>
            <a:r>
              <a:rPr lang="en-US" sz="2400" dirty="0"/>
              <a:t>, J.R. BCI2000: A General-Purpose Brain-Computer Interface (BCI) System. I</a:t>
            </a:r>
            <a:r>
              <a:rPr lang="en-US" sz="2400" i="1" dirty="0"/>
              <a:t>EEE Transactions on Biomedical Engineering</a:t>
            </a:r>
            <a:r>
              <a:rPr lang="en-US" sz="2400" dirty="0"/>
              <a:t> 51(6):1034-1043, 2004.</a:t>
            </a:r>
          </a:p>
          <a:p>
            <a:pPr algn="just"/>
            <a:r>
              <a:rPr lang="en-US" sz="2400" dirty="0"/>
              <a:t>2 </a:t>
            </a:r>
            <a:r>
              <a:rPr lang="en-US" sz="2400" dirty="0" smtClean="0"/>
              <a:t> </a:t>
            </a:r>
            <a:r>
              <a:rPr lang="en-US" sz="2400" dirty="0">
                <a:hlinkClick r:id="rId3" invalidUrl="http:///"/>
              </a:rPr>
              <a:t>http</a:t>
            </a:r>
            <a:r>
              <a:rPr lang="en-US" sz="2400" dirty="0" smtClean="0">
                <a:hlinkClick r:id="rId4" invalidUrl="http:///"/>
              </a:rPr>
              <a:t>://</a:t>
            </a:r>
            <a:r>
              <a:rPr lang="en-US" sz="2400" dirty="0" smtClean="0">
                <a:hlinkClick r:id="rId5"/>
              </a:rPr>
              <a:t>bci2000.org</a:t>
            </a:r>
            <a:endParaRPr lang="en-US" sz="2400" dirty="0" smtClean="0"/>
          </a:p>
          <a:p>
            <a:pPr algn="just"/>
            <a:r>
              <a:rPr lang="en-US" sz="2400" dirty="0" smtClean="0"/>
              <a:t>3 </a:t>
            </a:r>
            <a:r>
              <a:rPr lang="en-US" sz="2400" dirty="0">
                <a:hlinkClick r:id="rId6"/>
              </a:rPr>
              <a:t>http://</a:t>
            </a:r>
            <a:r>
              <a:rPr lang="en-US" sz="2400" dirty="0" smtClean="0">
                <a:hlinkClick r:id="rId6"/>
              </a:rPr>
              <a:t>chronux.org</a:t>
            </a:r>
            <a:endParaRPr lang="en-US" sz="2400" dirty="0" smtClean="0"/>
          </a:p>
          <a:p>
            <a:pPr algn="just"/>
            <a:r>
              <a:rPr lang="en-US" sz="2400" dirty="0"/>
              <a:t>4. </a:t>
            </a:r>
            <a:r>
              <a:rPr lang="en-US" sz="2400" dirty="0" err="1"/>
              <a:t>Tonoyan</a:t>
            </a:r>
            <a:r>
              <a:rPr lang="en-US" sz="2400" dirty="0"/>
              <a:t>, Yelena, et al. "Discriminating multiple emotional states from EEG using a data-adaptive, multiscale information-theoretic approach." International journal of neural systems 26.02 (2016): 1650005.</a:t>
            </a:r>
            <a:endParaRPr lang="en-US" sz="2400" dirty="0" smtClean="0"/>
          </a:p>
          <a:p>
            <a:pPr algn="just"/>
            <a:r>
              <a:rPr lang="en-US" sz="2400" dirty="0"/>
              <a:t>5. </a:t>
            </a:r>
            <a:r>
              <a:rPr lang="en-US" sz="2400" dirty="0" err="1"/>
              <a:t>Szegedy</a:t>
            </a:r>
            <a:r>
              <a:rPr lang="en-US" sz="2400" dirty="0"/>
              <a:t>, Christian, et al. "Rethinking the inception architecture for computer vision." Proceedings of the IEEE conference on computer vision and pattern recognition. 2016.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sz="2800" dirty="0"/>
          </a:p>
        </p:txBody>
      </p:sp>
      <p:sp>
        <p:nvSpPr>
          <p:cNvPr id="53" name="CustomShape 14"/>
          <p:cNvSpPr/>
          <p:nvPr/>
        </p:nvSpPr>
        <p:spPr>
          <a:xfrm>
            <a:off x="16398231" y="30225016"/>
            <a:ext cx="14152595" cy="89585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540000" bIns="45000" anchor="ctr"/>
          <a:lstStyle/>
          <a:p>
            <a:pPr marL="111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Authentication system, based on EEG Motor/Movement activity, was built.</a:t>
            </a:r>
          </a:p>
          <a:p>
            <a:pPr marL="111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The accuracy of the model using only NN was no less than 90%. The probability of type I error was no more than 20%, while the probability of type II error was 1% for</a:t>
            </a:r>
            <a:r>
              <a:rPr lang="ru-RU" sz="3600" dirty="0" smtClean="0"/>
              <a:t> </a:t>
            </a:r>
            <a:r>
              <a:rPr lang="en-US" sz="3600" dirty="0" smtClean="0"/>
              <a:t>the combination of 2 actions</a:t>
            </a:r>
            <a:r>
              <a:rPr lang="en-US" sz="3600" dirty="0"/>
              <a:t>. The </a:t>
            </a:r>
            <a:r>
              <a:rPr lang="en-US" sz="3600" dirty="0" smtClean="0"/>
              <a:t>fact </a:t>
            </a:r>
            <a:r>
              <a:rPr lang="en-US" sz="3600" dirty="0"/>
              <a:t>that the type II error</a:t>
            </a:r>
            <a:r>
              <a:rPr lang="en-US" sz="3600" dirty="0" smtClean="0"/>
              <a:t> was that low </a:t>
            </a:r>
            <a:r>
              <a:rPr lang="en-US" sz="3600" dirty="0"/>
              <a:t>suggests that the system is suitable for </a:t>
            </a:r>
            <a:r>
              <a:rPr lang="en-US" sz="3600" dirty="0" smtClean="0"/>
              <a:t>authentication.</a:t>
            </a:r>
          </a:p>
          <a:p>
            <a:pPr marL="1111500" indent="-571500" algn="just">
              <a:buFont typeface="Arial" panose="020B0604020202020204" pitchFamily="34" charset="0"/>
              <a:buChar char="•"/>
            </a:pPr>
            <a:r>
              <a:rPr lang="en-US" sz="3600" dirty="0"/>
              <a:t>Furthermore, accuracy of the combination of NN and </a:t>
            </a:r>
            <a:r>
              <a:rPr lang="en-US" sz="3600" dirty="0" smtClean="0"/>
              <a:t>SVM showed </a:t>
            </a:r>
            <a:r>
              <a:rPr lang="en-US" sz="3600" dirty="0"/>
              <a:t>even better results, reaching 96%, and Type II error for </a:t>
            </a:r>
            <a:r>
              <a:rPr lang="en-US" sz="3600" dirty="0" smtClean="0"/>
              <a:t>the combination </a:t>
            </a:r>
            <a:r>
              <a:rPr lang="en-US" sz="3600" dirty="0"/>
              <a:t>of 2 actions equals zero</a:t>
            </a:r>
            <a:r>
              <a:rPr lang="en-US" sz="3600" dirty="0" smtClean="0"/>
              <a:t>.</a:t>
            </a:r>
          </a:p>
          <a:p>
            <a:pPr marL="1111500" indent="-57150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method of ranking high dimensional set of features was developed, which uses the combination of NN and SVM.  </a:t>
            </a:r>
          </a:p>
          <a:p>
            <a:pPr marL="1111500" indent="-57150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In </a:t>
            </a:r>
            <a:r>
              <a:rPr lang="en-US" sz="3600" dirty="0"/>
              <a:t>future we are planning to build new NN only for selected features, because it should increase accuracy and decrease complexity of NN, which will lead to </a:t>
            </a:r>
            <a:r>
              <a:rPr lang="en-US" sz="3600" dirty="0" smtClean="0"/>
              <a:t>faster learning process.</a:t>
            </a:r>
            <a:endParaRPr lang="en-US" sz="3600" dirty="0"/>
          </a:p>
          <a:p>
            <a:pPr marL="111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3600" dirty="0"/>
          </a:p>
        </p:txBody>
      </p:sp>
      <p:sp>
        <p:nvSpPr>
          <p:cNvPr id="45" name="CustomShape 14"/>
          <p:cNvSpPr/>
          <p:nvPr/>
        </p:nvSpPr>
        <p:spPr>
          <a:xfrm>
            <a:off x="16398238" y="15695947"/>
            <a:ext cx="14153199" cy="13605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180000" rIns="540000" bIns="45000"/>
          <a:lstStyle/>
          <a:p>
            <a:pPr marL="540000" indent="360000" algn="just"/>
            <a:r>
              <a:rPr lang="en-US" sz="3600" dirty="0" smtClean="0"/>
              <a:t>After decomposition via NN we have obtained vectors (80*1) which are appropriate for classification via SVM method. With the help </a:t>
            </a:r>
            <a:r>
              <a:rPr lang="en-US" sz="3600" dirty="0"/>
              <a:t>of SVM </a:t>
            </a:r>
            <a:r>
              <a:rPr lang="en-US" sz="3600" dirty="0" smtClean="0"/>
              <a:t>it </a:t>
            </a:r>
            <a:r>
              <a:rPr lang="en-US" sz="3600" dirty="0"/>
              <a:t>is </a:t>
            </a:r>
            <a:r>
              <a:rPr lang="en-US" sz="3600" dirty="0" smtClean="0"/>
              <a:t>possible to get the best group of features for classification. </a:t>
            </a:r>
            <a:r>
              <a:rPr lang="ru-RU" sz="3600" dirty="0" smtClean="0"/>
              <a:t>(</a:t>
            </a:r>
            <a:r>
              <a:rPr lang="en-US" sz="3600" dirty="0" smtClean="0"/>
              <a:t>figure 3</a:t>
            </a:r>
            <a:r>
              <a:rPr lang="ru-RU" sz="3600" dirty="0" smtClean="0"/>
              <a:t>)</a:t>
            </a:r>
          </a:p>
          <a:p>
            <a:pPr marL="540000" indent="360000" algn="just"/>
            <a:endParaRPr lang="ru-RU" sz="3600" dirty="0"/>
          </a:p>
          <a:p>
            <a:pPr marL="540000" indent="360000" algn="just"/>
            <a:endParaRPr lang="en-US" sz="3600" dirty="0"/>
          </a:p>
          <a:p>
            <a:pPr marL="540000" indent="360000" algn="just"/>
            <a:endParaRPr lang="en-US" sz="3600" dirty="0" smtClean="0"/>
          </a:p>
          <a:p>
            <a:pPr marL="540000" indent="360000" algn="just"/>
            <a:endParaRPr lang="en-US" sz="3600" dirty="0" smtClean="0"/>
          </a:p>
          <a:p>
            <a:pPr marL="540000" indent="360000" algn="just"/>
            <a:endParaRPr lang="en-US" sz="3600" dirty="0" smtClean="0"/>
          </a:p>
          <a:p>
            <a:pPr marL="540000" indent="360000" algn="just"/>
            <a:endParaRPr lang="en-US" sz="3600" dirty="0" smtClean="0"/>
          </a:p>
          <a:p>
            <a:pPr marL="540000" indent="360000" algn="just"/>
            <a:endParaRPr lang="en-US" sz="3600" dirty="0" smtClean="0"/>
          </a:p>
          <a:p>
            <a:pPr marL="540000" indent="360000" algn="just"/>
            <a:endParaRPr lang="en-US" sz="3600" dirty="0" smtClean="0"/>
          </a:p>
          <a:p>
            <a:pPr marL="540000" indent="360000" algn="just"/>
            <a:endParaRPr lang="en-US" sz="3600" dirty="0" smtClean="0"/>
          </a:p>
          <a:p>
            <a:pPr marL="540000" indent="360000" algn="just"/>
            <a:endParaRPr lang="en-US" sz="3600" dirty="0" smtClean="0"/>
          </a:p>
          <a:p>
            <a:pPr marL="540000" indent="360000" algn="just"/>
            <a:endParaRPr lang="en-US" sz="3600" dirty="0" smtClean="0"/>
          </a:p>
          <a:p>
            <a:pPr marL="540000" indent="360000" algn="just"/>
            <a:endParaRPr lang="en-US" sz="3600" dirty="0" smtClean="0"/>
          </a:p>
          <a:p>
            <a:pPr marL="96838" indent="358775" algn="just"/>
            <a:endParaRPr lang="en-US" sz="3400" i="1" dirty="0" smtClean="0"/>
          </a:p>
          <a:p>
            <a:pPr marL="96838" indent="358775" algn="just"/>
            <a:endParaRPr lang="en-US" sz="3400" i="1" dirty="0" smtClean="0"/>
          </a:p>
          <a:p>
            <a:pPr marL="96838" indent="358775" algn="just"/>
            <a:endParaRPr lang="en-US" sz="3400" i="1" dirty="0" smtClean="0"/>
          </a:p>
          <a:p>
            <a:pPr marL="96838" indent="358775" algn="just"/>
            <a:r>
              <a:rPr lang="en-US" sz="3400" dirty="0"/>
              <a:t>In comparison to NN, SVM, </a:t>
            </a:r>
            <a:r>
              <a:rPr lang="en-US" sz="3400" dirty="0" smtClean="0"/>
              <a:t>has an opportunity to rank features. </a:t>
            </a:r>
          </a:p>
          <a:p>
            <a:pPr marL="96838" indent="358775" algn="just"/>
            <a:r>
              <a:rPr lang="en-US" sz="3400" dirty="0" smtClean="0"/>
              <a:t>As a result of this method, the following features were returned as the best for authentication among all subjects:  </a:t>
            </a:r>
            <a:r>
              <a:rPr lang="en-US" sz="3600" dirty="0" smtClean="0"/>
              <a:t>Shannon entropy (1 IMF), </a:t>
            </a:r>
            <a:r>
              <a:rPr lang="en-US" sz="3600" dirty="0"/>
              <a:t>Approximate entropy (1 IMF),</a:t>
            </a:r>
            <a:r>
              <a:rPr lang="en-US" sz="3600" dirty="0" smtClean="0"/>
              <a:t> log energy </a:t>
            </a:r>
            <a:r>
              <a:rPr lang="en-US" sz="3600" dirty="0"/>
              <a:t>(1 IMF</a:t>
            </a:r>
            <a:r>
              <a:rPr lang="en-US" sz="3600" dirty="0" smtClean="0"/>
              <a:t>), and osculation in beta rhythm.</a:t>
            </a:r>
            <a:endParaRPr lang="en-US" sz="3600" i="1" dirty="0" smtClean="0"/>
          </a:p>
          <a:p>
            <a:pPr marL="540000" indent="360000" algn="just"/>
            <a:endParaRPr lang="en-US" sz="3600" dirty="0"/>
          </a:p>
        </p:txBody>
      </p:sp>
      <p:sp>
        <p:nvSpPr>
          <p:cNvPr id="47" name="CustomShape 14"/>
          <p:cNvSpPr/>
          <p:nvPr/>
        </p:nvSpPr>
        <p:spPr>
          <a:xfrm>
            <a:off x="-2" y="15709932"/>
            <a:ext cx="16398237" cy="13594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80000" rIns="540000" bIns="45000"/>
          <a:lstStyle/>
          <a:p>
            <a:pPr marL="96838" indent="358775" algn="just">
              <a:lnSpc>
                <a:spcPct val="100000"/>
              </a:lnSpc>
            </a:pPr>
            <a:r>
              <a:rPr lang="en-US" sz="3600" dirty="0" smtClean="0"/>
              <a:t>For horizontal convolution of matrix, NN was build using </a:t>
            </a:r>
            <a:r>
              <a:rPr lang="en-US" sz="3600" dirty="0" err="1" smtClean="0"/>
              <a:t>Keras</a:t>
            </a:r>
            <a:r>
              <a:rPr lang="en-US" sz="3600" dirty="0" smtClean="0"/>
              <a:t> framework in Python. Its model was based on the “InceptionV3” model</a:t>
            </a:r>
            <a:r>
              <a:rPr lang="en-US" sz="3600" baseline="30000" dirty="0" smtClean="0"/>
              <a:t>5</a:t>
            </a:r>
            <a:r>
              <a:rPr lang="en-US" sz="3600" dirty="0" smtClean="0"/>
              <a:t> , and had the following structure (figure below). </a:t>
            </a:r>
            <a:endParaRPr lang="en-US" sz="3600" dirty="0"/>
          </a:p>
          <a:p>
            <a:pPr marL="96838" indent="358775" algn="just">
              <a:lnSpc>
                <a:spcPct val="100000"/>
              </a:lnSpc>
            </a:pPr>
            <a:endParaRPr lang="en-US" sz="3600" dirty="0"/>
          </a:p>
          <a:p>
            <a:pPr marL="96838" indent="358775" algn="just">
              <a:lnSpc>
                <a:spcPct val="100000"/>
              </a:lnSpc>
            </a:pPr>
            <a:endParaRPr lang="en-US" sz="3600" dirty="0" smtClean="0"/>
          </a:p>
          <a:p>
            <a:pPr marL="96838" indent="358775" algn="just">
              <a:lnSpc>
                <a:spcPct val="100000"/>
              </a:lnSpc>
            </a:pPr>
            <a:r>
              <a:rPr lang="en-US" sz="3600" dirty="0" smtClean="0"/>
              <a:t> </a:t>
            </a:r>
            <a:endParaRPr lang="en-US" sz="3600" dirty="0"/>
          </a:p>
          <a:p>
            <a:pPr marL="96838" indent="358775" algn="just">
              <a:lnSpc>
                <a:spcPct val="100000"/>
              </a:lnSpc>
            </a:pPr>
            <a:endParaRPr lang="en-US" sz="3600" dirty="0"/>
          </a:p>
          <a:p>
            <a:pPr marL="96838" indent="358775" algn="just">
              <a:lnSpc>
                <a:spcPct val="100000"/>
              </a:lnSpc>
            </a:pPr>
            <a:endParaRPr lang="en-US" sz="3600" dirty="0"/>
          </a:p>
          <a:p>
            <a:pPr marL="96838" indent="358775" algn="just">
              <a:lnSpc>
                <a:spcPct val="100000"/>
              </a:lnSpc>
            </a:pPr>
            <a:endParaRPr lang="en-US" sz="3600" dirty="0"/>
          </a:p>
          <a:p>
            <a:pPr marL="96838" indent="358775" algn="just">
              <a:lnSpc>
                <a:spcPct val="100000"/>
              </a:lnSpc>
            </a:pPr>
            <a:endParaRPr lang="en-US" sz="3600" dirty="0"/>
          </a:p>
          <a:p>
            <a:pPr marL="96838" indent="358775" algn="just">
              <a:lnSpc>
                <a:spcPct val="100000"/>
              </a:lnSpc>
            </a:pPr>
            <a:endParaRPr lang="en-US" sz="3600" dirty="0"/>
          </a:p>
          <a:p>
            <a:pPr marL="96838" indent="358775" algn="just">
              <a:lnSpc>
                <a:spcPct val="100000"/>
              </a:lnSpc>
            </a:pPr>
            <a:endParaRPr lang="en-US" sz="3600" dirty="0"/>
          </a:p>
          <a:p>
            <a:pPr marL="96838" indent="358775" algn="just">
              <a:lnSpc>
                <a:spcPct val="100000"/>
              </a:lnSpc>
            </a:pPr>
            <a:endParaRPr lang="en-US" sz="3600" dirty="0"/>
          </a:p>
          <a:p>
            <a:pPr marL="96838" indent="358775" algn="just">
              <a:lnSpc>
                <a:spcPct val="100000"/>
              </a:lnSpc>
            </a:pPr>
            <a:endParaRPr lang="en-US" sz="3600" dirty="0"/>
          </a:p>
          <a:p>
            <a:pPr marL="96838" indent="358775" algn="just">
              <a:lnSpc>
                <a:spcPct val="100000"/>
              </a:lnSpc>
            </a:pPr>
            <a:endParaRPr lang="en-US" sz="3600" dirty="0"/>
          </a:p>
          <a:p>
            <a:pPr marL="96838" indent="358775" algn="just">
              <a:lnSpc>
                <a:spcPct val="100000"/>
              </a:lnSpc>
            </a:pPr>
            <a:endParaRPr lang="en-US" sz="3600" dirty="0"/>
          </a:p>
          <a:p>
            <a:pPr marL="96838" indent="358775" algn="just">
              <a:lnSpc>
                <a:spcPct val="100000"/>
              </a:lnSpc>
            </a:pPr>
            <a:endParaRPr lang="en-US" sz="3600" dirty="0"/>
          </a:p>
          <a:p>
            <a:pPr marL="96838" indent="358775" algn="just">
              <a:lnSpc>
                <a:spcPct val="100000"/>
              </a:lnSpc>
            </a:pPr>
            <a:endParaRPr lang="en-US" sz="3600" dirty="0"/>
          </a:p>
          <a:p>
            <a:pPr marL="96838" indent="358775" algn="just">
              <a:lnSpc>
                <a:spcPct val="100000"/>
              </a:lnSpc>
            </a:pPr>
            <a:endParaRPr lang="en-US" sz="3600" dirty="0"/>
          </a:p>
          <a:p>
            <a:pPr marL="96838" indent="358775" algn="just">
              <a:lnSpc>
                <a:spcPct val="100000"/>
              </a:lnSpc>
            </a:pPr>
            <a:r>
              <a:rPr lang="en-US" sz="3600" dirty="0"/>
              <a:t>For </a:t>
            </a:r>
            <a:r>
              <a:rPr lang="en-US" sz="3600" dirty="0" smtClean="0"/>
              <a:t>training structure of this NN was expanded with the set of Dense</a:t>
            </a:r>
            <a:r>
              <a:rPr lang="ru-RU" sz="3600" dirty="0" smtClean="0"/>
              <a:t> </a:t>
            </a:r>
            <a:r>
              <a:rPr lang="en-US" sz="3600" dirty="0" smtClean="0"/>
              <a:t>layers, and </a:t>
            </a:r>
            <a:r>
              <a:rPr lang="en-US" sz="3600" dirty="0"/>
              <a:t>Adam </a:t>
            </a:r>
            <a:r>
              <a:rPr lang="en-US" sz="3600" dirty="0" smtClean="0"/>
              <a:t>optimization method </a:t>
            </a:r>
            <a:r>
              <a:rPr lang="en-US" sz="3600" dirty="0"/>
              <a:t>was used with learning rate 10</a:t>
            </a:r>
            <a:r>
              <a:rPr lang="en-US" sz="3600" baseline="30000" dirty="0"/>
              <a:t> -</a:t>
            </a:r>
            <a:r>
              <a:rPr lang="en-US" sz="3600" baseline="30000" dirty="0" smtClean="0"/>
              <a:t>4</a:t>
            </a:r>
            <a:r>
              <a:rPr lang="en-US" sz="3600" dirty="0" smtClean="0"/>
              <a:t>.</a:t>
            </a:r>
          </a:p>
          <a:p>
            <a:pPr marL="96838" indent="358775" algn="just">
              <a:lnSpc>
                <a:spcPct val="100000"/>
              </a:lnSpc>
            </a:pPr>
            <a:r>
              <a:rPr lang="en-US" sz="3600" dirty="0" smtClean="0"/>
              <a:t>After that, data was transformed into 40*2 vector via part of the trained network without Dense layers. Then this vector was transformed into 80*1 for SVM.</a:t>
            </a:r>
          </a:p>
          <a:p>
            <a:pPr marL="96838" indent="358775" algn="just">
              <a:lnSpc>
                <a:spcPct val="100000"/>
              </a:lnSpc>
            </a:pPr>
            <a:endParaRPr lang="en-US" sz="3600" dirty="0"/>
          </a:p>
          <a:p>
            <a:pPr marL="96838" indent="358775" algn="just">
              <a:lnSpc>
                <a:spcPct val="100000"/>
              </a:lnSpc>
            </a:pPr>
            <a:endParaRPr sz="3600" dirty="0"/>
          </a:p>
        </p:txBody>
      </p:sp>
      <p:sp>
        <p:nvSpPr>
          <p:cNvPr id="4" name="CustomShape 14"/>
          <p:cNvSpPr/>
          <p:nvPr/>
        </p:nvSpPr>
        <p:spPr>
          <a:xfrm>
            <a:off x="0" y="0"/>
            <a:ext cx="30551438" cy="457698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236" tIns="32118" rIns="64236" bIns="32118"/>
          <a:lstStyle/>
          <a:p>
            <a:pPr algn="ctr">
              <a:lnSpc>
                <a:spcPct val="100000"/>
              </a:lnSpc>
            </a:pPr>
            <a:endParaRPr sz="5710" dirty="0"/>
          </a:p>
        </p:txBody>
      </p:sp>
      <p:sp>
        <p:nvSpPr>
          <p:cNvPr id="5" name="CustomShape 14"/>
          <p:cNvSpPr/>
          <p:nvPr/>
        </p:nvSpPr>
        <p:spPr>
          <a:xfrm>
            <a:off x="-468581" y="179876"/>
            <a:ext cx="21535939" cy="36652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7200" dirty="0"/>
              <a:t>BIOMETRIC AUTHENTICATION SYSTEM BASED ON NEURAL NETWORK PROCESSING FOR EEG DATA</a:t>
            </a:r>
            <a:endParaRPr sz="7200" dirty="0"/>
          </a:p>
        </p:txBody>
      </p:sp>
      <p:sp>
        <p:nvSpPr>
          <p:cNvPr id="7" name="CustomShape 15"/>
          <p:cNvSpPr/>
          <p:nvPr/>
        </p:nvSpPr>
        <p:spPr>
          <a:xfrm>
            <a:off x="-3284988" y="2620618"/>
            <a:ext cx="26517600" cy="15708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dirty="0"/>
              <a:t>Uladzislau </a:t>
            </a:r>
            <a:r>
              <a:rPr lang="en-US" sz="4800" dirty="0" smtClean="0"/>
              <a:t>Barayeu, </a:t>
            </a:r>
            <a:r>
              <a:rPr lang="en-US" sz="4800" dirty="0"/>
              <a:t>Nastassya Horlava,  </a:t>
            </a:r>
            <a:r>
              <a:rPr lang="en-US" sz="4800" dirty="0" smtClean="0"/>
              <a:t>Pavel </a:t>
            </a:r>
            <a:r>
              <a:rPr lang="en-US" sz="4800" dirty="0" smtClean="0"/>
              <a:t>Bulai</a:t>
            </a:r>
            <a:endParaRPr sz="5400" dirty="0"/>
          </a:p>
        </p:txBody>
      </p:sp>
      <p:sp>
        <p:nvSpPr>
          <p:cNvPr id="10" name="CustomShape 16"/>
          <p:cNvSpPr/>
          <p:nvPr/>
        </p:nvSpPr>
        <p:spPr>
          <a:xfrm>
            <a:off x="-2435362" y="3482638"/>
            <a:ext cx="25434222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dirty="0"/>
              <a:t>Belarusian State </a:t>
            </a:r>
            <a:r>
              <a:rPr lang="en-US" sz="4800" dirty="0" smtClean="0"/>
              <a:t>University, </a:t>
            </a:r>
            <a:r>
              <a:rPr lang="en-US" sz="4800" dirty="0" smtClean="0">
                <a:solidFill>
                  <a:srgbClr val="000000"/>
                </a:solidFill>
                <a:latin typeface="Calibri"/>
              </a:rPr>
              <a:t>Minsk, Belarus</a:t>
            </a:r>
            <a:endParaRPr sz="4800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endParaRPr sz="5400" dirty="0"/>
          </a:p>
        </p:txBody>
      </p:sp>
      <p:sp>
        <p:nvSpPr>
          <p:cNvPr id="12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576989"/>
            <a:ext cx="16398240" cy="1046121"/>
          </a:xfr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tIns="108000">
            <a:normAutofit lnSpcReduction="10000"/>
          </a:bodyPr>
          <a:lstStyle/>
          <a:p>
            <a:r>
              <a:rPr lang="en-US" sz="7200" dirty="0"/>
              <a:t>Introduction</a:t>
            </a:r>
            <a:endParaRPr lang="ru-RU" sz="7200" dirty="0"/>
          </a:p>
        </p:txBody>
      </p:sp>
      <p:sp>
        <p:nvSpPr>
          <p:cNvPr id="13" name="Подзаголовок 2"/>
          <p:cNvSpPr txBox="1">
            <a:spLocks/>
          </p:cNvSpPr>
          <p:nvPr/>
        </p:nvSpPr>
        <p:spPr>
          <a:xfrm>
            <a:off x="16398240" y="4577080"/>
            <a:ext cx="14153198" cy="104170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lIns="91440" tIns="108000" rIns="91440" bIns="45720" rtlCol="0">
            <a:noAutofit/>
          </a:bodyPr>
          <a:lstStyle>
            <a:lvl1pPr marL="0" indent="0" algn="ctr" defTabSz="3055102" rtl="0" eaLnBrk="1" latinLnBrk="0" hangingPunct="1">
              <a:lnSpc>
                <a:spcPct val="90000"/>
              </a:lnSpc>
              <a:spcBef>
                <a:spcPts val="3341"/>
              </a:spcBef>
              <a:buFont typeface="Arial" panose="020B0604020202020204" pitchFamily="34" charset="0"/>
              <a:buNone/>
              <a:defRPr sz="80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27551" indent="0" algn="ctr" defTabSz="3055102" rtl="0" eaLnBrk="1" latinLnBrk="0" hangingPunct="1">
              <a:lnSpc>
                <a:spcPct val="90000"/>
              </a:lnSpc>
              <a:spcBef>
                <a:spcPts val="1671"/>
              </a:spcBef>
              <a:buFont typeface="Arial" panose="020B0604020202020204" pitchFamily="34" charset="0"/>
              <a:buNone/>
              <a:defRPr sz="6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55102" indent="0" algn="ctr" defTabSz="3055102" rtl="0" eaLnBrk="1" latinLnBrk="0" hangingPunct="1">
              <a:lnSpc>
                <a:spcPct val="90000"/>
              </a:lnSpc>
              <a:spcBef>
                <a:spcPts val="1671"/>
              </a:spcBef>
              <a:buFont typeface="Arial" panose="020B0604020202020204" pitchFamily="34" charset="0"/>
              <a:buNone/>
              <a:defRPr sz="60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82653" indent="0" algn="ctr" defTabSz="3055102" rtl="0" eaLnBrk="1" latinLnBrk="0" hangingPunct="1">
              <a:lnSpc>
                <a:spcPct val="90000"/>
              </a:lnSpc>
              <a:spcBef>
                <a:spcPts val="1671"/>
              </a:spcBef>
              <a:buFont typeface="Arial" panose="020B0604020202020204" pitchFamily="34" charset="0"/>
              <a:buNone/>
              <a:defRPr sz="53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110204" indent="0" algn="ctr" defTabSz="3055102" rtl="0" eaLnBrk="1" latinLnBrk="0" hangingPunct="1">
              <a:lnSpc>
                <a:spcPct val="90000"/>
              </a:lnSpc>
              <a:spcBef>
                <a:spcPts val="1671"/>
              </a:spcBef>
              <a:buFont typeface="Arial" panose="020B0604020202020204" pitchFamily="34" charset="0"/>
              <a:buNone/>
              <a:defRPr sz="53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637755" indent="0" algn="ctr" defTabSz="3055102" rtl="0" eaLnBrk="1" latinLnBrk="0" hangingPunct="1">
              <a:lnSpc>
                <a:spcPct val="90000"/>
              </a:lnSpc>
              <a:spcBef>
                <a:spcPts val="1671"/>
              </a:spcBef>
              <a:buFont typeface="Arial" panose="020B0604020202020204" pitchFamily="34" charset="0"/>
              <a:buNone/>
              <a:defRPr sz="53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65306" indent="0" algn="ctr" defTabSz="3055102" rtl="0" eaLnBrk="1" latinLnBrk="0" hangingPunct="1">
              <a:lnSpc>
                <a:spcPct val="90000"/>
              </a:lnSpc>
              <a:spcBef>
                <a:spcPts val="1671"/>
              </a:spcBef>
              <a:buFont typeface="Arial" panose="020B0604020202020204" pitchFamily="34" charset="0"/>
              <a:buNone/>
              <a:defRPr sz="53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692856" indent="0" algn="ctr" defTabSz="3055102" rtl="0" eaLnBrk="1" latinLnBrk="0" hangingPunct="1">
              <a:lnSpc>
                <a:spcPct val="90000"/>
              </a:lnSpc>
              <a:spcBef>
                <a:spcPts val="1671"/>
              </a:spcBef>
              <a:buFont typeface="Arial" panose="020B0604020202020204" pitchFamily="34" charset="0"/>
              <a:buNone/>
              <a:defRPr sz="53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20407" indent="0" algn="ctr" defTabSz="3055102" rtl="0" eaLnBrk="1" latinLnBrk="0" hangingPunct="1">
              <a:lnSpc>
                <a:spcPct val="90000"/>
              </a:lnSpc>
              <a:spcBef>
                <a:spcPts val="1671"/>
              </a:spcBef>
              <a:buFont typeface="Arial" panose="020B0604020202020204" pitchFamily="34" charset="0"/>
              <a:buNone/>
              <a:defRPr sz="53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/>
              <a:t>Preprocessing and feature extraction</a:t>
            </a:r>
            <a:endParaRPr lang="ru-RU" sz="6600" dirty="0"/>
          </a:p>
        </p:txBody>
      </p:sp>
      <p:sp>
        <p:nvSpPr>
          <p:cNvPr id="14" name="CustomShape 14"/>
          <p:cNvSpPr/>
          <p:nvPr/>
        </p:nvSpPr>
        <p:spPr>
          <a:xfrm>
            <a:off x="-3870" y="5602039"/>
            <a:ext cx="16391011" cy="911980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80000" rIns="540000" bIns="45000"/>
          <a:lstStyle/>
          <a:p>
            <a:pPr marL="540000" indent="360000" algn="just"/>
            <a:r>
              <a:rPr lang="en-US" sz="3600" dirty="0" smtClean="0"/>
              <a:t>The task was </a:t>
            </a:r>
            <a:r>
              <a:rPr lang="en-US" sz="3600" dirty="0"/>
              <a:t>to build authentication system based on </a:t>
            </a:r>
            <a:r>
              <a:rPr lang="en-US" sz="3600" dirty="0" smtClean="0"/>
              <a:t>electroencephalography </a:t>
            </a:r>
            <a:r>
              <a:rPr lang="en-US" sz="3600" dirty="0"/>
              <a:t>(EEG) Data.  The dataset “EEG Motor Movement/Imagery Dataset” from </a:t>
            </a:r>
            <a:r>
              <a:rPr lang="en-US" sz="3600" dirty="0" smtClean="0"/>
              <a:t>Physionet</a:t>
            </a:r>
            <a:r>
              <a:rPr lang="en-US" sz="3600" baseline="30000" dirty="0" smtClean="0"/>
              <a:t>1 </a:t>
            </a:r>
            <a:r>
              <a:rPr lang="en-US" sz="3600" dirty="0" smtClean="0"/>
              <a:t>which contains 105 subjects  was used.</a:t>
            </a:r>
            <a:r>
              <a:rPr lang="en-US" sz="3600" baseline="30000" dirty="0" smtClean="0"/>
              <a:t> </a:t>
            </a:r>
            <a:r>
              <a:rPr lang="en-US" sz="3600" dirty="0" smtClean="0"/>
              <a:t>Subjects performed different motor/imagery tasks while 64-channel EEG were recorded using the BCI2000 system.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 Each subject performed 14 experimental runs. </a:t>
            </a:r>
          </a:p>
          <a:p>
            <a:pPr marL="540000" indent="360000" algn="just"/>
            <a:endParaRPr lang="en-US" sz="3600" dirty="0"/>
          </a:p>
          <a:p>
            <a:pPr marL="540000" indent="360000" algn="just"/>
            <a:endParaRPr lang="en-US" sz="3600" dirty="0" smtClean="0"/>
          </a:p>
          <a:p>
            <a:pPr marL="540000" indent="360000" algn="just"/>
            <a:endParaRPr lang="en-US" sz="3600" dirty="0"/>
          </a:p>
          <a:p>
            <a:pPr marL="540000" indent="360000" algn="just"/>
            <a:endParaRPr lang="en-US" sz="3600" dirty="0" smtClean="0"/>
          </a:p>
          <a:p>
            <a:pPr marL="540000" indent="360000" algn="just"/>
            <a:endParaRPr lang="en-US" sz="3600" dirty="0"/>
          </a:p>
          <a:p>
            <a:pPr marL="540000" indent="360000" algn="just"/>
            <a:endParaRPr lang="en-US" sz="3600" dirty="0" smtClean="0"/>
          </a:p>
          <a:p>
            <a:pPr marL="540000" indent="360000" algn="just"/>
            <a:endParaRPr lang="en-US" sz="3600" dirty="0" smtClean="0"/>
          </a:p>
          <a:p>
            <a:pPr marL="540000" indent="360000" algn="just"/>
            <a:endParaRPr lang="en-US" sz="3600" dirty="0" smtClean="0">
              <a:solidFill>
                <a:srgbClr val="FF0000"/>
              </a:solidFill>
            </a:endParaRPr>
          </a:p>
          <a:p>
            <a:pPr marL="540000" indent="360000" algn="just"/>
            <a:endParaRPr lang="en-US" sz="3600" dirty="0" smtClean="0"/>
          </a:p>
          <a:p>
            <a:pPr marL="540000" indent="360000" algn="just"/>
            <a:r>
              <a:rPr lang="en-US" sz="3600" dirty="0" smtClean="0"/>
              <a:t>For </a:t>
            </a:r>
            <a:r>
              <a:rPr lang="en-US" sz="3600" dirty="0"/>
              <a:t>authentication were used opening and closing right </a:t>
            </a:r>
            <a:r>
              <a:rPr lang="en-US" sz="3600" dirty="0" smtClean="0"/>
              <a:t>or left fist, and system was separately learned </a:t>
            </a:r>
            <a:r>
              <a:rPr lang="en-US" sz="3600" dirty="0"/>
              <a:t>for right, left and both fists</a:t>
            </a:r>
            <a:r>
              <a:rPr lang="en-US" sz="3600" dirty="0" smtClean="0"/>
              <a:t>. </a:t>
            </a:r>
            <a:endParaRPr lang="en-US" sz="3600" dirty="0"/>
          </a:p>
        </p:txBody>
      </p:sp>
      <p:sp>
        <p:nvSpPr>
          <p:cNvPr id="43" name="CustomShape 14"/>
          <p:cNvSpPr/>
          <p:nvPr/>
        </p:nvSpPr>
        <p:spPr>
          <a:xfrm>
            <a:off x="16398240" y="5602039"/>
            <a:ext cx="14153198" cy="911168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540000" bIns="45000"/>
          <a:lstStyle/>
          <a:p>
            <a:pPr marL="540000" indent="360000" algn="just"/>
            <a:r>
              <a:rPr lang="en-US" sz="3600" dirty="0" smtClean="0"/>
              <a:t>Data was imported into MATLAB for analysis using custom-written scripts. Before each trial was 2 sec of relax, and this data was used as baseline. Then data was filtered with zero phase delay from 1 to 50 Hz. </a:t>
            </a:r>
          </a:p>
          <a:p>
            <a:pPr marL="540000" indent="360000" algn="just"/>
            <a:r>
              <a:rPr lang="en-US" sz="3600" dirty="0" smtClean="0"/>
              <a:t>2 types of features were extracted:</a:t>
            </a:r>
          </a:p>
          <a:p>
            <a:pPr marL="1111500" indent="-57150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Frequency of EEG brain activity. </a:t>
            </a:r>
          </a:p>
          <a:p>
            <a:pPr marL="540000" algn="just"/>
            <a:r>
              <a:rPr lang="en-US" sz="3600" dirty="0"/>
              <a:t>Power Spectral Density (PSD) </a:t>
            </a:r>
            <a:r>
              <a:rPr lang="en-US" sz="3600" dirty="0" smtClean="0"/>
              <a:t>was calculated with </a:t>
            </a:r>
            <a:r>
              <a:rPr lang="en-US" sz="3600" dirty="0" err="1" smtClean="0"/>
              <a:t>multitaper</a:t>
            </a:r>
            <a:r>
              <a:rPr lang="en-US" sz="3600" dirty="0" smtClean="0"/>
              <a:t> method on </a:t>
            </a:r>
            <a:r>
              <a:rPr lang="en-US" sz="3600" dirty="0" err="1" smtClean="0"/>
              <a:t>Chronux</a:t>
            </a:r>
            <a:r>
              <a:rPr lang="en-US" sz="3600" dirty="0" smtClean="0"/>
              <a:t> toolbox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. For each channel 20 frequency bands were chosen from 1 to 40 Hz in log scale, and PSD was extracted. </a:t>
            </a:r>
          </a:p>
          <a:p>
            <a:pPr marL="1111500" indent="-57150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Entropy of EEG brain activity. </a:t>
            </a:r>
          </a:p>
          <a:p>
            <a:pPr marL="540000" algn="just"/>
            <a:r>
              <a:rPr lang="en-US" sz="3600" dirty="0" smtClean="0"/>
              <a:t>For each trial Empirical </a:t>
            </a:r>
            <a:r>
              <a:rPr lang="en-US" sz="3600" dirty="0"/>
              <a:t>M</a:t>
            </a:r>
            <a:r>
              <a:rPr lang="en-US" sz="3600" dirty="0" smtClean="0"/>
              <a:t>ode </a:t>
            </a:r>
            <a:r>
              <a:rPr lang="en-US" sz="3600" dirty="0"/>
              <a:t>D</a:t>
            </a:r>
            <a:r>
              <a:rPr lang="en-US" sz="3600" dirty="0" smtClean="0"/>
              <a:t>ecomposition (EMD) was made with 40 dB resolution and 60 dB residual energy, and only first 5 intrinsic mode functions </a:t>
            </a:r>
            <a:r>
              <a:rPr lang="ru-RU" sz="3600" dirty="0" smtClean="0"/>
              <a:t>(</a:t>
            </a:r>
            <a:r>
              <a:rPr lang="en-US" sz="3600" dirty="0" smtClean="0"/>
              <a:t>IMFs</a:t>
            </a:r>
            <a:r>
              <a:rPr lang="ru-RU" sz="3600" dirty="0" smtClean="0"/>
              <a:t>)</a:t>
            </a:r>
            <a:r>
              <a:rPr lang="en-US" sz="3600" dirty="0" smtClean="0"/>
              <a:t> were left. For each channel and for each first 5 IMFs we have obtained the following entropies: Univariate Shannon entropy, log entropy, Sample entropy, Approximate entropy. </a:t>
            </a:r>
            <a:r>
              <a:rPr lang="en-US" sz="3600" baseline="30000" dirty="0" smtClean="0"/>
              <a:t>4</a:t>
            </a:r>
            <a:endParaRPr lang="ru-RU" sz="3600" dirty="0" smtClean="0"/>
          </a:p>
          <a:p>
            <a:pPr marL="540000" algn="just"/>
            <a:r>
              <a:rPr lang="en-US" sz="3600" dirty="0" smtClean="0"/>
              <a:t>In total matrix 64 channels*40 features was obtained. </a:t>
            </a:r>
          </a:p>
          <a:p>
            <a:pPr marL="540000" algn="just"/>
            <a:endParaRPr lang="en-US" sz="3600" dirty="0" smtClean="0"/>
          </a:p>
          <a:p>
            <a:pPr marL="540000" algn="just"/>
            <a:endParaRPr sz="3600" dirty="0"/>
          </a:p>
        </p:txBody>
      </p:sp>
      <p:sp>
        <p:nvSpPr>
          <p:cNvPr id="44" name="CustomShape 14"/>
          <p:cNvSpPr/>
          <p:nvPr/>
        </p:nvSpPr>
        <p:spPr>
          <a:xfrm>
            <a:off x="16398240" y="14710218"/>
            <a:ext cx="14153198" cy="100021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36000"/>
          <a:lstStyle/>
          <a:p>
            <a:pPr algn="ctr"/>
            <a:endParaRPr lang="en-US" sz="7200" dirty="0"/>
          </a:p>
        </p:txBody>
      </p:sp>
      <p:sp>
        <p:nvSpPr>
          <p:cNvPr id="46" name="CustomShape 14"/>
          <p:cNvSpPr/>
          <p:nvPr/>
        </p:nvSpPr>
        <p:spPr>
          <a:xfrm>
            <a:off x="-1" y="14710218"/>
            <a:ext cx="16398237" cy="999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45000"/>
          <a:lstStyle/>
          <a:p>
            <a:pPr algn="ctr">
              <a:lnSpc>
                <a:spcPct val="100000"/>
              </a:lnSpc>
            </a:pPr>
            <a:r>
              <a:rPr lang="en-US" sz="7200" dirty="0" smtClean="0"/>
              <a:t>Neural Network (NN)</a:t>
            </a:r>
            <a:endParaRPr sz="8000" dirty="0"/>
          </a:p>
        </p:txBody>
      </p:sp>
      <p:sp>
        <p:nvSpPr>
          <p:cNvPr id="48" name="CustomShape 14"/>
          <p:cNvSpPr/>
          <p:nvPr/>
        </p:nvSpPr>
        <p:spPr>
          <a:xfrm>
            <a:off x="3850" y="29248683"/>
            <a:ext cx="16397632" cy="105230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45000"/>
          <a:lstStyle/>
          <a:p>
            <a:pPr algn="ctr"/>
            <a:r>
              <a:rPr lang="en-US" sz="7200" dirty="0" smtClean="0"/>
              <a:t>Accuracy</a:t>
            </a:r>
            <a:endParaRPr lang="en-US" sz="8000" dirty="0"/>
          </a:p>
        </p:txBody>
      </p:sp>
      <p:sp>
        <p:nvSpPr>
          <p:cNvPr id="52" name="CustomShape 14"/>
          <p:cNvSpPr/>
          <p:nvPr/>
        </p:nvSpPr>
        <p:spPr>
          <a:xfrm>
            <a:off x="16398232" y="29248685"/>
            <a:ext cx="14153204" cy="105230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45000"/>
          <a:lstStyle/>
          <a:p>
            <a:pPr algn="ctr">
              <a:lnSpc>
                <a:spcPct val="100000"/>
              </a:lnSpc>
              <a:spcAft>
                <a:spcPts val="2400"/>
              </a:spcAft>
            </a:pPr>
            <a:r>
              <a:rPr lang="en-US" sz="7200" dirty="0"/>
              <a:t>Conclusion</a:t>
            </a:r>
          </a:p>
        </p:txBody>
      </p:sp>
      <p:sp>
        <p:nvSpPr>
          <p:cNvPr id="54" name="CustomShape 14"/>
          <p:cNvSpPr/>
          <p:nvPr/>
        </p:nvSpPr>
        <p:spPr>
          <a:xfrm>
            <a:off x="3850" y="39021260"/>
            <a:ext cx="30543923" cy="10904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45000"/>
          <a:lstStyle/>
          <a:p>
            <a:pPr algn="ctr">
              <a:lnSpc>
                <a:spcPct val="100000"/>
              </a:lnSpc>
            </a:pPr>
            <a:r>
              <a:rPr lang="en-US" sz="7200" dirty="0"/>
              <a:t>References</a:t>
            </a:r>
            <a:endParaRPr lang="en-US" sz="8000" dirty="0"/>
          </a:p>
        </p:txBody>
      </p:sp>
      <p:sp>
        <p:nvSpPr>
          <p:cNvPr id="65" name="CustomShape 14"/>
          <p:cNvSpPr/>
          <p:nvPr/>
        </p:nvSpPr>
        <p:spPr>
          <a:xfrm>
            <a:off x="16746723" y="22463936"/>
            <a:ext cx="13456224" cy="304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6838" indent="358775" algn="just">
              <a:lnSpc>
                <a:spcPct val="100000"/>
              </a:lnSpc>
            </a:pPr>
            <a:endParaRPr sz="3600" dirty="0"/>
          </a:p>
        </p:txBody>
      </p:sp>
      <p:sp>
        <p:nvSpPr>
          <p:cNvPr id="99" name="Rectangle 91">
            <a:extLst>
              <a:ext uri="{FF2B5EF4-FFF2-40B4-BE49-F238E27FC236}">
                <a16:creationId xmlns="" xmlns:a16="http://schemas.microsoft.com/office/drawing/2014/main" id="{975BAF35-E1A4-B44B-874A-B5B619F4E960}"/>
              </a:ext>
            </a:extLst>
          </p:cNvPr>
          <p:cNvSpPr/>
          <p:nvPr/>
        </p:nvSpPr>
        <p:spPr>
          <a:xfrm>
            <a:off x="1536774" y="22607612"/>
            <a:ext cx="4334809" cy="231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1">
            <a:extLst>
              <a:ext uri="{FF2B5EF4-FFF2-40B4-BE49-F238E27FC236}">
                <a16:creationId xmlns="" xmlns:a16="http://schemas.microsoft.com/office/drawing/2014/main" id="{975BAF35-E1A4-B44B-874A-B5B619F4E960}"/>
              </a:ext>
            </a:extLst>
          </p:cNvPr>
          <p:cNvSpPr/>
          <p:nvPr/>
        </p:nvSpPr>
        <p:spPr>
          <a:xfrm>
            <a:off x="9161838" y="22526206"/>
            <a:ext cx="4334809" cy="348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92">
            <a:extLst>
              <a:ext uri="{FF2B5EF4-FFF2-40B4-BE49-F238E27FC236}">
                <a16:creationId xmlns="" xmlns:a16="http://schemas.microsoft.com/office/drawing/2014/main" id="{242EAA81-2E1D-CB48-8C7A-92B8B12E924D}"/>
              </a:ext>
            </a:extLst>
          </p:cNvPr>
          <p:cNvSpPr/>
          <p:nvPr/>
        </p:nvSpPr>
        <p:spPr>
          <a:xfrm>
            <a:off x="17462094" y="14560906"/>
            <a:ext cx="118304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/>
              <a:t>Support Vector Machine (SVM)</a:t>
            </a:r>
            <a:endParaRPr lang="en-GB" sz="7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3699" y="167155"/>
            <a:ext cx="10311656" cy="426339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" t="14907" r="1131"/>
          <a:stretch/>
        </p:blipFill>
        <p:spPr>
          <a:xfrm>
            <a:off x="16487303" y="19143405"/>
            <a:ext cx="13918782" cy="6465297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94" y="18136482"/>
            <a:ext cx="16369897" cy="682355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757502" y="12630566"/>
            <a:ext cx="836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Fig. 1. Learning of authentication system </a:t>
            </a:r>
            <a:endParaRPr lang="ru-RU" sz="3600" i="1" dirty="0"/>
          </a:p>
        </p:txBody>
      </p:sp>
      <p:sp>
        <p:nvSpPr>
          <p:cNvPr id="95" name="TextBox 94"/>
          <p:cNvSpPr txBox="1"/>
          <p:nvPr/>
        </p:nvSpPr>
        <p:spPr>
          <a:xfrm>
            <a:off x="4646660" y="25047275"/>
            <a:ext cx="836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Fig. 2. Model of neural network</a:t>
            </a:r>
            <a:endParaRPr lang="ru-RU" sz="3600" i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8104801" y="25588733"/>
            <a:ext cx="1079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Fig. 3. Selection of the best group of features via SVM</a:t>
            </a:r>
            <a:endParaRPr lang="ru-RU" sz="3600" i="1" dirty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977353"/>
              </p:ext>
            </p:extLst>
          </p:nvPr>
        </p:nvGraphicFramePr>
        <p:xfrm>
          <a:off x="522753" y="32248124"/>
          <a:ext cx="6851441" cy="3952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957"/>
                <a:gridCol w="1576845"/>
                <a:gridCol w="1563329"/>
                <a:gridCol w="1740310"/>
              </a:tblGrid>
              <a:tr h="1051286"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Right fist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Left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fist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Both fists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925007">
                <a:tc>
                  <a:txBody>
                    <a:bodyPr/>
                    <a:lstStyle/>
                    <a:p>
                      <a:pPr marL="0" marR="0" lvl="0" indent="0" algn="l" defTabSz="30551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Type I error</a:t>
                      </a:r>
                      <a:endParaRPr lang="ru-RU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dirty="0" smtClean="0"/>
                        <a:t>0.1287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dirty="0" smtClean="0"/>
                        <a:t>0.0757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dirty="0" smtClean="0"/>
                        <a:t>0.2045</a:t>
                      </a:r>
                      <a:endParaRPr lang="ru-RU" sz="2800" dirty="0"/>
                    </a:p>
                  </a:txBody>
                  <a:tcPr anchor="ctr"/>
                </a:tc>
              </a:tr>
              <a:tr h="925007">
                <a:tc>
                  <a:txBody>
                    <a:bodyPr/>
                    <a:lstStyle/>
                    <a:p>
                      <a:pPr marL="0" marR="0" lvl="0" indent="0" algn="l" defTabSz="30551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Type II error</a:t>
                      </a:r>
                      <a:endParaRPr lang="ru-RU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dirty="0" smtClean="0"/>
                        <a:t>0.0595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dirty="0" smtClean="0"/>
                        <a:t>0.0476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dirty="0" smtClean="0"/>
                        <a:t>0.0119</a:t>
                      </a:r>
                      <a:endParaRPr lang="ru-RU" sz="2800" dirty="0"/>
                    </a:p>
                  </a:txBody>
                  <a:tcPr anchor="ctr"/>
                </a:tc>
              </a:tr>
              <a:tr h="1051286">
                <a:tc>
                  <a:txBody>
                    <a:bodyPr/>
                    <a:lstStyle/>
                    <a:p>
                      <a:pPr marL="0" marR="0" lvl="0" indent="0" algn="l" defTabSz="30551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Overall</a:t>
                      </a:r>
                      <a:r>
                        <a:rPr lang="en-US" sz="2800" baseline="0" dirty="0" smtClean="0"/>
                        <a:t> a</a:t>
                      </a:r>
                      <a:r>
                        <a:rPr lang="en-US" sz="2800" dirty="0" smtClean="0"/>
                        <a:t>ccuracy</a:t>
                      </a:r>
                      <a:endParaRPr lang="ru-RU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dirty="0" smtClean="0"/>
                        <a:t> 0.91 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dirty="0" smtClean="0"/>
                        <a:t>0.94 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800" dirty="0" smtClean="0"/>
                        <a:t>0.9033</a:t>
                      </a:r>
                      <a:endParaRPr lang="ru-RU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8" name="Таблица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974711"/>
              </p:ext>
            </p:extLst>
          </p:nvPr>
        </p:nvGraphicFramePr>
        <p:xfrm>
          <a:off x="7903521" y="32265785"/>
          <a:ext cx="6851441" cy="3952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957"/>
                <a:gridCol w="1576845"/>
                <a:gridCol w="1563329"/>
                <a:gridCol w="1740310"/>
              </a:tblGrid>
              <a:tr h="1051286"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Right fist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Left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fist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Both fists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925007">
                <a:tc>
                  <a:txBody>
                    <a:bodyPr/>
                    <a:lstStyle/>
                    <a:p>
                      <a:pPr marL="0" marR="0" lvl="0" indent="0" algn="l" defTabSz="30551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Type I error</a:t>
                      </a:r>
                      <a:endParaRPr lang="ru-RU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0.0167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0.02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0.0367</a:t>
                      </a:r>
                      <a:endParaRPr lang="ru-RU" sz="2800" dirty="0"/>
                    </a:p>
                  </a:txBody>
                  <a:tcPr anchor="ctr"/>
                </a:tc>
              </a:tr>
              <a:tr h="925007">
                <a:tc>
                  <a:txBody>
                    <a:bodyPr/>
                    <a:lstStyle/>
                    <a:p>
                      <a:pPr marL="0" marR="0" lvl="0" indent="0" algn="l" defTabSz="30551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Type II error</a:t>
                      </a:r>
                      <a:endParaRPr lang="ru-RU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0.0133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0.02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0.0</a:t>
                      </a:r>
                      <a:endParaRPr lang="ru-RU" sz="2800" dirty="0"/>
                    </a:p>
                  </a:txBody>
                  <a:tcPr anchor="ctr"/>
                </a:tc>
              </a:tr>
              <a:tr h="1051286">
                <a:tc>
                  <a:txBody>
                    <a:bodyPr/>
                    <a:lstStyle/>
                    <a:p>
                      <a:pPr marL="0" marR="0" lvl="0" indent="0" algn="l" defTabSz="30551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Overall</a:t>
                      </a:r>
                      <a:r>
                        <a:rPr lang="en-US" sz="2800" baseline="0" dirty="0" smtClean="0"/>
                        <a:t> a</a:t>
                      </a:r>
                      <a:r>
                        <a:rPr lang="en-US" sz="2800" dirty="0" smtClean="0"/>
                        <a:t>ccuracy</a:t>
                      </a:r>
                      <a:endParaRPr lang="ru-RU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0.97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0.96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0.9633</a:t>
                      </a:r>
                      <a:endParaRPr lang="ru-RU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9" name="TextBox 118"/>
          <p:cNvSpPr txBox="1"/>
          <p:nvPr/>
        </p:nvSpPr>
        <p:spPr>
          <a:xfrm>
            <a:off x="522753" y="36256776"/>
            <a:ext cx="6851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/>
              <a:t>Table 1. Accuracy of NN </a:t>
            </a:r>
            <a:endParaRPr lang="ru-RU" sz="3600" i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7898307" y="36180764"/>
            <a:ext cx="6851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/>
              <a:t>Table 2. Accuracy of the combination of NN and SVM </a:t>
            </a:r>
            <a:endParaRPr lang="ru-RU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9948347" y="18132575"/>
            <a:ext cx="413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/>
              <a:t>Choose group of features with  best accuracy, one by one</a:t>
            </a:r>
            <a:endParaRPr lang="ru-RU" sz="32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16487300" y="18142924"/>
            <a:ext cx="34610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/>
              <a:t>Choose feature with  best accuracy</a:t>
            </a:r>
            <a:endParaRPr lang="ru-RU" sz="3200" i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1952"/>
            <a:ext cx="16444604" cy="353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548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2045</TotalTime>
  <Words>687</Words>
  <Application>Microsoft Office PowerPoint</Application>
  <PresentationFormat>Произвольный</PresentationFormat>
  <Paragraphs>126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 Бараев</dc:creator>
  <cp:lastModifiedBy>Влад Бараев</cp:lastModifiedBy>
  <cp:revision>163</cp:revision>
  <dcterms:created xsi:type="dcterms:W3CDTF">2018-08-19T14:47:46Z</dcterms:created>
  <dcterms:modified xsi:type="dcterms:W3CDTF">2019-03-25T18:19:49Z</dcterms:modified>
</cp:coreProperties>
</file>