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76" r:id="rId15"/>
    <p:sldId id="268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2" r:id="rId24"/>
    <p:sldId id="284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816B-CC09-C630-D9BF-80A52A14C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F869-F2C8-B8B3-A370-3BB9C2E3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0811-5EE0-8963-6C75-195D6727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A358-3746-D45D-BF19-C17DA583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E61BC-C1F2-E0B1-1788-67D76D45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8841-BCAB-DD8A-C824-21B2B36A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B99FA-8D48-56D4-E077-CCF0B925D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167E-BCD3-D1D2-6A7F-8E495984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63F7-C5D5-EB9C-763C-0EB2C585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570C-0AC4-AF23-8332-BF754680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D842B-360C-9769-D308-26D0B7269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F7A51-DE04-64E1-3B8D-513E11F34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7409-C2AF-79DA-1AA9-730383CC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629D-B294-66C0-C238-83D69586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5147-7C94-E0BA-2029-620172E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E054-E7AC-EC9A-9609-9E80BBA7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58A3-BBF3-170D-A654-FDC81BFF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88E7-EDF7-0B1C-4EF3-DFC70553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A4D4F-890B-B511-9D2D-74E3F081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8953-5DC4-F31A-F9AE-03494657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D5FB-B119-B646-7C82-61B69039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A3BFA-6E4C-9531-F389-8DB691EAE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4B06-4CF9-BA48-841B-C567CD28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CDFC-A28E-7514-B864-1E28F982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3FAB-49C1-1B11-C1F9-D39DD6C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877C-5BEB-43F6-938F-CC0A6DF4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28FC-5961-DF91-4121-24D231F3E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2BB66-3D73-D653-678F-716E4BDC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0F6FE-C516-DA53-3B7C-206F5278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5868-0B56-ADDF-BEDC-E08F7D1B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F1A7-044F-7169-86B3-B2C5370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B999-463C-9FB3-A03A-119BBC84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EBFEE-C93C-A9B1-39AB-87561775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F1000-2724-5D15-3B5B-3DB7A69A6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A9A38-DFCC-EB7C-319C-07EEEA63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321B4-3D3F-1EFC-5273-81451A358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9E1C3-0771-802C-BD2C-7E480EB2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B776-FE5F-87CB-C20A-ECF6A57D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270C8-AACA-73AF-7A27-329FB283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B32A-8177-3CDE-476B-B4F2074B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BF967-E453-B268-7502-961374F5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8EB8-4B4A-C9C1-B867-34639C4E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EA381-AAE6-44FD-5FA3-98468602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F7D07-ACD3-696F-B540-551D19EE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7DCA2-0E64-2E3B-F42D-F0C1D25B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C00E9-196E-7A2B-1BBE-62A6D40F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7E20-1EB2-C5B0-8B6C-ACD8AE8F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0897-F11F-B985-29A1-ABC4A8F2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550FA-5DC8-C7E0-BC1E-6284EFC43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9291-317F-D692-E0FD-1278CFD0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74C8A-4517-FC55-432B-DC2D484A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A8C5B-1F95-4A14-2B3A-ED0BFAE6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1B7-1F6C-27D3-2683-0240B36C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E7752-2133-4B1E-1717-AD68A40C2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C9EE0-2A24-1F4E-4E06-E66FEF019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D739F-21B6-513D-7288-99FCB465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3A3C1-843F-5036-BBDE-24311DC9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1C750-CDC7-C7F5-05D0-130C18C8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941E8-0507-AE90-82F3-87059683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C8E2-FE10-62BF-09B4-78E1406C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D7EA-C1AD-5F44-5BED-DE0D0B6FD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F074-2146-48E4-A631-E75E3698C21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3762-F6B0-9C5D-2A5E-CE97B663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2A9B-54B5-F409-FC40-D4BF24DF1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B2A1-1D65-4CDA-B0D0-83BA752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E43E-F185-76DF-DCB9-8969B4C35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/>
            <a:r>
              <a:rPr lang="en-US" sz="4400" b="1" i="1" kern="1400" spc="25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 Scoring Case Study</a:t>
            </a:r>
            <a:br>
              <a:rPr lang="en-US" sz="44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1" kern="1400" spc="25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US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C0B1D-38F4-3B4A-08B3-863B0CEF4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Ulagammal Ramalingam</a:t>
            </a:r>
          </a:p>
        </p:txBody>
      </p:sp>
    </p:spTree>
    <p:extLst>
      <p:ext uri="{BB962C8B-B14F-4D97-AF65-F5344CB8AC3E}">
        <p14:creationId xmlns:p14="http://schemas.microsoft.com/office/powerpoint/2010/main" val="395760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A5886-885D-D362-5B65-BB9B816D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87B3-C4C1-E7FA-26C3-25258B06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2024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Performing EDA 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E220-94E3-E081-4F20-06A01ABF9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09600"/>
            <a:ext cx="5181600" cy="5567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 Segmented Univariate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analysis involves breaking down the univariate analysis further by segmenting the data based on the Target variable.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Categorical Features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categorical columns, perform Chi-square Test and get the p-value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Visualize the distribution by Target variable(Converted = 1, Not converted = 0) using Bar plot.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Relationships: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 features show extremely low p-values (close to 0), indicating a strong association with lead conversion.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Predictors: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Features like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 Origin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 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Last Activity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Specialization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 Quality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particularly significant and could serve as key predictors in the model.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2C07A-1678-204D-C4EC-FF719D463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62026"/>
            <a:ext cx="5181600" cy="52149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Numerical Features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Group the data by Target variable: Divide the dataset based on the Target variable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Compare the distributions and identify the notable differences in the numerical features between the groups.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/>
              <a:t>Total Time Spent on Website</a:t>
            </a:r>
            <a:r>
              <a:rPr lang="en-US" sz="1000" dirty="0"/>
              <a:t> is the most significant factor positively influencing conversion, while </a:t>
            </a:r>
            <a:r>
              <a:rPr lang="en-US" sz="1000" b="1" dirty="0"/>
              <a:t>Not Interested in Contact</a:t>
            </a:r>
            <a:r>
              <a:rPr lang="en-US" sz="1000" dirty="0"/>
              <a:t> is a slight deterrent.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Other factors like </a:t>
            </a:r>
            <a:r>
              <a:rPr lang="en-US" sz="1000" b="1" dirty="0"/>
              <a:t>Total Visits</a:t>
            </a:r>
            <a:r>
              <a:rPr lang="en-US" sz="1000" dirty="0"/>
              <a:t> and </a:t>
            </a:r>
            <a:r>
              <a:rPr lang="en-US" sz="1000" b="1" dirty="0"/>
              <a:t>Marketing Channels</a:t>
            </a:r>
            <a:r>
              <a:rPr lang="en-US" sz="1000" dirty="0"/>
              <a:t> have weaker correlations.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EA9567-BA15-68A3-A408-691EF73A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1787"/>
            <a:ext cx="5181600" cy="2035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C8487C-7C56-2543-27FF-906E298D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52762"/>
            <a:ext cx="594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5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C30C5-C29E-769D-9FCA-8E4550F9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079A-5012-86EA-C8E5-F07F3668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04775"/>
            <a:ext cx="9520157" cy="6000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4.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0047-A964-6C49-0ABF-C91EF0E1F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425" y="704850"/>
            <a:ext cx="5409846" cy="524510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3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4.1. Splitting the Train-Test Data</a:t>
            </a:r>
            <a:endParaRPr lang="en-US" sz="3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We'll split the dataset into 80% for training and 20% for testing. 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It's important to ensure that the data split maintains the class distribution in the target variable ('Converted’). 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3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Stratified Sampling to ensure that both the training and testing datasets have a similar distribution of 'Converted' and 'Not Converted' leads.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4.2. Feature Engineering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R="0" lvl="0">
              <a:lnSpc>
                <a:spcPct val="115000"/>
              </a:lnSpc>
            </a:pPr>
            <a:r>
              <a:rPr lang="en-US" sz="2900" b="1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Ordinal Columns</a:t>
            </a:r>
            <a:r>
              <a:rPr lang="en-US" sz="29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 Encoding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used where each category is mapped to a unique integer    that reflects its ranking or position.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Quality: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['Low in Relevance', 'Might be', 'Not Sure’, ‘Worst', 'High in Relevance'].This feature has a clear hierarchy or ranking (from worst to best).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3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Asymmetrique</a:t>
            </a:r>
            <a:r>
              <a:rPr lang="en-US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 Index: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['02.Medium', '01.High', '03.Low', 'Unknown’] is ordinal as there is a ranking from low to high.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3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Asymmetrique</a:t>
            </a:r>
            <a:r>
              <a:rPr lang="en-US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Profile Index: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['02.Medium', '01.High', '03.Low', 'Unknown’]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8792E-16C0-BAFB-2A09-C2A4A7F4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704850"/>
            <a:ext cx="4604130" cy="4754013"/>
          </a:xfrm>
        </p:spPr>
        <p:txBody>
          <a:bodyPr>
            <a:noAutofit/>
          </a:bodyPr>
          <a:lstStyle/>
          <a:p>
            <a:pPr marR="0" lvl="0">
              <a:lnSpc>
                <a:spcPct val="100000"/>
              </a:lnSpc>
              <a:spcBef>
                <a:spcPts val="0"/>
              </a:spcBef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Columns: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columns have many unique values , we can perform Target Encoding, which reduces the dimensionality and the multi-collinearity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pply Target Encoding after splitting the data into training and test sets to ensure no information from the test set leaks into the training process.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‘category-encoders’ and then perform target encoding.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technique calculates the mean target value for each category and replaces the category with that mean value.</a:t>
            </a:r>
          </a:p>
          <a:p>
            <a:pPr marL="800100" marR="0" lvl="1" indent="-34290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Features are being excluded in the encoding process.</a:t>
            </a:r>
          </a:p>
          <a:p>
            <a:pPr marL="800100" marR="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encoding makes the model more stable.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3C8F-3BCA-E545-AE8B-0FA1FDE0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07" y="3701500"/>
            <a:ext cx="4423337" cy="27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7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E17B2-27A7-78FF-11CA-3ADD8BDE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EB90-A18F-2FB1-B63B-F00E7FA1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04775"/>
            <a:ext cx="9520157" cy="561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4. Data Preparation(</a:t>
            </a:r>
            <a:r>
              <a:rPr lang="en-US" sz="2400" b="1" dirty="0" err="1">
                <a:latin typeface="+mn-lt"/>
              </a:rPr>
              <a:t>Contd</a:t>
            </a:r>
            <a:r>
              <a:rPr lang="en-US" sz="2400" b="1" dirty="0">
                <a:latin typeface="+mn-lt"/>
              </a:rPr>
              <a:t>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7FCC-FFC9-4E52-BC37-9EC606334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895350"/>
            <a:ext cx="5181600" cy="558165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4.3. Feature Scaling</a:t>
            </a:r>
            <a:endParaRPr lang="en-US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This analysis involves breaking down the univariate analysis further by segmenting the data based on the Target variable.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contains both continuous (float64) and discrete (int64) features, we want to apply scaling or normalization to the continuous features for better model performance.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 the Binary features and apply scaling only to the other features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from 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sklearn.preprocessing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scale the features.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4.4. Correlation Analysis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7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5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Conversion Rate: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5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Conversion Rate of Leads is 38.53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5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marR="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4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with stronger correlations are likely critical predictors for scoring leads.</a:t>
            </a:r>
          </a:p>
          <a:p>
            <a:pPr marL="800100" marR="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4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features appear to have low correlation, that might not have strong multicollinearity.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6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B8388E-EF15-7E8E-3C5F-78FD630C9D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164771"/>
            <a:ext cx="5181600" cy="4212771"/>
          </a:xfrm>
        </p:spPr>
      </p:pic>
    </p:spTree>
    <p:extLst>
      <p:ext uri="{BB962C8B-B14F-4D97-AF65-F5344CB8AC3E}">
        <p14:creationId xmlns:p14="http://schemas.microsoft.com/office/powerpoint/2010/main" val="45387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386D9-1C55-E590-5BD3-0FAA1B4A8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90B-B2E3-3B6C-AE0D-E15B6A07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63287"/>
            <a:ext cx="9520157" cy="642256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Model Building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07D7-F5B6-7468-7C99-A7D8DB46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3958" y="979714"/>
            <a:ext cx="5022042" cy="5127172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Model Selection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 is prepared and preprocessed, the next step is to build the predictive model using logistic regression.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Logistic Regression, a binary classification algorithm suitable for predicting the likelihood of a lead converting (converted = 1) or not converting (converted = 0).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37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The model </a:t>
            </a: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outputs a probability score between 0 and 1, which can be scaled to a 0-100 lead score by multiplying the probability by 100.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D144B-52B4-5748-34A7-8075573E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805544"/>
            <a:ext cx="5220354" cy="6052456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10B3B-C735-5F4E-773E-5904933D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4" y="805542"/>
            <a:ext cx="4191000" cy="50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39463-7A8D-F553-2CE2-4A00E7A09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168E-365B-C762-A327-46523F94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63287"/>
            <a:ext cx="9520157" cy="642256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Model Building(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ADDE-41DE-99D9-0C58-A29ECBD7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3958" y="778328"/>
            <a:ext cx="5022042" cy="530134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5.2 Model Training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5.2.1 Fit the Model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 we are dealing with the imbalanced classes (more non-converted leads than converted leads), we use class weights to penalize misclassification of the minority class more heavily.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Get the statistical </a:t>
            </a: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summary using ‘</a:t>
            </a:r>
            <a:r>
              <a:rPr lang="en-US" sz="1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statsmodel</a:t>
            </a: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endParaRPr lang="en-US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It will</a:t>
            </a: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provide insights into the coefficients and statistical significance of each feature.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from the Model:</a:t>
            </a:r>
          </a:p>
          <a:p>
            <a:pPr>
              <a:buNone/>
            </a:pPr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/>
              <a:t>Key Positive Drivers:</a:t>
            </a:r>
            <a:endParaRPr lang="en-US" sz="1400" dirty="0"/>
          </a:p>
          <a:p>
            <a:pPr lvl="1"/>
            <a:r>
              <a:rPr lang="en-US" sz="1200" b="1" dirty="0"/>
              <a:t>Total Time Spent on Website:</a:t>
            </a:r>
            <a:r>
              <a:rPr lang="en-US" sz="1200" dirty="0"/>
              <a:t> The strongest predictor — more time spent increases conversion chances.</a:t>
            </a:r>
          </a:p>
          <a:p>
            <a:pPr lvl="1"/>
            <a:r>
              <a:rPr lang="en-US" sz="1200" b="1" dirty="0"/>
              <a:t>Tags, Occupation, Lead Profile, Last Activity, and Lead Origin:</a:t>
            </a:r>
            <a:r>
              <a:rPr lang="en-US" sz="1200" dirty="0"/>
              <a:t> These factors significantly boost conversion likelihood, making them crucial for targeting high-potential leads.</a:t>
            </a:r>
          </a:p>
          <a:p>
            <a:pPr marL="0" indent="0">
              <a:buNone/>
            </a:pPr>
            <a:r>
              <a:rPr lang="en-US" sz="1400" b="1" dirty="0"/>
              <a:t>Takeaway: </a:t>
            </a:r>
          </a:p>
          <a:p>
            <a:pPr lvl="1"/>
            <a:r>
              <a:rPr lang="en-US" sz="1200" dirty="0"/>
              <a:t>Focus on increasing engagement and time spent on the website while improving lead quality.</a:t>
            </a:r>
            <a:endParaRPr lang="en-US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A825C-600F-5980-AB19-36B9D2A9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805544"/>
            <a:ext cx="5220354" cy="6052456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E863A-A1B5-CAF1-3BFC-5ADB3AC5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34" y="805542"/>
            <a:ext cx="516327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F76F-18C4-24FF-4243-FFF93FFF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9B76-E361-6659-C720-C2AC2320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30630"/>
            <a:ext cx="9520157" cy="537708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Model Building(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39FD4-1515-E56E-ADB1-FDB62104E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729D-E1B5-837D-DAF0-6AA9D1FA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762000"/>
            <a:ext cx="5306659" cy="4706727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5.2.2 Feature Selection Using RFE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9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sz="4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the top 15 features using RFE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endParaRPr lang="en-US" sz="4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4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Focus on maintaining a balance between simplicity and predictive power.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DEA508-8F43-93AB-291B-0E89C08E6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E097C1-A458-043C-B3E4-2DCF65373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56515" y="668338"/>
            <a:ext cx="5921828" cy="590663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5.2.3 </a:t>
            </a:r>
            <a:r>
              <a:rPr lang="en-US" sz="55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ReTrain</a:t>
            </a:r>
            <a:r>
              <a:rPr lang="en-US" sz="5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Model</a:t>
            </a:r>
          </a:p>
          <a:p>
            <a:pPr marL="0" indent="0">
              <a:buNone/>
            </a:pPr>
            <a:r>
              <a:rPr lang="en-US" sz="4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 the model with the selected features and get the statistics summary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Performance</a:t>
            </a: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37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Pseudo R-squared (0.4957)</a:t>
            </a: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indicates that the model explains around </a:t>
            </a:r>
            <a:r>
              <a:rPr lang="en-US" sz="37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49.57%</a:t>
            </a: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the variance in lead conversion — moderate to strong for a logistic regression model.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Strong Positive Predictors</a:t>
            </a: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Total Time Spent on Website (1.1224, p=0.000) </a:t>
            </a: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Lead Origin (0.6483, p=0.000)</a:t>
            </a: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Last Activity (0.5226, p=0.000)</a:t>
            </a: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Lead Profile (0.5619, p=0.000)</a:t>
            </a: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Tags_grouped</a:t>
            </a:r>
            <a:r>
              <a:rPr lang="en-US" sz="37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(0.7197, p=0.000)</a:t>
            </a: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Country_grouped</a:t>
            </a:r>
            <a:r>
              <a:rPr lang="en-US" sz="37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(0.2987, p=0.000)</a:t>
            </a: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Strong Negative Predictors: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Lead Quality (-1.0837, p=0.000) 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Not Interested in Contact (-0.9324, p=0.000) 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Page Views Per Visit (-0.4457, p=0.000) 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Asymmetrique</a:t>
            </a:r>
            <a:r>
              <a:rPr lang="en-US" sz="37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Activity Index (-0.4354, p=0.000) 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37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 free copy of Mastering The Interview (-0.2154, p=0.012)</a:t>
            </a:r>
          </a:p>
          <a:p>
            <a:pPr marL="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rgbClr val="000000"/>
                </a:solidFill>
                <a:effectLst/>
              </a:rPr>
              <a:t>The Pseudo R-squared (0.4957) indicates that the model explains around 50% of the variance in lead conversion — moderate to strong for a logistic regression model.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000000"/>
                </a:solidFill>
              </a:rPr>
              <a:t>This is our final model with 14 features.</a:t>
            </a:r>
            <a:endParaRPr lang="en-US" sz="3700" b="0" i="0" dirty="0">
              <a:solidFill>
                <a:srgbClr val="000000"/>
              </a:solidFill>
              <a:effectLst/>
            </a:endParaRPr>
          </a:p>
          <a:p>
            <a:pPr marL="914400" lvl="2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2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AE97E-A3FC-DF10-8C81-48672AC3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4" y="2505075"/>
            <a:ext cx="49094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9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2C387-23EF-8DF8-C1A8-F9E168FAE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72FC-2481-7E16-7B9F-5844879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30630"/>
            <a:ext cx="9520157" cy="537708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Model Building(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12EE2-9390-52DB-76E3-8F9FC1559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0DB3-DD3A-A8B8-BC8A-85DDD8AC7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658" y="762000"/>
            <a:ext cx="5442857" cy="4706727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5.2.4 Make Predictions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the predict() method to get predicted probabilities for each lead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Combine the actual conversion values and predicted probabilities into a new data frame.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can compare the actual values (Actual) and predicted class values (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Predicted_Class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to evaluate how well the model is performing.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5.2.5. Actual Vs Predicted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8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4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Convert the predicted probabilities to binary class predictions (0 or 1) by setting a threshold. </a:t>
            </a:r>
          </a:p>
          <a:p>
            <a:pPr marL="800100" lvl="1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4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 common threshold is 0.5, where values greater than or equal to 0.5 are classified as 1 (converted), and those less than 0.5 are classified as 0 (not converted). This helps in decision-making.</a:t>
            </a:r>
          </a:p>
          <a:p>
            <a:pPr marL="1257300" lvl="2" indent="-342900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sz="4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Predicted probability &gt;= 0.5 → Classified as 1 (Converted) </a:t>
            </a:r>
          </a:p>
          <a:p>
            <a:pPr marL="1257300" lvl="2" indent="-342900">
              <a:lnSpc>
                <a:spcPct val="100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4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Predicted probability &lt; 0.5 → Classified as 0 (Not Converted)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BB052E-EF80-7588-7D3B-5113ABA4B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2143"/>
            <a:ext cx="518318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949E7-B086-6A30-B766-81B98454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49" y="4563179"/>
            <a:ext cx="2962275" cy="162877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262FBC-1021-6377-C80E-8B0C57CCE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762000"/>
            <a:ext cx="5183188" cy="58238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5.2.6. Assess Using Confusion Matrix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0" indent="0">
              <a:buNone/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confusion matrix will help you understand how well your model is performing for both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True Negative (TN) = 4114: These are the leads that were predicted as not converted (0) and actually not converted. 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 Positive (FP) = 429: These are the leads that were predicted as converted (1) but actually not converted. 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 Negative (FN) = 585: These are the leads that were predicted as not converted (0) but actually converted. 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True Positive (TP) = 2264: These are the leads that were predicted as converted (1) and actually converted.</a:t>
            </a:r>
          </a:p>
          <a:p>
            <a:pPr marL="0" indent="0">
              <a:buNone/>
            </a:pPr>
            <a:r>
              <a:rPr lang="en-US" sz="6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By checking the accuracy, about 86.28% of the predictions made by the model (whether a lead would convert or not) are correct, which is a strong performance.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sz="64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5EBDB-A75D-89CB-0172-F376B3C7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33" y="1774213"/>
            <a:ext cx="3647394" cy="2275274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FF93E312-15B1-2B21-9982-F0F57E72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90057" y="-684930"/>
            <a:ext cx="84614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30470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997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CB072-91E6-6125-70BF-12796735A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DD56-FC8F-6C3B-CC21-C3610288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30630"/>
            <a:ext cx="9520157" cy="537708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Model Building(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F18BA-8021-28D7-29C1-956029FB9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F70C-9BE3-38B1-7C9A-E063A2AD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658" y="762000"/>
            <a:ext cx="5442857" cy="47067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5.2.7 Checking VIF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VIF values help assess the multicollinearity between the predictor variables.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2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Asymmetrique</a:t>
            </a:r>
            <a:r>
              <a:rPr lang="en-US" sz="1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Profile Index  5.877003' </a:t>
            </a: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2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Asymmetrique</a:t>
            </a:r>
            <a:r>
              <a:rPr lang="en-US" sz="1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Activity Index  5.724097</a:t>
            </a: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have VIF values &gt; 5, so we can try dropping one of them and re-run the model.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5FE18C-7B40-0BED-BFA8-9B331933B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2143"/>
            <a:ext cx="518318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4D16B4-36A0-15AC-E70C-D66FD39A3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762000"/>
            <a:ext cx="5183188" cy="582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5.2.6. Retrain the Model After Dropping</a:t>
            </a:r>
            <a:endParaRPr lang="en-US" sz="18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the model after removing the ‘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Asymmetrique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Profile Index’ and re-run the model.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the statistics 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Predictions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using confusion matrix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accuracy of this model is 86.01%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VIF values again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64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E725E39-1B09-CA32-A5A6-A835F57B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90057" y="-684930"/>
            <a:ext cx="84614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30470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011B3-72D1-0D43-8DA6-8347AD7E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94" y="2928257"/>
            <a:ext cx="4326391" cy="341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A2AD8-6A77-2D8F-DCBF-8FA9DE6A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581" y="3570515"/>
            <a:ext cx="4162425" cy="25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0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1D5E0-400B-8129-1988-D07811022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9BB3-C21A-6AC7-880E-2C07AC3E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30630"/>
            <a:ext cx="9520157" cy="537708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Model Evaluation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6E388-06D9-18C6-E071-CB4E6CB73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5B40-A7B1-7B59-0E82-BD859BFFF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772" y="762000"/>
            <a:ext cx="5442857" cy="5617029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6.1</a:t>
            </a:r>
            <a:r>
              <a:rPr lang="en-US" sz="7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Metrics Beyond Accuracy</a:t>
            </a:r>
          </a:p>
          <a:p>
            <a:pPr marL="457200" lvl="1">
              <a:lnSpc>
                <a:spcPct val="115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metrics provide more insight into how well your model handles the classes.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b="1" dirty="0"/>
              <a:t>Observations: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 (0.8132)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strong balance between precision and recall, meaning the model performs well in predicting conversions while minimizing false positives and false negatives.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 (Recall) (0.7898)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model correctly identifies 79% of actual conversions, this cut-off point had to be optimized to get a decent value of sensitivity and for this, we will use the ROC curve.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Specificity (0.9042)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model correctly classifies 90% of non-conversions, indicating strong performance in avoiding false positives.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 Rate (0.0958)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low false positive rate, meaning the model rarely misclassifies non-conversions as conversions.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Predictive Value (Precision) (0.8380)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83.8% of predicted conversions are actual conversions, ensuring reliability in high-confidence predictions.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Predictive Value (0.8727)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87.3% of predicted non-conversions are truly not converted, which is strong for identifying not converted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BAE029-3A9D-7750-1163-D94E04B4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2143"/>
            <a:ext cx="518318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49D91A-56BF-369C-2B3F-AC048C3AA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762000"/>
            <a:ext cx="5183188" cy="58238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6.2. Plotting ROC Curve</a:t>
            </a:r>
          </a:p>
          <a:p>
            <a:pPr marL="0" indent="0">
              <a:buNone/>
            </a:pPr>
            <a:r>
              <a:rPr lang="en-US" sz="72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  <a:endParaRPr lang="en-US" sz="7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tradeoff between sensitivity and specificity (any increase in sensitivity will be accompanied by a decrease in specificity).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closer the curve follows the left-hand border and then the top border of the ROC space, the more accurate the test.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closer the curve comes to the 45-degree diagonal of the ROC space, the less accurate the test.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 (Area Under the Curve) = 0.93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an excellent model. AUC values close to 1.0 suggest a high discriminative power between converted and non-converted cases.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0.93 means the model correctly ranks positive instances higher than negative ones 93% of the time.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1EC86EA-3E3F-6268-8360-73155C6C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90057" y="-684930"/>
            <a:ext cx="84614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30470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55287-2B13-E439-23CB-840D3C3E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94" y="1440317"/>
            <a:ext cx="2847975" cy="1153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21A92-E5F8-04C7-DC57-5B2AF87B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91" y="4450216"/>
            <a:ext cx="3551578" cy="24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1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04D2A-68A4-0F2A-D279-9EDCD6EA8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F8AC-7196-CF77-7D96-13917372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30630"/>
            <a:ext cx="9520157" cy="537708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Model Evaluation(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6E797-61A5-2281-EED8-16DE7C324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CDBA-D246-034E-170C-D9424C10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772" y="784453"/>
            <a:ext cx="5663992" cy="5617029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6.3</a:t>
            </a:r>
            <a:r>
              <a:rPr lang="en-US" sz="5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Finding Optimal Cutoff Point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9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columns with different probability cutoffs and calculate accuracy, sensitivity, and specificity.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plotting the accuracy, sensitivity, and specificity for various probabilities, we can calculate the Optimal Cutoff Point.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endParaRPr lang="en-US" sz="5600" b="1" dirty="0"/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4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Optimal Probability Cutoff is 0.4 which can be calculated using ‘</a:t>
            </a:r>
            <a:r>
              <a:rPr lang="en-US" sz="3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Youden_index</a:t>
            </a: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method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threshold to 0.4 and make predictions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the model again using Confusion Matrix</a:t>
            </a:r>
            <a:endParaRPr lang="en-US" sz="3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D23F62-89B5-F604-8AC8-35095F6A1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2143"/>
            <a:ext cx="518318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FCB091-B596-C4A4-8F0F-1D3A7AAA4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762000"/>
            <a:ext cx="5183188" cy="5823857"/>
          </a:xfrm>
        </p:spPr>
        <p:txBody>
          <a:bodyPr>
            <a:normAutofit fontScale="32500" lnSpcReduction="20000"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buNone/>
            </a:pPr>
            <a:endParaRPr lang="en-US" sz="5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700" dirty="0"/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overall accuracy is 86.01% after changing the threshold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 the Metrics Beyond accuracy</a:t>
            </a: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>
              <a:lnSpc>
                <a:spcPct val="115000"/>
              </a:lnSpc>
              <a:buNone/>
            </a:pPr>
            <a:endParaRPr lang="en-US" sz="37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Precision is 83.80%, meaning that out of all the leads predicted as "converted," about 83.8% actually converted.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Recall is 78.98%, meaning that out of all actual conversions, 78.98% were correctly identified by the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780D42D-6D6B-1C91-4433-B02011E2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90057" y="-684930"/>
            <a:ext cx="84614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30470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D91DD-99BF-C423-476D-933C2DB7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3" y="2505075"/>
            <a:ext cx="5157788" cy="2524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C9046-9280-B815-0F35-E408374D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24" y="578985"/>
            <a:ext cx="3750332" cy="31881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DC6D88-B66B-4A38-3038-C034CC982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208" y="4457701"/>
            <a:ext cx="2752725" cy="9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5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87E3-7683-C836-9CED-4BFE8D3C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7240-D217-5B2E-8338-1C0D14891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886" y="908049"/>
            <a:ext cx="5370385" cy="546009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3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Education aims to identify the most promising leads, referred to as "Hot Leads," that are more likely to convert into paying customers.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company seeks to build a predictive model that will assign a lead score to each lead, enabling the sales team to prioritize high-potential leads and focus their efforts on the leads most likely to convert.</a:t>
            </a:r>
          </a:p>
          <a:p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3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 a predictive model</a:t>
            </a:r>
            <a:r>
              <a:rPr lang="en-US" sz="2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using past lead data to assign a lead score.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Improve lead conversion</a:t>
            </a:r>
            <a:r>
              <a:rPr lang="en-US" sz="2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by focusing on the most promising leads based on the predicted scores.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Help the </a:t>
            </a:r>
            <a:r>
              <a:rPr lang="en-US" sz="2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marketing team</a:t>
            </a:r>
            <a:r>
              <a:rPr lang="en-U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strive toward an </a:t>
            </a:r>
            <a:r>
              <a:rPr lang="en-US" sz="2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80% conversion rate</a:t>
            </a:r>
            <a:r>
              <a:rPr lang="en-U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by using the model to identify the </a:t>
            </a:r>
            <a:r>
              <a:rPr lang="en-US" sz="2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"Hot Leads"</a:t>
            </a:r>
            <a:r>
              <a:rPr lang="en-U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most likely to convert.</a:t>
            </a:r>
            <a:endParaRPr lang="en-US" sz="2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Ensure the model can </a:t>
            </a:r>
            <a:r>
              <a:rPr lang="en-US" sz="2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handle future changes</a:t>
            </a:r>
            <a:r>
              <a:rPr lang="en-U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 the company’s lead generation process, data, or conversion goals by keeping it </a:t>
            </a:r>
            <a:r>
              <a:rPr lang="en-US" sz="2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lang="en-U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updated.</a:t>
            </a:r>
            <a:endParaRPr lang="en-US" sz="2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C55F5-4E60-A443-0679-A5C8DCFFF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1047750"/>
            <a:ext cx="4604130" cy="546009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3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uild a </a:t>
            </a:r>
            <a:r>
              <a:rPr lang="en-US" sz="2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model</a:t>
            </a: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predicts the likelihood of a lead converting into a customer, with the output being a lead score between 0 and 100.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higher score will indicate a higher likelihood of conversion, while a lower score will indicate a lower likelihood. 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9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in Building the Model</a:t>
            </a:r>
            <a:r>
              <a:rPr lang="en-US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can be built</a:t>
            </a: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following the steps given below,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Overview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Exploratory Data Analysis (EDA)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Insights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7688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FE19-5BB5-8F1B-D587-C34DC3BF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F679-22CB-B516-E761-2014C72A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30630"/>
            <a:ext cx="9520157" cy="537708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Model Evaluation(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3746-D7FE-8B56-1287-830578C6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BC33-FD71-7490-93EA-796319C5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772" y="784453"/>
            <a:ext cx="5663992" cy="5617029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6.4</a:t>
            </a:r>
            <a:r>
              <a:rPr lang="en-US" sz="7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Precision And Recall Tradeoff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6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plotting the accuracy, sensitivity, and specificity for various probabilities, we can </a:t>
            </a:r>
            <a:r>
              <a:rPr lang="en-US" sz="4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Optimal Cutoff Point.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ideal threshold is where precision and recall balance well.</a:t>
            </a: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endParaRPr lang="en-US" sz="5600" b="1" dirty="0"/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4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02FC39-60B7-1177-C20F-B555103B4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2143"/>
            <a:ext cx="518318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016A29-AB7C-3AAE-1589-55A668606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762000"/>
            <a:ext cx="5183188" cy="5823857"/>
          </a:xfrm>
        </p:spPr>
        <p:txBody>
          <a:bodyPr>
            <a:normAutofit fontScale="2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6.5</a:t>
            </a:r>
            <a:r>
              <a:rPr lang="en-US" sz="7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Making Predictions on the Test Set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US" sz="60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probability predictions on the test set.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probabilities into binary class predictions using the chosen threshold.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the model on test data.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US" sz="6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buNone/>
            </a:pPr>
            <a:endParaRPr lang="en-US" sz="5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700" dirty="0"/>
          </a:p>
          <a:p>
            <a:pPr marL="0" marR="0" lvl="0" indent="0">
              <a:lnSpc>
                <a:spcPct val="115000"/>
              </a:lnSpc>
              <a:buNone/>
            </a:pPr>
            <a:endParaRPr lang="en-US" sz="37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C49F510-DFA4-5A02-C86B-E36ACB60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90057" y="-684930"/>
            <a:ext cx="84614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30470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E43F8-2976-E5DC-A6A9-6D9F72CE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5" y="1937206"/>
            <a:ext cx="5663992" cy="298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9AEDF-8BC4-80E3-18B5-AD98CB51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33" y="2878479"/>
            <a:ext cx="321037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1D8B4-62D9-C6C8-049B-718DA3394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4212-5738-0D5D-5C05-574FC039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30630"/>
            <a:ext cx="9520157" cy="537708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Model Evaluation(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3A2CC-5810-AC2E-9475-B544DE8AF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3445-3202-8152-7A2D-F32C4DE1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772" y="762000"/>
            <a:ext cx="5442857" cy="5617029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6.6 Model Evaluation on the Test Set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9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9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accuracy of 83.71% on the test set is a strong result.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confusion matrix looks good,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Negatives (TN): 969 leads correctly predicted as "Not Converted"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Positives (FP): 167 leads incorrectly predicted as "Converted"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Negatives (FN): 134 leads incorrectly predicted as "Not Converted"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Positives (TP): 578 leads correctly predicted as "Converted"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metrics,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 (0.7934): Indicates a strong balance between precision and recall.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 (0.7898): The model correctly identifies ~79% of converted leads.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Specificity (0.9042): The model correctly identifies ~90% of non-converted leads.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 Rate (0.0958): Only ~9.6% of non-converted leads are incorrectly labeled as converted.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Predictive Value (0.8380): 83.8% of leads predicted as converted actually convert.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Predictive Value (0.8727): 87.3% of leads predicted as not converted remain unconverted.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715510-3512-5013-8D92-F2A4E916E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2143"/>
            <a:ext cx="518318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FD28C68-597A-675F-B12B-2BBB43662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762000"/>
            <a:ext cx="5183188" cy="582385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6.7. Lead Score</a:t>
            </a:r>
          </a:p>
          <a:p>
            <a:pPr marL="0" indent="0">
              <a:buNone/>
            </a:pPr>
            <a:r>
              <a:rPr lang="en-US" sz="49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  <a:endParaRPr lang="en-US" sz="49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700" dirty="0"/>
              <a:t>Calculated the </a:t>
            </a:r>
            <a:r>
              <a:rPr lang="en-US" sz="3700" i="1" dirty="0"/>
              <a:t>Lead Score</a:t>
            </a:r>
            <a:r>
              <a:rPr lang="en-US" sz="3700" dirty="0"/>
              <a:t> by scaling the predicted probability from the model: </a:t>
            </a:r>
          </a:p>
          <a:p>
            <a:pPr marL="0" indent="0">
              <a:buNone/>
            </a:pPr>
            <a:r>
              <a:rPr lang="en-US" sz="3700" dirty="0"/>
              <a:t>	Lead Score=Predicted Probability×100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dirty="0"/>
              <a:t>Classified leads into categories based on their scores: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b="1" dirty="0"/>
              <a:t>Hot Leads</a:t>
            </a:r>
            <a:r>
              <a:rPr lang="en-US" sz="3700" dirty="0"/>
              <a:t>: Leads with a score greater than 85, indicating a high likelihood of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dirty="0"/>
              <a:t>This allows the sales team to prioritize these high-scoring leads, improving efficiency and increasing the chances of conversion.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4900" b="1" dirty="0"/>
              <a:t>Result:</a:t>
            </a:r>
            <a:endParaRPr lang="en-US" sz="4900" b="1" i="1" dirty="0"/>
          </a:p>
          <a:p>
            <a:r>
              <a:rPr lang="en-US" sz="3700" dirty="0"/>
              <a:t>The model successfully pinpoints the most promising leads, enabling a targeted sales strategy.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54DB25B-6E28-8C74-2895-BD1F1E4DA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90057" y="-684930"/>
            <a:ext cx="84614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30470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6C5CC-1463-606A-B30F-476824A9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24" y="3181241"/>
            <a:ext cx="402963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0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4825-D787-B1BC-A9F4-CE91FB6E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29BB-C82C-2BCE-DD0A-D8A5F427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30630"/>
            <a:ext cx="9520157" cy="537708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Model Evaluation(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E33F5-64D7-73EB-7FDA-495A195BE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594C-B1B5-7635-CA52-7CC304A0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772" y="762000"/>
            <a:ext cx="5442857" cy="5617029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6.6 Model Evaluation on the Test Set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9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9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accuracy of 83.71% on the test set is a strong result.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confusion matrix looks good,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Negatives (TN): 969 leads correctly predicted as "Not Converted"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Positives (FP): 167 leads incorrectly predicted as "Converted"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Negatives (FN): 134 leads incorrectly predicted as "Not Converted"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Positives (TP): 578 leads correctly predicted as "Converted"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metrics,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 (0.7934): Indicates a strong balance between precision and recall.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 (0.7898): The model correctly identifies ~79% of converted leads.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Specificity (0.9042): The model correctly identifies ~90% of non-converted leads.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 Rate (0.0958): Only ~9.6% of non-converted leads are incorrectly labeled as converted. </a:t>
            </a:r>
          </a:p>
          <a:p>
            <a:pPr marL="800100" lvl="1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Predictive Value (0.8380): 83.8% of leads predicted as converted actually convert.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Predictive Value (0.8727): 87.3% of leads predicted as not converted remain unconverted.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4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C85666-04AD-AF36-A2CB-985692890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2143"/>
            <a:ext cx="518318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815D87-9F5A-BC86-C4C4-C43E355C2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762000"/>
            <a:ext cx="5183188" cy="582385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6.7. Lead Score</a:t>
            </a:r>
          </a:p>
          <a:p>
            <a:pPr marL="0" indent="0">
              <a:buNone/>
            </a:pPr>
            <a:r>
              <a:rPr lang="en-US" sz="49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  <a:endParaRPr lang="en-US" sz="49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700" dirty="0"/>
              <a:t>Calculated the </a:t>
            </a:r>
            <a:r>
              <a:rPr lang="en-US" sz="3700" i="1" dirty="0"/>
              <a:t>Lead Score</a:t>
            </a:r>
            <a:r>
              <a:rPr lang="en-US" sz="3700" dirty="0"/>
              <a:t> by scaling the predicted probability from the model: </a:t>
            </a:r>
          </a:p>
          <a:p>
            <a:pPr marL="0" indent="0">
              <a:buNone/>
            </a:pPr>
            <a:r>
              <a:rPr lang="en-US" sz="3700" dirty="0"/>
              <a:t>	Lead Score=Predicted Probability×100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dirty="0"/>
              <a:t>Classified leads into categories based on their scores: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700" b="1" dirty="0"/>
              <a:t>Hot Leads</a:t>
            </a:r>
            <a:r>
              <a:rPr lang="en-US" sz="3700" dirty="0"/>
              <a:t>: Leads with a score greater than 85, indicating a high likelihood of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dirty="0"/>
              <a:t>This allows the sales team to prioritize these high-scoring leads, improving efficiency and increasing the chances of conversion.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4900" b="1" dirty="0"/>
              <a:t>Result:</a:t>
            </a:r>
            <a:endParaRPr lang="en-US" sz="4900" b="1" i="1" dirty="0"/>
          </a:p>
          <a:p>
            <a:r>
              <a:rPr lang="en-US" sz="3700" dirty="0"/>
              <a:t>The model successfully pinpoints the most promising leads, enabling a targeted sales strategy.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37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98BA4B9-15F8-B70D-2A97-E3585C99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90057" y="-684930"/>
            <a:ext cx="84614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30470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956FA-A307-9073-D348-1F05E2BD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24" y="3181241"/>
            <a:ext cx="402963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6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7793-9181-5657-F178-0050CC4F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7. Model Performance</a:t>
            </a:r>
            <a:br>
              <a:rPr lang="en-US" sz="2400" dirty="0"/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E1A14D-1476-FDA8-7E55-43618DDD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4373250"/>
            <a:ext cx="6172200" cy="203806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8DF526-77E0-15C5-4D1C-93BBC791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1971"/>
            <a:ext cx="3932237" cy="4247017"/>
          </a:xfrm>
        </p:spPr>
        <p:txBody>
          <a:bodyPr>
            <a:normAutofit fontScale="925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Consistent Accuracy – The accuracy on the test set closely matches the train set, indicating strong generalization and minimal overfitting.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High Specificity – The model effectively identifies non-converting leads, ensuring minimal wasted effort on low-potential leads.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Balanced Recall – The recall remains stable between train and test, meaning the model consistently captures potential conversions.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Strong F1-Score – A good balance between precision and recall ensures reliable lead prioritization.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Low False Positive Rate – The model minimizes incorrect classifications, reducing unnecessary sales efforts on unlikely conversions.</a:t>
            </a:r>
          </a:p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CB277EB-C402-A1C1-E15D-651AF5A054A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5049384" y="1045029"/>
            <a:ext cx="6172200" cy="30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85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E87E5-98AF-9E29-9683-8F36973F9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F1A6-58F4-7D0F-849E-7DE4FE33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Business Insights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B7C899-A93A-3B05-5AA2-6FA06363E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185861"/>
            <a:ext cx="5540829" cy="530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Business Problem: Aggressive Lead Conversion During the Intern Hiring Phase</a:t>
            </a:r>
          </a:p>
          <a:p>
            <a:pPr marL="0" indent="0">
              <a:buNone/>
            </a:pPr>
            <a:r>
              <a:rPr lang="en-US" sz="1400" b="1" dirty="0"/>
              <a:t>Strategy:</a:t>
            </a:r>
          </a:p>
          <a:p>
            <a:pPr marL="0" indent="0">
              <a:buNone/>
            </a:pPr>
            <a:r>
              <a:rPr lang="en-US" sz="1400" b="1" dirty="0"/>
              <a:t>Lower the Lead Conversion Threshold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Adjust the threshold from 0.5 to 0.4 to increase the pool of predicted leads.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This allows reaching out to more leads with a reasonable chance of conversion.</a:t>
            </a:r>
          </a:p>
          <a:p>
            <a:pPr marL="0" indent="0">
              <a:buNone/>
            </a:pPr>
            <a:r>
              <a:rPr lang="en-US" sz="1400" b="1" dirty="0"/>
              <a:t>Prioritized Outreach Based on Lead Scores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b="1" dirty="0"/>
              <a:t>High Priority</a:t>
            </a:r>
            <a:r>
              <a:rPr lang="en-US" sz="1400" dirty="0"/>
              <a:t> (Lead Score &gt; 80): Focus efforts on leads with the highest likelihood of conversion.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b="1" dirty="0"/>
              <a:t>Medium Priority</a:t>
            </a:r>
            <a:r>
              <a:rPr lang="en-US" sz="1400" dirty="0"/>
              <a:t> (Score 60-80): Assign interns to follow up with these leads.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b="1" dirty="0"/>
              <a:t>Low Priority</a:t>
            </a:r>
            <a:r>
              <a:rPr lang="en-US" sz="1400" dirty="0"/>
              <a:t> (Score 40-60): Engage these leads with a combination of automated nurturing and minimal outreach.</a:t>
            </a:r>
          </a:p>
          <a:p>
            <a:pPr marL="0" indent="0">
              <a:buNone/>
            </a:pPr>
            <a:r>
              <a:rPr lang="en-US" sz="1400" b="1" dirty="0"/>
              <a:t>Multi-Channel Engagement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Use </a:t>
            </a:r>
            <a:r>
              <a:rPr lang="en-US" sz="1400" b="1" dirty="0"/>
              <a:t>emails, WhatsApp, and SMS</a:t>
            </a:r>
            <a:r>
              <a:rPr lang="en-US" sz="1400" dirty="0"/>
              <a:t> for outreach to all lead categories, with phone calls reserved for high-priority leads.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Automate follow-up sequences to maintain engagement over time.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66F82B-E077-75CB-38FE-E0D191E2D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85862"/>
            <a:ext cx="5540829" cy="530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Business Problem: Minimizing Calls When Quarterly Targets Are Met Early</a:t>
            </a:r>
          </a:p>
          <a:p>
            <a:pPr marL="0" indent="0">
              <a:buNone/>
            </a:pPr>
            <a:r>
              <a:rPr lang="en-US" sz="1600" b="1" dirty="0"/>
              <a:t>Strategy:</a:t>
            </a:r>
          </a:p>
          <a:p>
            <a:pPr marL="0" indent="0">
              <a:buNone/>
            </a:pPr>
            <a:r>
              <a:rPr lang="en-US" sz="1400" b="1" dirty="0"/>
              <a:t>Increase the Lead Conversion Threshold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Raise the threshold to 0.7 to focus on the </a:t>
            </a:r>
            <a:r>
              <a:rPr lang="en-US" sz="1400" b="1" dirty="0"/>
              <a:t>most promising leads</a:t>
            </a:r>
            <a:r>
              <a:rPr lang="en-US" sz="1400" dirty="0"/>
              <a:t> and avoid wasting resources on low-conversion leads.</a:t>
            </a:r>
          </a:p>
          <a:p>
            <a:pPr marL="0" indent="0">
              <a:buNone/>
            </a:pPr>
            <a:r>
              <a:rPr lang="en-US" sz="1400" b="1" dirty="0"/>
              <a:t>Focus on High-Value Leads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Prioritize outreach to leads with scores greater than </a:t>
            </a:r>
            <a:r>
              <a:rPr lang="en-US" sz="1400" b="1" dirty="0"/>
              <a:t>85</a:t>
            </a:r>
            <a:r>
              <a:rPr lang="en-US" sz="1400" dirty="0"/>
              <a:t>, ensuring maximum return on effort.</a:t>
            </a:r>
          </a:p>
          <a:p>
            <a:pPr marL="0" indent="0">
              <a:buNone/>
            </a:pPr>
            <a:r>
              <a:rPr lang="en-US" sz="1400" b="1" dirty="0"/>
              <a:t>Leverage Automated Nurturing for Lower-Priority Leads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Engage lower-priority leads through automated </a:t>
            </a:r>
            <a:r>
              <a:rPr lang="en-US" sz="1400" b="1" dirty="0"/>
              <a:t>email nurturing</a:t>
            </a:r>
            <a:r>
              <a:rPr lang="en-US" sz="1400" dirty="0"/>
              <a:t> sequences.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Phone calls should only be made to those who show engagement (e.g., opened emails, or visited the website).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293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8DADF3-3D18-9F3D-4B9A-9617F839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3AD5ED-B1E7-D424-78FE-CB445C2D0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688306"/>
            <a:ext cx="6172200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FFFD04-D9F3-DAD6-D4AB-882D2DAF1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high accuracy, strong recall, and an effective lead scoring mechanism, the project has successfully achieved its goal in identifying the most promising leads.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9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B6570-2558-1639-8D06-B1CB936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719481"/>
          </a:xfrm>
        </p:spPr>
        <p:txBody>
          <a:bodyPr>
            <a:noAutofit/>
          </a:bodyPr>
          <a:lstStyle/>
          <a:p>
            <a:pPr algn="ctr"/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1.Data Overview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53BA1-F060-B2EF-268F-9D94F20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24000"/>
            <a:ext cx="9520158" cy="3942345"/>
          </a:xfrm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analysis, we have been provided with one dataset,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Leads.csv 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contains various attributes such as Lead Source, Total Time Spent on Website, Total Visits, Last Activity, etc. 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9240 rows and 37 columns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29 Categorical features and 8 Numerical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76F6-06F6-DEF1-04C5-16F6CAEF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2.Data Preprocessing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9A0D-B4D1-CF4F-B7BA-991883B77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 the Data Frame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the Data Frame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Binary Features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Categorical Features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‘Select’ level categories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Imputation on Categorical features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Outliers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Numerical Features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12271-690E-21DA-FD38-1990E5C514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/>
              <a:t>2.1. Inspect the </a:t>
            </a:r>
            <a:r>
              <a:rPr lang="en-US" sz="4900" b="1" dirty="0" err="1"/>
              <a:t>Dataframe</a:t>
            </a:r>
            <a:endParaRPr lang="en-US" sz="4900" b="1" dirty="0"/>
          </a:p>
          <a:p>
            <a:r>
              <a:rPr lang="en-US" sz="3400" dirty="0"/>
              <a:t>Drop the unique identifiers columns - ‘Prospect ID', 'Lead Number' as they don’t hold any meaningful values for the model.</a:t>
            </a:r>
          </a:p>
          <a:p>
            <a:r>
              <a:rPr lang="en-US" sz="3400" dirty="0"/>
              <a:t>Look into the unique values in the categorical columns</a:t>
            </a:r>
          </a:p>
          <a:p>
            <a:r>
              <a:rPr lang="en-US" sz="34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heck for missing values in the dataset to identify columns that require imputation</a:t>
            </a:r>
          </a:p>
          <a:p>
            <a:pPr marL="0" indent="0">
              <a:buNone/>
            </a:pPr>
            <a:endParaRPr lang="en-US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04692-99D9-9A80-4A8A-CFC93EE8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01" y="3105150"/>
            <a:ext cx="6258798" cy="35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7E370-4D34-B874-5E11-70705126E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C4E0-9B22-6CBC-BCDD-F34EC0B9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34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.Data Preprocessing (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1E1F33F-CAF5-6893-B5CD-DE35DA71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9"/>
            <a:ext cx="5157787" cy="733426"/>
          </a:xfrm>
        </p:spPr>
        <p:txBody>
          <a:bodyPr/>
          <a:lstStyle/>
          <a:p>
            <a:r>
              <a:rPr lang="en-US" sz="1800" dirty="0"/>
              <a:t>2.2 Data Cleaning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6D02-5035-79D0-C701-07876FE21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33475"/>
            <a:ext cx="5157787" cy="5056187"/>
          </a:xfrm>
        </p:spPr>
        <p:txBody>
          <a:bodyPr>
            <a:normAutofit fontScale="925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Handling the 'Select' level in the features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'Select' level in categorical variables is a placeholder for when a value has not been selected or provided by the user.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as good as a missing value, and this shows the high percentage of missing values in some columns.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Replace 'Select' with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then impute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Dropping the column ‘What matters most to you in choosing a course’ as it is extremely dominant.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Dropping the columns with only one unique value has no variability and wouldn't contribute useful information to the model.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15000"/>
              </a:lnSpc>
            </a:pPr>
            <a:endParaRPr lang="en-US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‘Lead source’ and ‘Last Activity’ – Grouped the categories with a very minimal value under a single category ‘Others’.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for the columns having missing values&gt; 40% in the data frame.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Drop the 'How did you hear about X Education’ column with 78% missing value.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Perform meaningful imputation on the other columns and </a:t>
            </a:r>
            <a:r>
              <a:rPr lang="en-US" sz="1200" dirty="0" err="1"/>
              <a:t>anlayze</a:t>
            </a:r>
            <a:r>
              <a:rPr lang="en-US" sz="1200" dirty="0"/>
              <a:t> the predictive power.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8E7BC45-8F03-2E2E-7453-4B7B4C096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76250"/>
            <a:ext cx="5183188" cy="485775"/>
          </a:xfrm>
        </p:spPr>
        <p:txBody>
          <a:bodyPr>
            <a:normAutofit/>
          </a:bodyPr>
          <a:lstStyle/>
          <a:p>
            <a:r>
              <a:rPr lang="en-US" sz="1800" dirty="0"/>
              <a:t>2.3 Handling Binary Features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8CEB75A-E658-F96E-1D15-7FA13EE54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09675"/>
            <a:ext cx="5183188" cy="4979988"/>
          </a:xfrm>
        </p:spPr>
        <p:txBody>
          <a:bodyPr>
            <a:normAutofit fontScale="925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all the columns with ‘Yes’ or ‘No’ values and encode it as 1 for ‘Yes’ and 0 for ‘No.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‘Do Not Call', 'Newspaper Article', 'X Education Forums', 'Newspaper', 'Digital Advertisement', 'Through Recommendations',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columns are mostly dominated by a single value.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‘Do Not Call’, 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column contains only 2 ‘yes’ which don not add any predictive power to the model.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columns have been dominated by a single value, so we can combine the features to represent the same information in a more compact form.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 the Features: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column to indicate whether the customer came through any marketing channels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sz="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column flagging customers who opted out of communication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37BB6-5514-FEAD-2A53-FD9547CF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68" y="3018631"/>
            <a:ext cx="3933826" cy="6810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F754F3-8A42-A3AD-8A07-587944AA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68" y="4452536"/>
            <a:ext cx="3381847" cy="866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639268-4D44-6E64-8815-EF9993E2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780" y="3105150"/>
            <a:ext cx="2819400" cy="9231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E2ECFA-F3A7-FA58-588D-A1FA3D0D0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555" y="5255176"/>
            <a:ext cx="5344319" cy="340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B959F6-38CA-97F4-163D-A226EB640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555" y="6076950"/>
            <a:ext cx="5211764" cy="43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56EF2-7EB6-D96E-0E7A-995E7F356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F70A-A811-16C7-5BC7-39CEE32E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.Data Preprocessing (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48EBB71-59A7-561B-7CB7-CBA26C6D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66775"/>
            <a:ext cx="5157787" cy="733425"/>
          </a:xfrm>
        </p:spPr>
        <p:txBody>
          <a:bodyPr/>
          <a:lstStyle/>
          <a:p>
            <a:r>
              <a:rPr lang="en-US" sz="1800" dirty="0"/>
              <a:t>2.4 Handling Categorical Features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0D3DB-45B9-D83B-1AFB-D6B6F15F3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33475"/>
            <a:ext cx="5157787" cy="5056187"/>
          </a:xfrm>
        </p:spPr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Imputation on Categorical Features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Imputed the missing values using the mode and for the columns with a high percentage of missing values imputed with a specific value 'Unknown' instead of dropping.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 handling the missing values, we can proceed with encoding the categorical variables.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buNone/>
            </a:pPr>
            <a:endParaRPr lang="en-US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 the Features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‘Country’, ‘Last Notable Activity’, ‘Tags’ have a large number of unique values, so we can group the similar activities.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makes the feature easier to interpret and reduces the dimensionality for encoding.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5F28B0-568F-2C32-CC06-EC96D637B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1050"/>
            <a:ext cx="5183188" cy="428625"/>
          </a:xfrm>
        </p:spPr>
        <p:txBody>
          <a:bodyPr>
            <a:normAutofit/>
          </a:bodyPr>
          <a:lstStyle/>
          <a:p>
            <a:r>
              <a:rPr lang="en-US" sz="1800" dirty="0"/>
              <a:t>2.5 Handling Numerical Features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D93DCED-9C45-5FB2-E7A7-D4CAA16FE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09675"/>
            <a:ext cx="5183188" cy="497998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Asymmetrique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 Score, and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Asymmetrique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Profile Score have a large number of missing values (around 4215)</a:t>
            </a:r>
          </a:p>
          <a:p>
            <a:pPr marL="742950" marR="0" lvl="1" indent="-28575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Checked the correlation of these with the Target variable</a:t>
            </a:r>
          </a:p>
          <a:p>
            <a:pPr marL="742950" marR="0" lvl="1" indent="-28575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till have weak predictive power after imputation, meaning they don't seem to significantly improve the predictive performance of the model.</a:t>
            </a:r>
          </a:p>
          <a:p>
            <a:pPr marL="742950" marR="0" lvl="1" indent="-28575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drop these features</a:t>
            </a:r>
          </a:p>
          <a:p>
            <a:pPr marL="9144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TotalVisits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Page Views Per Visit, the missing values can be imputed with the median as they are highly skewed.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sz="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8B41A-8E78-B1E0-EFB5-9309F018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69" y="3273584"/>
            <a:ext cx="5026023" cy="48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92DE8-8B5F-22E7-6B6B-93E22852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3825066"/>
            <a:ext cx="5048252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C7F09-C771-4A42-98BC-5FA365904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01" y="4401691"/>
            <a:ext cx="5058071" cy="457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827DE2-EBB7-B10C-7C77-A0DA19889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0" y="3083057"/>
            <a:ext cx="490458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8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1D7C-92F4-2860-8CA0-A60A28709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528-BF9F-E207-35BD-D852504A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Data Preprocessing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72CE-582E-2FCB-AA29-E1CEC9D8A4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Check for outliers in the numerical features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BoxPlot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FC8216-5D5C-9370-CABD-CB1605E86B7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352550"/>
            <a:ext cx="5157788" cy="1152525"/>
          </a:xfrm>
        </p:spPr>
        <p:txBody>
          <a:bodyPr/>
          <a:lstStyle/>
          <a:p>
            <a:r>
              <a:rPr lang="en-US" sz="1800" b="1" dirty="0"/>
              <a:t>2.5 Handling Outliers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B03E2-D604-1C99-9149-22105854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2759710"/>
            <a:ext cx="5049837" cy="232663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5BA17D-F595-F304-5D80-EFA9FB081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pply Capping based on percentiles and re-check the features for outliers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527A30-BE9A-B4C8-22A9-DCCC0F91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037" y="2838451"/>
            <a:ext cx="5943600" cy="22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6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41AB8-8365-910F-FD47-D5722BA5D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E28-88BF-1613-8A8C-38D01F0A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Performing EDA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F68D-0B5D-B2CD-6883-4251B9DDF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50815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3.1.Explore the Target Variable: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distribution to see if the data is imbalanced.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"Converted"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 indicates whether a lead was converted (1) or not converted (0).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5679 leads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converted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(0).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3561 leads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converted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(1).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38.53 %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 Rate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target variable has a higher number of non-converted leads (0) compared to converted leads (1), the dataset is imbalanced.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handle the imbalance, we can use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weights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during training to make the model more sensitive to the minority class.</a:t>
            </a:r>
          </a:p>
          <a:p>
            <a:pPr marL="0" marR="0" indent="0" algn="just"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2510-7B0E-7703-CAA7-24C8AFC123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indent="0" algn="just">
              <a:buNone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00" marR="0">
              <a:lnSpc>
                <a:spcPct val="107000"/>
              </a:lnSpc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14589-8B5F-ABE8-DE04-A325EBFD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28700"/>
            <a:ext cx="50768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9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D8A77-D08A-10B2-B540-65A837E2B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D72A-C895-4743-9101-B6AB88A7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2024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Performing EDA 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Contd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04ED-1477-CAC7-18EF-F8FA72570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09600"/>
            <a:ext cx="5181600" cy="5567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 Univariate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Categorical Features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each categorical column, analyze its distribution with </a:t>
            </a:r>
            <a:r>
              <a:rPr lang="en-US" sz="1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value_counts</a:t>
            </a: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to find the frequencies of different categories.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Visualize the count using count plot/ bar plot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Dominant Categories: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Many features have one or two dominant categories, indicating concentrated behavior or preferences among leads.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Imbalance in Distribution: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Several features show imbalanced distributions, where a few categories represent most of the data. This might impact model performance and require handling techniques.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Indicators: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Certain categories may act as strong indicators of lead behavior or conversion likelihood, offering potential predictive power.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24690-35A7-1756-7927-21FF4DABE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5181600" cy="5567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Numerical Features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summary statistics for all the numerical columns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Pair-plots to understand the distribution of the data.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Spent Matters: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Leads who spend more time on the website are more likely to convert.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Engagement Insight: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Visitors who explore more pages during each visit tend to spend more time overall.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Weak Predictors: </a:t>
            </a:r>
            <a:r>
              <a:rPr lang="en-US" sz="1100" dirty="0"/>
              <a:t>"A free copy of Mastering The Interview" (-0.04), "Came Through Marketing Channels" (0.01), and "Not Interested in Contact" (-0.13) show little impact on conversion.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/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Negative Indicator: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Leads who aren’t interested in contact are less likely to convert. 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8EA36-88E2-D94D-84D2-168352E5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4133849"/>
            <a:ext cx="3067051" cy="21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51346-01B7-5113-3FA4-4ECA78A3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3" y="4095749"/>
            <a:ext cx="2695574" cy="2247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DAACA-DAD3-C5A5-1E6F-1A5AF1FE1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609975"/>
            <a:ext cx="5014913" cy="25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6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4271</Words>
  <Application>Microsoft Office PowerPoint</Application>
  <PresentationFormat>Widescreen</PresentationFormat>
  <Paragraphs>524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Lead Scoring Case Study Presentation </vt:lpstr>
      <vt:lpstr>PowerPoint Presentation</vt:lpstr>
      <vt:lpstr>1.Data Overview </vt:lpstr>
      <vt:lpstr>2.Data Preprocessing </vt:lpstr>
      <vt:lpstr>2.Data Preprocessing (Contd)  </vt:lpstr>
      <vt:lpstr>2.Data Preprocessing (Contd)  </vt:lpstr>
      <vt:lpstr>2. Data Preprocessing(Contd) </vt:lpstr>
      <vt:lpstr>3. Performing EDA</vt:lpstr>
      <vt:lpstr>3. Performing EDA (Contd)</vt:lpstr>
      <vt:lpstr>3. Performing EDA (Contd)</vt:lpstr>
      <vt:lpstr>4. Data Preparation</vt:lpstr>
      <vt:lpstr>4. Data Preparation(Contd)</vt:lpstr>
      <vt:lpstr>5. Model Building</vt:lpstr>
      <vt:lpstr>5. Model Building(Contd)</vt:lpstr>
      <vt:lpstr>5. Model Building(Contd)</vt:lpstr>
      <vt:lpstr>5. Model Building(Contd)</vt:lpstr>
      <vt:lpstr>5. Model Building(Contd)</vt:lpstr>
      <vt:lpstr>6. Model Evaluation</vt:lpstr>
      <vt:lpstr>6. Model Evaluation(Contd)</vt:lpstr>
      <vt:lpstr>6. Model Evaluation(Contd)</vt:lpstr>
      <vt:lpstr>6. Model Evaluation(Contd)</vt:lpstr>
      <vt:lpstr>6. Model Evaluation(Contd)</vt:lpstr>
      <vt:lpstr>7. Model Performance  </vt:lpstr>
      <vt:lpstr>7. Business Insights and 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Ulagammal Ramalingam</dc:creator>
  <cp:lastModifiedBy>Ulagammal Ramalingam</cp:lastModifiedBy>
  <cp:revision>16</cp:revision>
  <dcterms:created xsi:type="dcterms:W3CDTF">2024-11-26T05:37:09Z</dcterms:created>
  <dcterms:modified xsi:type="dcterms:W3CDTF">2025-04-22T04:42:42Z</dcterms:modified>
</cp:coreProperties>
</file>