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7"/>
  </p:notesMasterIdLst>
  <p:sldIdLst>
    <p:sldId id="256" r:id="rId2"/>
    <p:sldId id="261" r:id="rId3"/>
    <p:sldId id="273" r:id="rId4"/>
    <p:sldId id="272"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13"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A6EE6-15EC-4D10-A802-193D0725987B}" type="datetimeFigureOut">
              <a:rPr lang="en-IN" smtClean="0"/>
              <a:t>07-08-2020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B7029-B0FA-4819-B0EC-1CB249BE6CAB}" type="slidenum">
              <a:rPr lang="en-IN" smtClean="0"/>
              <a:t>‹#›</a:t>
            </a:fld>
            <a:endParaRPr lang="en-IN"/>
          </a:p>
        </p:txBody>
      </p:sp>
    </p:spTree>
    <p:extLst>
      <p:ext uri="{BB962C8B-B14F-4D97-AF65-F5344CB8AC3E}">
        <p14:creationId xmlns:p14="http://schemas.microsoft.com/office/powerpoint/2010/main" val="3989327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sp>
        <p:nvSpPr>
          <p:cNvPr id="3" name="Subtitle 2"/>
          <p:cNvSpPr>
            <a:spLocks noGrp="1"/>
          </p:cNvSpPr>
          <p:nvPr>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p:nvPicPr>
        <p:blipFill>
          <a:blip r:embed="rId3" cstate="print">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22211" t="10738" r="23058" b="4506"/>
          <a:stretch/>
        </p:blipFill>
        <p:spPr>
          <a:xfrm>
            <a:off x="9424270" y="1614202"/>
            <a:ext cx="2385890" cy="2612326"/>
          </a:xfrm>
          <a:prstGeom prst="rect">
            <a:avLst/>
          </a:prstGeom>
        </p:spPr>
      </p:pic>
    </p:spTree>
    <p:extLst>
      <p:ext uri="{BB962C8B-B14F-4D97-AF65-F5344CB8AC3E}">
        <p14:creationId xmlns:p14="http://schemas.microsoft.com/office/powerpoint/2010/main" val="11424741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Rectangle 5"/>
          <p:cNvSpPr/>
          <p:nvPr/>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96512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ivider Slide">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28149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6" name="Rectangle 5"/>
          <p:cNvSpPr/>
          <p:nvPr/>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290842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Back Cover">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2017.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3910080" y="1375632"/>
              <a:ext cx="4371839"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Thiru</a:t>
              </a:r>
              <a:r>
                <a:rPr lang="en-US" sz="1200" dirty="0">
                  <a:solidFill>
                    <a:prstClr val="black">
                      <a:lumMod val="65000"/>
                      <a:lumOff val="35000"/>
                    </a:prstClr>
                  </a:solidFill>
                  <a:latin typeface="+mj-lt"/>
                  <a:cs typeface="Arial" panose="020B0604020202020204" pitchFamily="34" charset="0"/>
                </a:rPr>
                <a:t> Vi </a:t>
              </a:r>
              <a:r>
                <a:rPr lang="en-US" sz="1200" dirty="0" err="1">
                  <a:solidFill>
                    <a:prstClr val="black">
                      <a:lumMod val="65000"/>
                      <a:lumOff val="35000"/>
                    </a:prstClr>
                  </a:solidFill>
                  <a:latin typeface="+mj-lt"/>
                  <a:cs typeface="Arial" panose="020B0604020202020204" pitchFamily="34" charset="0"/>
                </a:rPr>
                <a:t>Ka</a:t>
              </a:r>
              <a:r>
                <a:rPr lang="en-US" sz="1200" dirty="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Ekkaduthangal</a:t>
              </a:r>
              <a:r>
                <a:rPr lang="en-US" sz="1200" dirty="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r>
                <a:rPr lang="en-IN" sz="1200" baseline="0" dirty="0">
                  <a:solidFill>
                    <a:srgbClr val="000000">
                      <a:lumMod val="65000"/>
                      <a:lumOff val="35000"/>
                    </a:srgbClr>
                  </a:solidFill>
                  <a:latin typeface="+mj-lt"/>
                  <a:cs typeface="Arial" panose="020B0604020202020204" pitchFamily="34" charset="0"/>
                </a:rPr>
                <a:t>  |  MEXICO</a:t>
              </a:r>
              <a:endParaRPr lang="en-IN" sz="1200" dirty="0">
                <a:solidFill>
                  <a:srgbClr val="000000">
                    <a:lumMod val="65000"/>
                    <a:lumOff val="35000"/>
                  </a:srgbClr>
                </a:solidFill>
                <a:latin typeface="+mj-lt"/>
                <a:cs typeface="Arial" panose="020B0604020202020204" pitchFamily="34" charset="0"/>
              </a:endParaRPr>
            </a:p>
          </p:txBody>
        </p:sp>
      </p:grpSp>
    </p:spTree>
    <p:extLst>
      <p:ext uri="{BB962C8B-B14F-4D97-AF65-F5344CB8AC3E}">
        <p14:creationId xmlns:p14="http://schemas.microsoft.com/office/powerpoint/2010/main" val="121126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grpSp>
        <p:nvGrpSpPr>
          <p:cNvPr id="4" name="Group 3"/>
          <p:cNvGrpSpPr/>
          <p:nvPr/>
        </p:nvGrpSpPr>
        <p:grpSpPr>
          <a:xfrm>
            <a:off x="0" y="1475580"/>
            <a:ext cx="11796713" cy="2849564"/>
            <a:chOff x="0" y="1475580"/>
            <a:chExt cx="11796713" cy="2849564"/>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510713" y="1475580"/>
              <a:ext cx="2286000" cy="2849564"/>
            </a:xfrm>
            <a:prstGeom prst="rect">
              <a:avLst/>
            </a:prstGeom>
          </p:spPr>
        </p:pic>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Century Gothic"/>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grpSp>
      <p:sp>
        <p:nvSpPr>
          <p:cNvPr id="3" name="Subtitle 2"/>
          <p:cNvSpPr>
            <a:spLocks noGrp="1"/>
          </p:cNvSpPr>
          <p:nvPr>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Century Gothic" panose="020B0502020202020204" pitchFamily="34" charset="0"/>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p:nvPicPr>
        <p:blipFill>
          <a:blip r:embed="rId4" cstate="print">
            <a:extLst>
              <a:ext uri="{28A0092B-C50C-407E-A947-70E740481C1C}">
                <a14:useLocalDpi xmlns:a14="http://schemas.microsoft.com/office/drawing/2010/main" val="0"/>
              </a:ext>
            </a:extLst>
          </a:blip>
          <a:srcRect b="39967"/>
          <a:stretch>
            <a:fillRect/>
          </a:stretch>
        </p:blipFill>
        <p:spPr bwMode="auto">
          <a:xfrm>
            <a:off x="415527" y="202989"/>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custDataLst>
              <p:tags r:id="rId1"/>
            </p:custDataLst>
          </p:nvPr>
        </p:nvSpPr>
        <p:spPr>
          <a:xfrm>
            <a:off x="1047749" y="6496053"/>
            <a:ext cx="3826648"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Century Gothic"/>
              </a:rPr>
              <a:t>COPYRIGHT ©2017. ALL RIGHTS PROTECTED AND RESERVED.</a:t>
            </a:r>
          </a:p>
        </p:txBody>
      </p:sp>
    </p:spTree>
    <p:extLst>
      <p:ext uri="{BB962C8B-B14F-4D97-AF65-F5344CB8AC3E}">
        <p14:creationId xmlns:p14="http://schemas.microsoft.com/office/powerpoint/2010/main" val="39088134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extLst>
      <p:ext uri="{BB962C8B-B14F-4D97-AF65-F5344CB8AC3E}">
        <p14:creationId xmlns:p14="http://schemas.microsoft.com/office/powerpoint/2010/main" val="21535232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Lst>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Assessing, Quantifying and Closing step changes</a:t>
            </a:r>
            <a:endParaRPr lang="en-IN" dirty="0"/>
          </a:p>
        </p:txBody>
      </p:sp>
      <p:sp>
        <p:nvSpPr>
          <p:cNvPr id="2" name="Title 1"/>
          <p:cNvSpPr>
            <a:spLocks noGrp="1"/>
          </p:cNvSpPr>
          <p:nvPr>
            <p:ph type="ctrTitle"/>
          </p:nvPr>
        </p:nvSpPr>
        <p:spPr/>
        <p:txBody>
          <a:bodyPr/>
          <a:lstStyle/>
          <a:p>
            <a:r>
              <a:rPr lang="en-US" dirty="0"/>
              <a:t>Delivery Impact through Step Changes</a:t>
            </a:r>
            <a:endParaRPr lang="en-IN" dirty="0"/>
          </a:p>
        </p:txBody>
      </p:sp>
    </p:spTree>
    <p:extLst>
      <p:ext uri="{BB962C8B-B14F-4D97-AF65-F5344CB8AC3E}">
        <p14:creationId xmlns:p14="http://schemas.microsoft.com/office/powerpoint/2010/main" val="229578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Change – APPOSE(</a:t>
            </a:r>
            <a:r>
              <a:rPr lang="en-US" sz="1800" dirty="0"/>
              <a:t>a Technical upgrade automation suite</a:t>
            </a:r>
            <a:r>
              <a:rPr lang="en-US" dirty="0"/>
              <a:t>)</a:t>
            </a:r>
            <a:endParaRPr lang="en-IN" dirty="0"/>
          </a:p>
        </p:txBody>
      </p:sp>
      <p:sp>
        <p:nvSpPr>
          <p:cNvPr id="4" name="Rounded Rectangle 3"/>
          <p:cNvSpPr/>
          <p:nvPr/>
        </p:nvSpPr>
        <p:spPr>
          <a:xfrm>
            <a:off x="519223" y="1013341"/>
            <a:ext cx="2984500" cy="1752719"/>
          </a:xfrm>
          <a:prstGeom prst="roundRect">
            <a:avLst/>
          </a:prstGeom>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Current state</a:t>
            </a:r>
            <a:r>
              <a:rPr lang="en-US" sz="1400" dirty="0"/>
              <a:t> </a:t>
            </a:r>
          </a:p>
          <a:p>
            <a:pPr algn="ctr"/>
            <a:r>
              <a:rPr lang="en-US" sz="1200" dirty="0"/>
              <a:t>Data schema update in TAP/TCIB  to support single instance for multiple entities .This requires testing for multiple fields and screens across various segment, region, roles and language</a:t>
            </a:r>
            <a:endParaRPr lang="en-IN" sz="1200" dirty="0"/>
          </a:p>
        </p:txBody>
      </p:sp>
      <p:sp>
        <p:nvSpPr>
          <p:cNvPr id="5" name="Rounded Rectangle 4"/>
          <p:cNvSpPr/>
          <p:nvPr/>
        </p:nvSpPr>
        <p:spPr>
          <a:xfrm>
            <a:off x="8456723" y="1013341"/>
            <a:ext cx="2984500" cy="1684961"/>
          </a:xfrm>
          <a:prstGeom prst="roundRect">
            <a:avLst/>
          </a:prstGeom>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Desired State</a:t>
            </a:r>
            <a:endParaRPr lang="en-US" sz="1400" dirty="0"/>
          </a:p>
          <a:p>
            <a:pPr algn="ctr"/>
            <a:r>
              <a:rPr lang="en-US" sz="1200" dirty="0"/>
              <a:t>To test this successfully , before SIT begins for TAP/TCIB </a:t>
            </a:r>
            <a:endParaRPr lang="en-IN" sz="1200" dirty="0"/>
          </a:p>
        </p:txBody>
      </p:sp>
      <p:sp>
        <p:nvSpPr>
          <p:cNvPr id="6" name="Rounded Rectangle 5"/>
          <p:cNvSpPr/>
          <p:nvPr/>
        </p:nvSpPr>
        <p:spPr>
          <a:xfrm>
            <a:off x="7780022" y="2805811"/>
            <a:ext cx="3756451" cy="1246379"/>
          </a:xfrm>
          <a:prstGeom prst="roundRect">
            <a:avLst/>
          </a:prstGeom>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b="1" dirty="0"/>
          </a:p>
          <a:p>
            <a:pPr algn="ctr"/>
            <a:r>
              <a:rPr lang="en-US" sz="1400" b="1" dirty="0"/>
              <a:t>Benefits in desired state</a:t>
            </a:r>
            <a:endParaRPr lang="en-IN" sz="1400" b="1" dirty="0"/>
          </a:p>
          <a:p>
            <a:r>
              <a:rPr lang="en-US" sz="1200" dirty="0"/>
              <a:t>All web elements and images are verified  in automated way for identified screens and scenarios.</a:t>
            </a:r>
          </a:p>
          <a:p>
            <a:pPr lvl="0"/>
            <a:r>
              <a:rPr lang="en-US" sz="1200" b="1" dirty="0"/>
              <a:t>Can be extended to-</a:t>
            </a:r>
            <a:r>
              <a:rPr lang="en-IN" sz="1200" dirty="0"/>
              <a:t>Regression pack-with core scenarios and data</a:t>
            </a:r>
          </a:p>
          <a:p>
            <a:pPr lvl="0"/>
            <a:r>
              <a:rPr lang="en-IN" sz="1200" dirty="0"/>
              <a:t>Testing same user flows in different languages</a:t>
            </a:r>
          </a:p>
          <a:p>
            <a:endParaRPr lang="en-IN" sz="1200" dirty="0"/>
          </a:p>
        </p:txBody>
      </p:sp>
      <p:sp>
        <p:nvSpPr>
          <p:cNvPr id="7" name="Rounded Rectangle 6"/>
          <p:cNvSpPr/>
          <p:nvPr/>
        </p:nvSpPr>
        <p:spPr>
          <a:xfrm>
            <a:off x="577968" y="2913320"/>
            <a:ext cx="3834012" cy="1031360"/>
          </a:xfrm>
          <a:prstGeom prst="roundRect">
            <a:avLst/>
          </a:prstGeom>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Problems in current state</a:t>
            </a:r>
            <a:endParaRPr lang="en-IN" sz="1400" b="1" dirty="0"/>
          </a:p>
          <a:p>
            <a:pPr algn="ctr"/>
            <a:r>
              <a:rPr lang="en-US" sz="1200" dirty="0"/>
              <a:t>Manual testing effort for a single segment , region and role will take 45 days approximately. </a:t>
            </a:r>
            <a:endParaRPr lang="en-IN" sz="1200" dirty="0"/>
          </a:p>
        </p:txBody>
      </p:sp>
      <p:sp>
        <p:nvSpPr>
          <p:cNvPr id="8" name="Rounded Rectangle 7"/>
          <p:cNvSpPr/>
          <p:nvPr/>
        </p:nvSpPr>
        <p:spPr>
          <a:xfrm>
            <a:off x="3703527" y="4152079"/>
            <a:ext cx="4562103" cy="2210620"/>
          </a:xfrm>
          <a:prstGeom prst="roundRect">
            <a:avLst/>
          </a:prstGeom>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Team, Organization and schedule to go to desired state</a:t>
            </a:r>
          </a:p>
          <a:p>
            <a:pPr algn="ctr"/>
            <a:endParaRPr lang="en-US" sz="1200" dirty="0"/>
          </a:p>
          <a:p>
            <a:pPr marL="171450" indent="-171450">
              <a:buFont typeface="Arial" panose="020B0604020202020204" pitchFamily="34" charset="0"/>
              <a:buChar char="•"/>
            </a:pPr>
            <a:r>
              <a:rPr lang="en-US" sz="1200" dirty="0"/>
              <a:t>Resource to drive functional flow identification</a:t>
            </a:r>
          </a:p>
          <a:p>
            <a:pPr marL="171450" indent="-171450">
              <a:buFont typeface="Arial" panose="020B0604020202020204" pitchFamily="34" charset="0"/>
              <a:buChar char="•"/>
            </a:pPr>
            <a:r>
              <a:rPr lang="en-US" sz="1200" dirty="0"/>
              <a:t>Resources to design with selenium and basic java skills</a:t>
            </a:r>
            <a:endParaRPr lang="en-IN" sz="1200" dirty="0"/>
          </a:p>
        </p:txBody>
      </p:sp>
      <p:sp>
        <p:nvSpPr>
          <p:cNvPr id="9" name="Rounded Rectangle 8"/>
          <p:cNvSpPr/>
          <p:nvPr/>
        </p:nvSpPr>
        <p:spPr>
          <a:xfrm>
            <a:off x="3675173" y="975241"/>
            <a:ext cx="4610100" cy="1723061"/>
          </a:xfrm>
          <a:prstGeom prst="roundRect">
            <a:avLst/>
          </a:prstGeom>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Solution block diagram</a:t>
            </a:r>
            <a:endParaRPr lang="en-US" sz="1400" dirty="0"/>
          </a:p>
          <a:p>
            <a:pPr algn="ctr"/>
            <a:r>
              <a:rPr lang="en-IN" sz="1400" dirty="0">
                <a:hlinkClick r:id="rId2" action="ppaction://hlinksldjump"/>
              </a:rPr>
              <a:t>Please click the link for expanded flow</a:t>
            </a:r>
            <a:endParaRPr lang="en-IN" sz="1400" dirty="0"/>
          </a:p>
          <a:p>
            <a:pPr algn="ctr"/>
            <a:endParaRPr lang="en-IN" dirty="0"/>
          </a:p>
          <a:p>
            <a:endParaRPr lang="en-IN" dirty="0"/>
          </a:p>
        </p:txBody>
      </p:sp>
      <p:sp>
        <p:nvSpPr>
          <p:cNvPr id="10" name="Rounded Rectangle 9"/>
          <p:cNvSpPr/>
          <p:nvPr/>
        </p:nvSpPr>
        <p:spPr>
          <a:xfrm>
            <a:off x="519223" y="4104942"/>
            <a:ext cx="2984500" cy="2265377"/>
          </a:xfrm>
          <a:prstGeom prst="roundRect">
            <a:avLst/>
          </a:prstGeom>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r>
              <a:rPr lang="en-US" sz="1400" b="1" dirty="0"/>
              <a:t>Key metrics by user type and shift planned</a:t>
            </a:r>
          </a:p>
          <a:p>
            <a:pPr marL="171450" lvl="0" indent="-171450">
              <a:buFont typeface="Arial" panose="020B0604020202020204" pitchFamily="34" charset="0"/>
              <a:buChar char="•"/>
            </a:pPr>
            <a:r>
              <a:rPr lang="en-IN" sz="1200" dirty="0">
                <a:solidFill>
                  <a:schemeClr val="tx1"/>
                </a:solidFill>
              </a:rPr>
              <a:t>Around 9200 elements( ~ 200 elements *46 pages) were compared in 6 hours . </a:t>
            </a:r>
          </a:p>
          <a:p>
            <a:pPr marL="171450" lvl="0" indent="-171450">
              <a:buFont typeface="Arial" panose="020B0604020202020204" pitchFamily="34" charset="0"/>
              <a:buChar char="•"/>
            </a:pPr>
            <a:r>
              <a:rPr lang="en-IN" sz="1200" dirty="0">
                <a:solidFill>
                  <a:schemeClr val="tx1"/>
                </a:solidFill>
              </a:rPr>
              <a:t>The same script can be utilized for different region, language and client , by updating the source file. Source file preparation per country takes 3 hours.</a:t>
            </a:r>
          </a:p>
          <a:p>
            <a:pPr marL="171450" lvl="0" indent="-171450">
              <a:buFont typeface="Arial" panose="020B0604020202020204" pitchFamily="34" charset="0"/>
              <a:buChar char="•"/>
            </a:pPr>
            <a:r>
              <a:rPr lang="en-IN" sz="1200" dirty="0">
                <a:solidFill>
                  <a:schemeClr val="tx1"/>
                </a:solidFill>
              </a:rPr>
              <a:t>About 60 defects were identified in a day , per country</a:t>
            </a:r>
          </a:p>
          <a:p>
            <a:endParaRPr lang="en-US" sz="1600" b="1" dirty="0"/>
          </a:p>
          <a:p>
            <a:endParaRPr lang="en-IN" sz="1600" dirty="0"/>
          </a:p>
        </p:txBody>
      </p:sp>
      <p:sp>
        <p:nvSpPr>
          <p:cNvPr id="11" name="Rounded Rectangle 10"/>
          <p:cNvSpPr/>
          <p:nvPr/>
        </p:nvSpPr>
        <p:spPr>
          <a:xfrm>
            <a:off x="8465434" y="4159699"/>
            <a:ext cx="3007539" cy="2142041"/>
          </a:xfrm>
          <a:prstGeom prst="roundRect">
            <a:avLst/>
          </a:prstGeom>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Investment and ROI (Technical Buyer)</a:t>
            </a:r>
            <a:endParaRPr lang="en-IN" sz="1400" b="1" dirty="0"/>
          </a:p>
          <a:p>
            <a:pPr algn="ctr"/>
            <a:r>
              <a:rPr lang="en-US" sz="1200" dirty="0"/>
              <a:t>Time- Automation sav</a:t>
            </a:r>
            <a:r>
              <a:rPr lang="en-IN" sz="1200" dirty="0"/>
              <a:t>es minimum of 35 PDs </a:t>
            </a:r>
          </a:p>
          <a:p>
            <a:pPr algn="ctr"/>
            <a:r>
              <a:rPr lang="en-IN" sz="1200" dirty="0"/>
              <a:t>(</a:t>
            </a:r>
            <a:r>
              <a:rPr lang="en-IN" sz="1200" dirty="0">
                <a:hlinkClick r:id="rId3" action="ppaction://hlinksldjump"/>
              </a:rPr>
              <a:t>For more insights please click this link</a:t>
            </a:r>
            <a:r>
              <a:rPr lang="en-IN" sz="1200" dirty="0"/>
              <a:t>)</a:t>
            </a:r>
          </a:p>
        </p:txBody>
      </p:sp>
      <p:sp>
        <p:nvSpPr>
          <p:cNvPr id="12" name="Rounded Rectangle 11"/>
          <p:cNvSpPr/>
          <p:nvPr/>
        </p:nvSpPr>
        <p:spPr>
          <a:xfrm>
            <a:off x="4640580" y="2961700"/>
            <a:ext cx="2903219" cy="982980"/>
          </a:xfrm>
          <a:prstGeom prst="roundRect">
            <a:avLst>
              <a:gd name="adj" fmla="val 0"/>
            </a:avLst>
          </a:prstGeom>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p>
          <a:p>
            <a:r>
              <a:rPr lang="en-US" sz="1400" b="1" dirty="0"/>
              <a:t>Key pre-requisites/ investments and purchases required</a:t>
            </a:r>
            <a:endParaRPr lang="en-US" sz="1400" dirty="0"/>
          </a:p>
          <a:p>
            <a:pPr marL="285750" indent="-285750" algn="ctr">
              <a:buFont typeface="Arial" panose="020B0604020202020204" pitchFamily="34" charset="0"/>
              <a:buChar char="•"/>
            </a:pPr>
            <a:r>
              <a:rPr lang="en-US" sz="1200" dirty="0"/>
              <a:t>Non MESI Environment </a:t>
            </a:r>
          </a:p>
          <a:p>
            <a:pPr algn="ctr"/>
            <a:endParaRPr lang="en-IN" dirty="0"/>
          </a:p>
        </p:txBody>
      </p:sp>
      <p:pic>
        <p:nvPicPr>
          <p:cNvPr id="15" name="Picture 14">
            <a:extLst>
              <a:ext uri="{FF2B5EF4-FFF2-40B4-BE49-F238E27FC236}">
                <a16:creationId xmlns:a16="http://schemas.microsoft.com/office/drawing/2014/main" id="{5714C56E-B720-4F58-98BE-2D40A8BC1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000" y="1785546"/>
            <a:ext cx="3600000" cy="912756"/>
          </a:xfrm>
          <a:prstGeom prst="rect">
            <a:avLst/>
          </a:prstGeom>
        </p:spPr>
      </p:pic>
    </p:spTree>
    <p:extLst>
      <p:ext uri="{BB962C8B-B14F-4D97-AF65-F5344CB8AC3E}">
        <p14:creationId xmlns:p14="http://schemas.microsoft.com/office/powerpoint/2010/main" val="224714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C9F7DAD-DD84-4F30-906E-190793CCD27C}"/>
              </a:ext>
            </a:extLst>
          </p:cNvPr>
          <p:cNvGraphicFramePr>
            <a:graphicFrameLocks noGrp="1"/>
          </p:cNvGraphicFramePr>
          <p:nvPr>
            <p:ph idx="1"/>
            <p:extLst>
              <p:ext uri="{D42A27DB-BD31-4B8C-83A1-F6EECF244321}">
                <p14:modId xmlns:p14="http://schemas.microsoft.com/office/powerpoint/2010/main" val="2535309823"/>
              </p:ext>
            </p:extLst>
          </p:nvPr>
        </p:nvGraphicFramePr>
        <p:xfrm>
          <a:off x="967740" y="655320"/>
          <a:ext cx="10059575" cy="2479040"/>
        </p:xfrm>
        <a:graphic>
          <a:graphicData uri="http://schemas.openxmlformats.org/drawingml/2006/table">
            <a:tbl>
              <a:tblPr firstRow="1" bandRow="1">
                <a:tableStyleId>{5C22544A-7EE6-4342-B048-85BDC9FD1C3A}</a:tableStyleId>
              </a:tblPr>
              <a:tblGrid>
                <a:gridCol w="4596194">
                  <a:extLst>
                    <a:ext uri="{9D8B030D-6E8A-4147-A177-3AD203B41FA5}">
                      <a16:colId xmlns:a16="http://schemas.microsoft.com/office/drawing/2014/main" val="4029700521"/>
                    </a:ext>
                  </a:extLst>
                </a:gridCol>
                <a:gridCol w="5463381">
                  <a:extLst>
                    <a:ext uri="{9D8B030D-6E8A-4147-A177-3AD203B41FA5}">
                      <a16:colId xmlns:a16="http://schemas.microsoft.com/office/drawing/2014/main" val="3209047899"/>
                    </a:ext>
                  </a:extLst>
                </a:gridCol>
              </a:tblGrid>
              <a:tr h="370840">
                <a:tc>
                  <a:txBody>
                    <a:bodyPr/>
                    <a:lstStyle/>
                    <a:p>
                      <a:r>
                        <a:rPr lang="en-US" sz="1600" dirty="0"/>
                        <a:t>Functional Testing</a:t>
                      </a:r>
                      <a:endParaRPr lang="en-IN" sz="1600" dirty="0"/>
                    </a:p>
                  </a:txBody>
                  <a:tcPr/>
                </a:tc>
                <a:tc>
                  <a:txBody>
                    <a:bodyPr/>
                    <a:lstStyle/>
                    <a:p>
                      <a:r>
                        <a:rPr lang="en-US" sz="1600" dirty="0"/>
                        <a:t>Automation Testing</a:t>
                      </a:r>
                      <a:endParaRPr lang="en-IN" sz="1600" dirty="0"/>
                    </a:p>
                  </a:txBody>
                  <a:tcPr/>
                </a:tc>
                <a:extLst>
                  <a:ext uri="{0D108BD9-81ED-4DB2-BD59-A6C34878D82A}">
                    <a16:rowId xmlns:a16="http://schemas.microsoft.com/office/drawing/2014/main" val="4091514730"/>
                  </a:ext>
                </a:extLst>
              </a:tr>
              <a:tr h="370840">
                <a:tc>
                  <a:txBody>
                    <a:bodyPr/>
                    <a:lstStyle/>
                    <a:p>
                      <a:pPr algn="l"/>
                      <a:r>
                        <a:rPr lang="en-US" sz="1600" dirty="0"/>
                        <a:t>Test Execution </a:t>
                      </a:r>
                      <a:r>
                        <a:rPr lang="en-IN" sz="1600" dirty="0"/>
                        <a:t>– 7 MD per country </a:t>
                      </a:r>
                      <a:r>
                        <a:rPr lang="en-IN" sz="1600" i="1" dirty="0"/>
                        <a:t>(Assuming 1 scenario per day)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Test Execution – 1 MD per country </a:t>
                      </a:r>
                    </a:p>
                  </a:txBody>
                  <a:tcPr/>
                </a:tc>
                <a:extLst>
                  <a:ext uri="{0D108BD9-81ED-4DB2-BD59-A6C34878D82A}">
                    <a16:rowId xmlns:a16="http://schemas.microsoft.com/office/drawing/2014/main" val="167819202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Test Design –  4 MD </a:t>
                      </a:r>
                      <a:r>
                        <a:rPr lang="en-IN" sz="1600" i="1" dirty="0"/>
                        <a:t>(Feature identification)</a:t>
                      </a:r>
                    </a:p>
                  </a:txBody>
                  <a:tcPr/>
                </a:tc>
                <a:tc>
                  <a:txBody>
                    <a:bodyPr/>
                    <a:lstStyle/>
                    <a:p>
                      <a:r>
                        <a:rPr lang="en-IN" sz="1600" dirty="0"/>
                        <a:t>Test Design –  30 MD  (Feature identification and end to end design) </a:t>
                      </a:r>
                    </a:p>
                  </a:txBody>
                  <a:tcPr/>
                </a:tc>
                <a:extLst>
                  <a:ext uri="{0D108BD9-81ED-4DB2-BD59-A6C34878D82A}">
                    <a16:rowId xmlns:a16="http://schemas.microsoft.com/office/drawing/2014/main" val="140622883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Total man days - ~ 11 days</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Total man days - ~ 31 days</a:t>
                      </a:r>
                      <a:endParaRPr lang="en-IN" sz="1600" dirty="0"/>
                    </a:p>
                  </a:txBody>
                  <a:tcPr/>
                </a:tc>
                <a:extLst>
                  <a:ext uri="{0D108BD9-81ED-4DB2-BD59-A6C34878D82A}">
                    <a16:rowId xmlns:a16="http://schemas.microsoft.com/office/drawing/2014/main" val="2202963419"/>
                  </a:ext>
                </a:extLst>
              </a:tr>
              <a:tr h="294640">
                <a:tc>
                  <a:txBody>
                    <a:bodyPr/>
                    <a:lstStyle/>
                    <a:p>
                      <a:r>
                        <a:rPr lang="en-US" sz="1600" dirty="0"/>
                        <a:t>Execution for 5 countries – 35 MD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Execution for 5 countries – 5 MD</a:t>
                      </a:r>
                      <a:endParaRPr lang="en-IN" sz="16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600" dirty="0"/>
                    </a:p>
                  </a:txBody>
                  <a:tcPr/>
                </a:tc>
                <a:extLst>
                  <a:ext uri="{0D108BD9-81ED-4DB2-BD59-A6C34878D82A}">
                    <a16:rowId xmlns:a16="http://schemas.microsoft.com/office/drawing/2014/main" val="558301501"/>
                  </a:ext>
                </a:extLst>
              </a:tr>
            </a:tbl>
          </a:graphicData>
        </a:graphic>
      </p:graphicFrame>
      <p:sp>
        <p:nvSpPr>
          <p:cNvPr id="7" name="TextBox 6">
            <a:extLst>
              <a:ext uri="{FF2B5EF4-FFF2-40B4-BE49-F238E27FC236}">
                <a16:creationId xmlns:a16="http://schemas.microsoft.com/office/drawing/2014/main" id="{6C356CDE-610E-4236-BA9C-6406019AF56B}"/>
              </a:ext>
            </a:extLst>
          </p:cNvPr>
          <p:cNvSpPr txBox="1"/>
          <p:nvPr/>
        </p:nvSpPr>
        <p:spPr>
          <a:xfrm>
            <a:off x="967739" y="3308142"/>
            <a:ext cx="9998615" cy="861774"/>
          </a:xfrm>
          <a:prstGeom prst="rect">
            <a:avLst/>
          </a:prstGeom>
          <a:solidFill>
            <a:schemeClr val="accent1">
              <a:lumMod val="20000"/>
              <a:lumOff val="80000"/>
            </a:schemeClr>
          </a:solidFill>
        </p:spPr>
        <p:txBody>
          <a:bodyPr wrap="square" rtlCol="0">
            <a:spAutoFit/>
          </a:bodyPr>
          <a:lstStyle/>
          <a:p>
            <a:r>
              <a:rPr lang="en-US" b="1" dirty="0"/>
              <a:t>ROI :</a:t>
            </a:r>
            <a:endParaRPr lang="en-US" sz="1600" b="1" dirty="0"/>
          </a:p>
          <a:p>
            <a:pPr marL="285750" indent="-285750">
              <a:buFont typeface="Wingdings" panose="05000000000000000000" pitchFamily="2" charset="2"/>
              <a:buChar char="q"/>
            </a:pPr>
            <a:r>
              <a:rPr lang="en-US" sz="1600" dirty="0"/>
              <a:t>Time- Automation sav</a:t>
            </a:r>
            <a:r>
              <a:rPr lang="en-IN" sz="1600" dirty="0"/>
              <a:t>es minimum of 35 PDs</a:t>
            </a:r>
          </a:p>
          <a:p>
            <a:pPr marL="285750" indent="-285750">
              <a:buFont typeface="Wingdings" panose="05000000000000000000" pitchFamily="2" charset="2"/>
              <a:buChar char="q"/>
            </a:pPr>
            <a:r>
              <a:rPr lang="en-IN" sz="1600" dirty="0"/>
              <a:t>Resource- Selenium with basic java knowledge </a:t>
            </a:r>
            <a:endParaRPr lang="en-US" sz="1600" dirty="0"/>
          </a:p>
        </p:txBody>
      </p:sp>
    </p:spTree>
    <p:extLst>
      <p:ext uri="{BB962C8B-B14F-4D97-AF65-F5344CB8AC3E}">
        <p14:creationId xmlns:p14="http://schemas.microsoft.com/office/powerpoint/2010/main" val="243030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9E4AC74C-9BE4-441A-ACEF-B6B3F1588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000" y="2963667"/>
            <a:ext cx="9720000" cy="2247067"/>
          </a:xfrm>
        </p:spPr>
      </p:pic>
      <p:sp>
        <p:nvSpPr>
          <p:cNvPr id="11" name="TextBox 10">
            <a:extLst>
              <a:ext uri="{FF2B5EF4-FFF2-40B4-BE49-F238E27FC236}">
                <a16:creationId xmlns:a16="http://schemas.microsoft.com/office/drawing/2014/main" id="{011E0632-99F6-4E5D-BD42-8A8F670DF04D}"/>
              </a:ext>
            </a:extLst>
          </p:cNvPr>
          <p:cNvSpPr txBox="1"/>
          <p:nvPr/>
        </p:nvSpPr>
        <p:spPr>
          <a:xfrm>
            <a:off x="3383280" y="2369820"/>
            <a:ext cx="4953000" cy="461665"/>
          </a:xfrm>
          <a:prstGeom prst="rect">
            <a:avLst/>
          </a:prstGeom>
          <a:noFill/>
        </p:spPr>
        <p:txBody>
          <a:bodyPr wrap="square" rtlCol="0">
            <a:spAutoFit/>
          </a:bodyPr>
          <a:lstStyle/>
          <a:p>
            <a:r>
              <a:rPr lang="en-US" dirty="0"/>
              <a:t>		</a:t>
            </a:r>
            <a:r>
              <a:rPr lang="en-US" sz="2400" b="1" dirty="0"/>
              <a:t>Block diagram</a:t>
            </a:r>
            <a:endParaRPr lang="en-IN" sz="2400" b="1" dirty="0"/>
          </a:p>
        </p:txBody>
      </p:sp>
    </p:spTree>
    <p:extLst>
      <p:ext uri="{BB962C8B-B14F-4D97-AF65-F5344CB8AC3E}">
        <p14:creationId xmlns:p14="http://schemas.microsoft.com/office/powerpoint/2010/main" val="163769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0482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16 9" id="{5D6BACB7-A1F9-4A53-9C52-F7DC68D55356}" vid="{46A634AC-EE18-45BF-87B0-CFBFC7496A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28823</TotalTime>
  <Words>359</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Century Gothic</vt:lpstr>
      <vt:lpstr>COUTURE Bold</vt:lpstr>
      <vt:lpstr>Lucida Grande</vt:lpstr>
      <vt:lpstr>Symbol</vt:lpstr>
      <vt:lpstr>Wingdings</vt:lpstr>
      <vt:lpstr>Maveric Template</vt:lpstr>
      <vt:lpstr>Delivery Impact through Step Changes</vt:lpstr>
      <vt:lpstr>Step Change – APPOSE(a Technical upgrade automation suite)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Vidhu Bhala Rajaratnam Vidyasagar</dc:creator>
  <cp:lastModifiedBy>Ulaganathan Muthulingam</cp:lastModifiedBy>
  <cp:revision>91</cp:revision>
  <dcterms:created xsi:type="dcterms:W3CDTF">2019-05-27T04:53:41Z</dcterms:created>
  <dcterms:modified xsi:type="dcterms:W3CDTF">2020-08-07T08:46:55Z</dcterms:modified>
</cp:coreProperties>
</file>