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7" r:id="rId10"/>
    <p:sldId id="278" r:id="rId11"/>
    <p:sldId id="270" r:id="rId12"/>
    <p:sldId id="271" r:id="rId13"/>
    <p:sldId id="272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76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5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85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86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2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1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91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49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01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40998-90F2-4EED-8A46-AA0432BF5083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0694-044A-4547-8C4C-7F7611FE3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90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6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" y="1427746"/>
          <a:ext cx="11963399" cy="52938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{0505E3EF-67EA-436B-97B2-0124C06EBD24}</a:tableStyleId>
              </a:tblPr>
              <a:tblGrid>
                <a:gridCol w="257186">
                  <a:extLst>
                    <a:ext uri="{9D8B030D-6E8A-4147-A177-3AD203B41FA5}">
                      <a16:colId xmlns:a16="http://schemas.microsoft.com/office/drawing/2014/main" val="2476573966"/>
                    </a:ext>
                  </a:extLst>
                </a:gridCol>
                <a:gridCol w="1781838">
                  <a:extLst>
                    <a:ext uri="{9D8B030D-6E8A-4147-A177-3AD203B41FA5}">
                      <a16:colId xmlns:a16="http://schemas.microsoft.com/office/drawing/2014/main" val="3007873511"/>
                    </a:ext>
                  </a:extLst>
                </a:gridCol>
                <a:gridCol w="2182786">
                  <a:extLst>
                    <a:ext uri="{9D8B030D-6E8A-4147-A177-3AD203B41FA5}">
                      <a16:colId xmlns:a16="http://schemas.microsoft.com/office/drawing/2014/main" val="2882347821"/>
                    </a:ext>
                  </a:extLst>
                </a:gridCol>
                <a:gridCol w="2207947">
                  <a:extLst>
                    <a:ext uri="{9D8B030D-6E8A-4147-A177-3AD203B41FA5}">
                      <a16:colId xmlns:a16="http://schemas.microsoft.com/office/drawing/2014/main" val="2754423144"/>
                    </a:ext>
                  </a:extLst>
                </a:gridCol>
                <a:gridCol w="1287868">
                  <a:extLst>
                    <a:ext uri="{9D8B030D-6E8A-4147-A177-3AD203B41FA5}">
                      <a16:colId xmlns:a16="http://schemas.microsoft.com/office/drawing/2014/main" val="1895041126"/>
                    </a:ext>
                  </a:extLst>
                </a:gridCol>
                <a:gridCol w="1188432">
                  <a:extLst>
                    <a:ext uri="{9D8B030D-6E8A-4147-A177-3AD203B41FA5}">
                      <a16:colId xmlns:a16="http://schemas.microsoft.com/office/drawing/2014/main" val="3410095217"/>
                    </a:ext>
                  </a:extLst>
                </a:gridCol>
                <a:gridCol w="1528671">
                  <a:extLst>
                    <a:ext uri="{9D8B030D-6E8A-4147-A177-3AD203B41FA5}">
                      <a16:colId xmlns:a16="http://schemas.microsoft.com/office/drawing/2014/main" val="3491896955"/>
                    </a:ext>
                  </a:extLst>
                </a:gridCol>
                <a:gridCol w="1528671">
                  <a:extLst>
                    <a:ext uri="{9D8B030D-6E8A-4147-A177-3AD203B41FA5}">
                      <a16:colId xmlns:a16="http://schemas.microsoft.com/office/drawing/2014/main" val="2969128771"/>
                    </a:ext>
                  </a:extLst>
                </a:gridCol>
              </a:tblGrid>
              <a:tr h="1064113">
                <a:tc rowSpan="2" gridSpan="2">
                  <a:txBody>
                    <a:bodyPr/>
                    <a:lstStyle/>
                    <a:p>
                      <a:pPr marL="128270" algn="ctr">
                        <a:lnSpc>
                          <a:spcPct val="15000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Program</a:t>
                      </a:r>
                      <a:endParaRPr lang="en-GB" sz="2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450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Arial Narrow" panose="020B0606020202030204" pitchFamily="34" charset="0"/>
                        </a:rPr>
                        <a:t>Kerja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Jadwal</a:t>
                      </a: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Realisasi</a:t>
                      </a:r>
                      <a:endParaRPr lang="en-GB" sz="2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Kegiatan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Indikator</a:t>
                      </a: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Keberhasilan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Terealisasi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Tidak</a:t>
                      </a:r>
                      <a:r>
                        <a:rPr lang="en-GB" sz="2000" dirty="0" smtClean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Terealisasi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Hambatan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PJ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70390"/>
                  </a:ext>
                </a:extLst>
              </a:tr>
              <a:tr h="459503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Tanggal</a:t>
                      </a:r>
                      <a:r>
                        <a:rPr lang="en-GB" sz="2000" b="1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bulan</a:t>
                      </a:r>
                      <a:r>
                        <a:rPr lang="en-GB" sz="2000" b="1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tahun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71839"/>
                  </a:ext>
                </a:extLst>
              </a:tr>
              <a:tr h="1885140"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√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2380"/>
                  </a:ext>
                </a:extLst>
              </a:tr>
              <a:tr h="1885140"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000" b="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endParaRPr lang="en-GB" sz="20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√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28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9051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Lampirkan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keterangan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di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bawah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per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tiap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dokumentasi</a:t>
            </a:r>
            <a:endParaRPr lang="en-GB" sz="4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00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199" y="7158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Wajib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diisi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jika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ada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mutasi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keuangan</a:t>
            </a:r>
            <a:endParaRPr lang="en-GB" sz="4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0523" y="1832887"/>
          <a:ext cx="11798971" cy="4872711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71997">
                  <a:extLst>
                    <a:ext uri="{9D8B030D-6E8A-4147-A177-3AD203B41FA5}">
                      <a16:colId xmlns:a16="http://schemas.microsoft.com/office/drawing/2014/main" val="3232040995"/>
                    </a:ext>
                  </a:extLst>
                </a:gridCol>
                <a:gridCol w="2574320">
                  <a:extLst>
                    <a:ext uri="{9D8B030D-6E8A-4147-A177-3AD203B41FA5}">
                      <a16:colId xmlns:a16="http://schemas.microsoft.com/office/drawing/2014/main" val="2060632924"/>
                    </a:ext>
                  </a:extLst>
                </a:gridCol>
                <a:gridCol w="2590823">
                  <a:extLst>
                    <a:ext uri="{9D8B030D-6E8A-4147-A177-3AD203B41FA5}">
                      <a16:colId xmlns:a16="http://schemas.microsoft.com/office/drawing/2014/main" val="2535536042"/>
                    </a:ext>
                  </a:extLst>
                </a:gridCol>
                <a:gridCol w="2298520">
                  <a:extLst>
                    <a:ext uri="{9D8B030D-6E8A-4147-A177-3AD203B41FA5}">
                      <a16:colId xmlns:a16="http://schemas.microsoft.com/office/drawing/2014/main" val="4043825663"/>
                    </a:ext>
                  </a:extLst>
                </a:gridCol>
                <a:gridCol w="2363311">
                  <a:extLst>
                    <a:ext uri="{9D8B030D-6E8A-4147-A177-3AD203B41FA5}">
                      <a16:colId xmlns:a16="http://schemas.microsoft.com/office/drawing/2014/main" val="2339687262"/>
                    </a:ext>
                  </a:extLst>
                </a:gridCol>
              </a:tblGrid>
              <a:tr h="1218177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Arial Narrow" panose="020B0606020202030204" pitchFamily="34" charset="0"/>
                        </a:rPr>
                        <a:t>Tanggal</a:t>
                      </a:r>
                      <a:endParaRPr lang="en-GB" sz="24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Arial Narrow" panose="020B0606020202030204" pitchFamily="34" charset="0"/>
                        </a:rPr>
                        <a:t>Keterangan</a:t>
                      </a:r>
                      <a:endParaRPr lang="en-GB" sz="24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Arial Narrow" panose="020B0606020202030204" pitchFamily="34" charset="0"/>
                        </a:rPr>
                        <a:t>Pemasukan</a:t>
                      </a: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/>
                      </a:r>
                      <a:b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(A)</a:t>
                      </a:r>
                      <a:endParaRPr lang="en-GB" sz="24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Arial Narrow" panose="020B0606020202030204" pitchFamily="34" charset="0"/>
                        </a:rPr>
                        <a:t>Pengeluaran</a:t>
                      </a: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/>
                      </a:r>
                      <a:b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(B)</a:t>
                      </a:r>
                      <a:endParaRPr lang="en-GB" sz="24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  <a:latin typeface="Arial Narrow" panose="020B0606020202030204" pitchFamily="34" charset="0"/>
                        </a:rPr>
                        <a:t>Saldo</a:t>
                      </a: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/</a:t>
                      </a:r>
                      <a:r>
                        <a:rPr lang="en-GB" sz="2400" dirty="0" err="1">
                          <a:effectLst/>
                          <a:latin typeface="Arial Narrow" panose="020B0606020202030204" pitchFamily="34" charset="0"/>
                        </a:rPr>
                        <a:t>sisa</a:t>
                      </a: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/>
                      </a:r>
                      <a:b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</a:b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(A-B)</a:t>
                      </a:r>
                      <a:endParaRPr lang="en-GB" sz="2400" b="1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3361249"/>
                  </a:ext>
                </a:extLst>
              </a:tr>
              <a:tr h="60908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19445"/>
                  </a:ext>
                </a:extLst>
              </a:tr>
              <a:tr h="60908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839172"/>
                  </a:ext>
                </a:extLst>
              </a:tr>
              <a:tr h="60908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22754"/>
                  </a:ext>
                </a:extLst>
              </a:tr>
              <a:tr h="60908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580655"/>
                  </a:ext>
                </a:extLst>
              </a:tr>
              <a:tr h="60908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535033"/>
                  </a:ext>
                </a:extLst>
              </a:tr>
              <a:tr h="609089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4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03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884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Evaluasi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	: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Pada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proker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ahdyebhcajdiewuhajdnadfbdsldajd</a:t>
            </a:r>
            <a:endParaRPr lang="en-GB" sz="4000" dirty="0" smtClean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Proyeksi</a:t>
            </a:r>
            <a:r>
              <a:rPr lang="en-GB" sz="4000" dirty="0">
                <a:solidFill>
                  <a:schemeClr val="bg1"/>
                </a:solidFill>
                <a:latin typeface="Arial Narrow" panose="020B0606020202030204" pitchFamily="34" charset="0"/>
              </a:rPr>
              <a:t>	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: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Kedepannya</a:t>
            </a:r>
            <a:r>
              <a:rPr lang="en-GB" sz="4000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satyrwabgxexwfts</a:t>
            </a:r>
            <a:endParaRPr lang="en-GB" sz="4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4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</a:rPr>
              <a:t>hdyuegcrahnuwdjsmeuh</a:t>
            </a:r>
            <a:endParaRPr lang="en-GB" sz="4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90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26644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189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8233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hdyuegcrahnuwdjsmeuh</a:t>
            </a:r>
            <a:endParaRPr lang="en-GB" sz="4000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2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hdyuegcrahnuwdjsmeuh</a:t>
            </a:r>
            <a:endParaRPr lang="en-GB" sz="4000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hdyuegcrahnuwdjsmeuh</a:t>
            </a:r>
            <a:endParaRPr lang="en-GB" sz="4000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6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 smtClean="0">
                <a:solidFill>
                  <a:schemeClr val="bg1"/>
                </a:solidFill>
                <a:latin typeface="Arial Narrow" panose="020B0606020202030204" pitchFamily="34" charset="0"/>
                <a:cs typeface="Times New Roman" panose="02020603050405020304" pitchFamily="18" charset="0"/>
              </a:rPr>
              <a:t>hdyuegcrahnuwdjsmeuh</a:t>
            </a:r>
            <a:endParaRPr lang="en-GB" sz="4000" dirty="0">
              <a:solidFill>
                <a:schemeClr val="bg1"/>
              </a:solidFill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32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" y="1427746"/>
          <a:ext cx="11963399" cy="52938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{0505E3EF-67EA-436B-97B2-0124C06EBD24}</a:tableStyleId>
              </a:tblPr>
              <a:tblGrid>
                <a:gridCol w="257186">
                  <a:extLst>
                    <a:ext uri="{9D8B030D-6E8A-4147-A177-3AD203B41FA5}">
                      <a16:colId xmlns:a16="http://schemas.microsoft.com/office/drawing/2014/main" val="2476573966"/>
                    </a:ext>
                  </a:extLst>
                </a:gridCol>
                <a:gridCol w="1781838">
                  <a:extLst>
                    <a:ext uri="{9D8B030D-6E8A-4147-A177-3AD203B41FA5}">
                      <a16:colId xmlns:a16="http://schemas.microsoft.com/office/drawing/2014/main" val="3007873511"/>
                    </a:ext>
                  </a:extLst>
                </a:gridCol>
                <a:gridCol w="2182786">
                  <a:extLst>
                    <a:ext uri="{9D8B030D-6E8A-4147-A177-3AD203B41FA5}">
                      <a16:colId xmlns:a16="http://schemas.microsoft.com/office/drawing/2014/main" val="2882347821"/>
                    </a:ext>
                  </a:extLst>
                </a:gridCol>
                <a:gridCol w="2207947">
                  <a:extLst>
                    <a:ext uri="{9D8B030D-6E8A-4147-A177-3AD203B41FA5}">
                      <a16:colId xmlns:a16="http://schemas.microsoft.com/office/drawing/2014/main" val="2754423144"/>
                    </a:ext>
                  </a:extLst>
                </a:gridCol>
                <a:gridCol w="1287868">
                  <a:extLst>
                    <a:ext uri="{9D8B030D-6E8A-4147-A177-3AD203B41FA5}">
                      <a16:colId xmlns:a16="http://schemas.microsoft.com/office/drawing/2014/main" val="1895041126"/>
                    </a:ext>
                  </a:extLst>
                </a:gridCol>
                <a:gridCol w="1188432">
                  <a:extLst>
                    <a:ext uri="{9D8B030D-6E8A-4147-A177-3AD203B41FA5}">
                      <a16:colId xmlns:a16="http://schemas.microsoft.com/office/drawing/2014/main" val="3410095217"/>
                    </a:ext>
                  </a:extLst>
                </a:gridCol>
                <a:gridCol w="1528671">
                  <a:extLst>
                    <a:ext uri="{9D8B030D-6E8A-4147-A177-3AD203B41FA5}">
                      <a16:colId xmlns:a16="http://schemas.microsoft.com/office/drawing/2014/main" val="3491896955"/>
                    </a:ext>
                  </a:extLst>
                </a:gridCol>
                <a:gridCol w="1528671">
                  <a:extLst>
                    <a:ext uri="{9D8B030D-6E8A-4147-A177-3AD203B41FA5}">
                      <a16:colId xmlns:a16="http://schemas.microsoft.com/office/drawing/2014/main" val="2969128771"/>
                    </a:ext>
                  </a:extLst>
                </a:gridCol>
              </a:tblGrid>
              <a:tr h="1064113">
                <a:tc rowSpan="2" gridSpan="2">
                  <a:txBody>
                    <a:bodyPr/>
                    <a:lstStyle/>
                    <a:p>
                      <a:pPr marL="128270" algn="ctr">
                        <a:lnSpc>
                          <a:spcPct val="15000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Program</a:t>
                      </a:r>
                      <a:endParaRPr lang="en-GB" sz="2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450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Arial Narrow" panose="020B0606020202030204" pitchFamily="34" charset="0"/>
                        </a:rPr>
                        <a:t>Kerja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Jadwal</a:t>
                      </a: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Realisasi</a:t>
                      </a:r>
                      <a:endParaRPr lang="en-GB" sz="2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Kegiatan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Indikator</a:t>
                      </a: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Keberhasilan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Terealisasi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Tidak</a:t>
                      </a:r>
                      <a:r>
                        <a:rPr lang="en-GB" sz="2000" dirty="0" smtClean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Terealisasi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Hambatan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PJ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70390"/>
                  </a:ext>
                </a:extLst>
              </a:tr>
              <a:tr h="459503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Tanggal</a:t>
                      </a:r>
                      <a:r>
                        <a:rPr lang="en-GB" sz="2000" b="1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bulan</a:t>
                      </a:r>
                      <a:r>
                        <a:rPr lang="en-GB" sz="2000" b="1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tahun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71839"/>
                  </a:ext>
                </a:extLst>
              </a:tr>
              <a:tr h="1885140"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  <a:latin typeface="Arial Narrow" panose="020B0606020202030204" pitchFamily="34" charset="0"/>
                        </a:rPr>
                        <a:t>a</a:t>
                      </a: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√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2380"/>
                  </a:ext>
                </a:extLst>
              </a:tr>
              <a:tr h="1885140"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GB" sz="2000" b="0" dirty="0" smtClean="0"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endParaRPr lang="en-GB" sz="20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√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6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" y="1427746"/>
          <a:ext cx="11963399" cy="52938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{0505E3EF-67EA-436B-97B2-0124C06EBD24}</a:tableStyleId>
              </a:tblPr>
              <a:tblGrid>
                <a:gridCol w="257186">
                  <a:extLst>
                    <a:ext uri="{9D8B030D-6E8A-4147-A177-3AD203B41FA5}">
                      <a16:colId xmlns:a16="http://schemas.microsoft.com/office/drawing/2014/main" val="2476573966"/>
                    </a:ext>
                  </a:extLst>
                </a:gridCol>
                <a:gridCol w="1781838">
                  <a:extLst>
                    <a:ext uri="{9D8B030D-6E8A-4147-A177-3AD203B41FA5}">
                      <a16:colId xmlns:a16="http://schemas.microsoft.com/office/drawing/2014/main" val="3007873511"/>
                    </a:ext>
                  </a:extLst>
                </a:gridCol>
                <a:gridCol w="2182786">
                  <a:extLst>
                    <a:ext uri="{9D8B030D-6E8A-4147-A177-3AD203B41FA5}">
                      <a16:colId xmlns:a16="http://schemas.microsoft.com/office/drawing/2014/main" val="2882347821"/>
                    </a:ext>
                  </a:extLst>
                </a:gridCol>
                <a:gridCol w="2207947">
                  <a:extLst>
                    <a:ext uri="{9D8B030D-6E8A-4147-A177-3AD203B41FA5}">
                      <a16:colId xmlns:a16="http://schemas.microsoft.com/office/drawing/2014/main" val="2754423144"/>
                    </a:ext>
                  </a:extLst>
                </a:gridCol>
                <a:gridCol w="1287868">
                  <a:extLst>
                    <a:ext uri="{9D8B030D-6E8A-4147-A177-3AD203B41FA5}">
                      <a16:colId xmlns:a16="http://schemas.microsoft.com/office/drawing/2014/main" val="1895041126"/>
                    </a:ext>
                  </a:extLst>
                </a:gridCol>
                <a:gridCol w="1188432">
                  <a:extLst>
                    <a:ext uri="{9D8B030D-6E8A-4147-A177-3AD203B41FA5}">
                      <a16:colId xmlns:a16="http://schemas.microsoft.com/office/drawing/2014/main" val="3410095217"/>
                    </a:ext>
                  </a:extLst>
                </a:gridCol>
                <a:gridCol w="1528671">
                  <a:extLst>
                    <a:ext uri="{9D8B030D-6E8A-4147-A177-3AD203B41FA5}">
                      <a16:colId xmlns:a16="http://schemas.microsoft.com/office/drawing/2014/main" val="3491896955"/>
                    </a:ext>
                  </a:extLst>
                </a:gridCol>
                <a:gridCol w="1528671">
                  <a:extLst>
                    <a:ext uri="{9D8B030D-6E8A-4147-A177-3AD203B41FA5}">
                      <a16:colId xmlns:a16="http://schemas.microsoft.com/office/drawing/2014/main" val="2969128771"/>
                    </a:ext>
                  </a:extLst>
                </a:gridCol>
              </a:tblGrid>
              <a:tr h="1064113">
                <a:tc rowSpan="2" gridSpan="2">
                  <a:txBody>
                    <a:bodyPr/>
                    <a:lstStyle/>
                    <a:p>
                      <a:pPr marL="128270" algn="ctr">
                        <a:lnSpc>
                          <a:spcPct val="15000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Program</a:t>
                      </a:r>
                      <a:endParaRPr lang="en-GB" sz="2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450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Arial Narrow" panose="020B0606020202030204" pitchFamily="34" charset="0"/>
                        </a:rPr>
                        <a:t>Kerja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Jadwal</a:t>
                      </a: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Realisasi</a:t>
                      </a:r>
                      <a:endParaRPr lang="en-GB" sz="2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Kegiatan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Indikator</a:t>
                      </a: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Keberhasilan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Terealisasi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Tidak</a:t>
                      </a:r>
                      <a:r>
                        <a:rPr lang="en-GB" sz="2000" dirty="0" smtClean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Terealisasi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Hambatan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PJ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70390"/>
                  </a:ext>
                </a:extLst>
              </a:tr>
              <a:tr h="459503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Tanggal</a:t>
                      </a:r>
                      <a:r>
                        <a:rPr lang="en-GB" sz="2000" b="1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bulan</a:t>
                      </a:r>
                      <a:r>
                        <a:rPr lang="en-GB" sz="2000" b="1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tahun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71839"/>
                  </a:ext>
                </a:extLst>
              </a:tr>
              <a:tr h="1885140"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  <a:latin typeface="Arial Narrow" panose="020B0606020202030204" pitchFamily="34" charset="0"/>
                        </a:rPr>
                        <a:t>c</a:t>
                      </a: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√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2380"/>
                  </a:ext>
                </a:extLst>
              </a:tr>
              <a:tr h="1885140"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GB" sz="2000" b="0" dirty="0" smtClean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  <a:latin typeface="Arial Narrow" panose="020B0606020202030204" pitchFamily="34" charset="0"/>
                        </a:rPr>
                        <a:t>d</a:t>
                      </a:r>
                      <a:endParaRPr lang="en-GB" sz="20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√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99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4300" y="1427746"/>
          <a:ext cx="11963399" cy="52938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{0505E3EF-67EA-436B-97B2-0124C06EBD24}</a:tableStyleId>
              </a:tblPr>
              <a:tblGrid>
                <a:gridCol w="257186">
                  <a:extLst>
                    <a:ext uri="{9D8B030D-6E8A-4147-A177-3AD203B41FA5}">
                      <a16:colId xmlns:a16="http://schemas.microsoft.com/office/drawing/2014/main" val="2476573966"/>
                    </a:ext>
                  </a:extLst>
                </a:gridCol>
                <a:gridCol w="1781838">
                  <a:extLst>
                    <a:ext uri="{9D8B030D-6E8A-4147-A177-3AD203B41FA5}">
                      <a16:colId xmlns:a16="http://schemas.microsoft.com/office/drawing/2014/main" val="3007873511"/>
                    </a:ext>
                  </a:extLst>
                </a:gridCol>
                <a:gridCol w="2182786">
                  <a:extLst>
                    <a:ext uri="{9D8B030D-6E8A-4147-A177-3AD203B41FA5}">
                      <a16:colId xmlns:a16="http://schemas.microsoft.com/office/drawing/2014/main" val="2882347821"/>
                    </a:ext>
                  </a:extLst>
                </a:gridCol>
                <a:gridCol w="2207947">
                  <a:extLst>
                    <a:ext uri="{9D8B030D-6E8A-4147-A177-3AD203B41FA5}">
                      <a16:colId xmlns:a16="http://schemas.microsoft.com/office/drawing/2014/main" val="2754423144"/>
                    </a:ext>
                  </a:extLst>
                </a:gridCol>
                <a:gridCol w="1287868">
                  <a:extLst>
                    <a:ext uri="{9D8B030D-6E8A-4147-A177-3AD203B41FA5}">
                      <a16:colId xmlns:a16="http://schemas.microsoft.com/office/drawing/2014/main" val="1895041126"/>
                    </a:ext>
                  </a:extLst>
                </a:gridCol>
                <a:gridCol w="1188432">
                  <a:extLst>
                    <a:ext uri="{9D8B030D-6E8A-4147-A177-3AD203B41FA5}">
                      <a16:colId xmlns:a16="http://schemas.microsoft.com/office/drawing/2014/main" val="3410095217"/>
                    </a:ext>
                  </a:extLst>
                </a:gridCol>
                <a:gridCol w="1528671">
                  <a:extLst>
                    <a:ext uri="{9D8B030D-6E8A-4147-A177-3AD203B41FA5}">
                      <a16:colId xmlns:a16="http://schemas.microsoft.com/office/drawing/2014/main" val="3491896955"/>
                    </a:ext>
                  </a:extLst>
                </a:gridCol>
                <a:gridCol w="1528671">
                  <a:extLst>
                    <a:ext uri="{9D8B030D-6E8A-4147-A177-3AD203B41FA5}">
                      <a16:colId xmlns:a16="http://schemas.microsoft.com/office/drawing/2014/main" val="2969128771"/>
                    </a:ext>
                  </a:extLst>
                </a:gridCol>
              </a:tblGrid>
              <a:tr h="1064113">
                <a:tc rowSpan="2" gridSpan="2">
                  <a:txBody>
                    <a:bodyPr/>
                    <a:lstStyle/>
                    <a:p>
                      <a:pPr marL="128270" algn="ctr">
                        <a:lnSpc>
                          <a:spcPct val="150000"/>
                        </a:lnSpc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Program</a:t>
                      </a:r>
                      <a:endParaRPr lang="en-GB" sz="2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4508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dirty="0">
                          <a:effectLst/>
                          <a:latin typeface="Arial Narrow" panose="020B0606020202030204" pitchFamily="34" charset="0"/>
                        </a:rPr>
                        <a:t>Kerja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Jadwal</a:t>
                      </a: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Realisasi</a:t>
                      </a:r>
                      <a:endParaRPr lang="en-GB" sz="280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Kegiatan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Indikator</a:t>
                      </a: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Keberhasilan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>
                          <a:effectLst/>
                          <a:latin typeface="Arial Narrow" panose="020B0606020202030204" pitchFamily="34" charset="0"/>
                        </a:rPr>
                        <a:t>Terealisasi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Tidak</a:t>
                      </a:r>
                      <a:r>
                        <a:rPr lang="en-GB" sz="2000" dirty="0" smtClean="0">
                          <a:effectLst/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Terealisasi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 err="1" smtClean="0">
                          <a:effectLst/>
                          <a:latin typeface="Arial Narrow" panose="020B0606020202030204" pitchFamily="34" charset="0"/>
                        </a:rPr>
                        <a:t>Hambatan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PJ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570390"/>
                  </a:ext>
                </a:extLst>
              </a:tr>
              <a:tr h="459503"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Tanggal</a:t>
                      </a:r>
                      <a:r>
                        <a:rPr lang="en-GB" sz="2000" b="1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bulan</a:t>
                      </a:r>
                      <a:r>
                        <a:rPr lang="en-GB" sz="2000" b="1" dirty="0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2000" b="1" dirty="0" err="1" smtClean="0">
                          <a:solidFill>
                            <a:schemeClr val="dk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tahun</a:t>
                      </a:r>
                      <a:endParaRPr lang="en-GB" sz="2800" b="1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71839"/>
                  </a:ext>
                </a:extLst>
              </a:tr>
              <a:tr h="1885140"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 smtClean="0">
                          <a:effectLst/>
                          <a:latin typeface="Arial Narrow" panose="020B0606020202030204" pitchFamily="34" charset="0"/>
                        </a:rPr>
                        <a:t>a</a:t>
                      </a: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√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72380"/>
                  </a:ext>
                </a:extLst>
              </a:tr>
              <a:tr h="1885140"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GB" sz="20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r>
                        <a:rPr lang="en-GB" sz="2000" b="0" dirty="0" smtClean="0">
                          <a:effectLst/>
                          <a:latin typeface="Arial Narrow" panose="020B0606020202030204" pitchFamily="34" charset="0"/>
                        </a:rPr>
                        <a:t>b</a:t>
                      </a:r>
                      <a:endParaRPr lang="en-GB" sz="2000" b="0" dirty="0">
                        <a:effectLst/>
                        <a:latin typeface="Arial Narrow" panose="020B060602020203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√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2000" b="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12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602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94</Words>
  <Application>Microsoft Office PowerPoint</Application>
  <PresentationFormat>Widescreen</PresentationFormat>
  <Paragraphs>171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Lampirkan keterangan di bawah per tiap dokumentasi</vt:lpstr>
      <vt:lpstr>Wajib diisi jika ada mutasi keuangan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2022-09-30T17:32:12Z</dcterms:created>
  <dcterms:modified xsi:type="dcterms:W3CDTF">2022-09-30T17:34:22Z</dcterms:modified>
</cp:coreProperties>
</file>