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6"/>
  </p:notesMasterIdLst>
  <p:sldIdLst>
    <p:sldId id="256" r:id="rId3"/>
    <p:sldId id="257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64" r:id="rId12"/>
    <p:sldId id="274" r:id="rId13"/>
    <p:sldId id="275" r:id="rId14"/>
    <p:sldId id="26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ontserrat Medium" panose="00000600000000000000" pitchFamily="2" charset="-52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bd80a8e28_0_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1" name="Google Shape;131;g12bd80a8e2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c4c6683a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c4c6683a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c4c6683a6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c4c6683a6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c4c6683a6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c4c6683a6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11699" y="44502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etov/tsu-hw" TargetMode="External"/><Relationship Id="rId2" Type="http://schemas.openxmlformats.org/officeDocument/2006/relationships/hyperlink" Target="https://uletov.atlassian.net/l/cp/Nd3nKT59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 descr="Гео.png"/>
          <p:cNvPicPr preferRelativeResize="0"/>
          <p:nvPr/>
        </p:nvPicPr>
        <p:blipFill rotWithShape="1">
          <a:blip r:embed="rId3">
            <a:alphaModFix/>
          </a:blip>
          <a:srcRect t="11754"/>
          <a:stretch/>
        </p:blipFill>
        <p:spPr>
          <a:xfrm>
            <a:off x="-1" y="0"/>
            <a:ext cx="9144000" cy="397283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>
          <a:xfrm>
            <a:off x="4571997" y="4012296"/>
            <a:ext cx="41877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Выполнил:</a:t>
            </a:r>
            <a:r>
              <a:rPr lang="ru" sz="2000" dirty="0"/>
              <a:t> </a:t>
            </a:r>
            <a:r>
              <a:rPr lang="ru-RU" sz="2000" dirty="0"/>
              <a:t>Улетов</a:t>
            </a:r>
            <a:r>
              <a:rPr lang="ru" sz="2000" dirty="0"/>
              <a:t> А.А.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700429" y="1302118"/>
            <a:ext cx="7743300" cy="8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ru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Тестировщик программного обеспечения</a:t>
            </a:r>
            <a:r>
              <a:rPr lang="ru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45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960300" y="2134000"/>
            <a:ext cx="72234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2000" b="0" i="0" u="none" strike="noStrike" cap="none" dirty="0">
                <a:solidFill>
                  <a:srgbClr val="F19E39"/>
                </a:solidFill>
                <a:latin typeface="Arial"/>
                <a:ea typeface="Arial"/>
                <a:cs typeface="Arial"/>
                <a:sym typeface="Arial"/>
              </a:rPr>
              <a:t>Итоговый проект</a:t>
            </a:r>
            <a:br>
              <a:rPr lang="ru" sz="2000" dirty="0">
                <a:solidFill>
                  <a:srgbClr val="F19E39"/>
                </a:solidFill>
              </a:rPr>
            </a:br>
            <a:r>
              <a:rPr lang="ru" sz="2000" dirty="0">
                <a:solidFill>
                  <a:srgbClr val="F19E39"/>
                </a:solidFill>
              </a:rPr>
              <a:t>“Тестирование платформы </a:t>
            </a:r>
            <a:r>
              <a:rPr lang="en-US" sz="2000" dirty="0">
                <a:solidFill>
                  <a:srgbClr val="F19E39"/>
                </a:solidFill>
              </a:rPr>
              <a:t>Bumbleby.ru</a:t>
            </a:r>
            <a:r>
              <a:rPr lang="ru" sz="2000" dirty="0">
                <a:solidFill>
                  <a:srgbClr val="F19E39"/>
                </a:solidFill>
              </a:rPr>
              <a:t>”</a:t>
            </a:r>
            <a:endParaRPr sz="2000" i="0" u="none" strike="noStrike" cap="none" dirty="0">
              <a:solidFill>
                <a:srgbClr val="F19E39"/>
              </a:solidFill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648287" y="1241350"/>
            <a:ext cx="7438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" sz="14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Программа повышения квалификации</a:t>
            </a:r>
            <a:endParaRPr sz="1700" b="0" i="0" u="none" strike="noStrike" cap="non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3867875" y="4737775"/>
            <a:ext cx="9993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" sz="1500"/>
              <a:t>2022 год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703000" y="1131000"/>
            <a:ext cx="7556700" cy="3154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 b="1" dirty="0">
                <a:solidFill>
                  <a:schemeClr val="dk1"/>
                </a:solidFill>
              </a:rPr>
              <a:t>Пример отчета о тестировании</a:t>
            </a:r>
            <a:endParaRPr sz="1350" b="1" dirty="0">
              <a:solidFill>
                <a:schemeClr val="dk1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ru-RU" sz="1350" dirty="0">
                <a:solidFill>
                  <a:schemeClr val="dk1"/>
                </a:solidFill>
              </a:rPr>
              <a:t>Объект тестирования: сайт </a:t>
            </a:r>
            <a:r>
              <a:rPr lang="en-US" sz="1350" dirty="0" err="1">
                <a:solidFill>
                  <a:schemeClr val="dk1"/>
                </a:solidFill>
              </a:rPr>
              <a:t>Bumbleby</a:t>
            </a:r>
            <a:r>
              <a:rPr lang="ru" sz="1350" dirty="0">
                <a:solidFill>
                  <a:schemeClr val="dk1"/>
                </a:solidFill>
              </a:rPr>
              <a:t>.</a:t>
            </a:r>
            <a:endParaRPr sz="1350" dirty="0">
              <a:solidFill>
                <a:schemeClr val="dk1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ru" sz="1350" dirty="0">
                <a:solidFill>
                  <a:schemeClr val="dk1"/>
                </a:solidFill>
              </a:rPr>
              <a:t>Было выполнен 89 % тестов из запланированных. </a:t>
            </a:r>
            <a:endParaRPr lang="ru-RU" sz="1350" dirty="0">
              <a:solidFill>
                <a:schemeClr val="dk1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ru-RU" sz="1350" dirty="0">
                <a:solidFill>
                  <a:schemeClr val="dk1"/>
                </a:solidFill>
              </a:rPr>
              <a:t>Заблокировано 11% тестов, так как на сайте не реализован все функционал, описанный в ТЗ</a:t>
            </a: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ru" sz="1350" dirty="0">
                <a:solidFill>
                  <a:schemeClr val="dk1"/>
                </a:solidFill>
              </a:rPr>
              <a:t>Проходит с оговорками 69% тестов.</a:t>
            </a:r>
            <a:endParaRPr sz="1350" dirty="0">
              <a:solidFill>
                <a:schemeClr val="dk1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ru-RU" sz="1350" dirty="0">
                <a:solidFill>
                  <a:schemeClr val="dk1"/>
                </a:solidFill>
              </a:rPr>
              <a:t>Остальные 20% тестов не прошли.</a:t>
            </a: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ru-RU" sz="1350" dirty="0">
                <a:solidFill>
                  <a:schemeClr val="dk1"/>
                </a:solidFill>
              </a:rPr>
              <a:t>Найдено 25 багов, один из которых критический, по которым составлены баг-репорты.</a:t>
            </a:r>
            <a:endParaRPr sz="1350" dirty="0">
              <a:solidFill>
                <a:schemeClr val="dk1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ru" sz="1350" dirty="0">
                <a:solidFill>
                  <a:schemeClr val="dk1"/>
                </a:solidFill>
              </a:rPr>
              <a:t>Я не рекомендую поставку данной версии клиентам. </a:t>
            </a:r>
            <a:r>
              <a:rPr lang="ru-RU" sz="1350" dirty="0">
                <a:solidFill>
                  <a:schemeClr val="tx1"/>
                </a:solidFill>
                <a:effectLst/>
                <a:latin typeface="+mn-lt"/>
                <a:ea typeface="Roboto" panose="02000000000000000000" pitchFamily="2" charset="0"/>
                <a:cs typeface="Roboto" panose="02000000000000000000" pitchFamily="2" charset="0"/>
              </a:rPr>
              <a:t>Необходимы правки основного функционала</a:t>
            </a:r>
            <a:r>
              <a:rPr lang="ru" sz="1350" dirty="0">
                <a:solidFill>
                  <a:schemeClr val="dk1"/>
                </a:solidFill>
              </a:rPr>
              <a:t>.</a:t>
            </a:r>
            <a:endParaRPr sz="1350" dirty="0">
              <a:solidFill>
                <a:schemeClr val="dk1"/>
              </a:solidFill>
            </a:endParaRPr>
          </a:p>
          <a:p>
            <a:pPr marL="4572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ru" sz="1350" dirty="0">
                <a:solidFill>
                  <a:schemeClr val="dk1"/>
                </a:solidFill>
              </a:rPr>
              <a:t>Отчет подготовлен </a:t>
            </a:r>
            <a:r>
              <a:rPr lang="en-US" sz="1350" dirty="0">
                <a:solidFill>
                  <a:schemeClr val="dk1"/>
                </a:solidFill>
              </a:rPr>
              <a:t>26</a:t>
            </a:r>
            <a:r>
              <a:rPr lang="ru" sz="1350" dirty="0">
                <a:solidFill>
                  <a:schemeClr val="dk1"/>
                </a:solidFill>
              </a:rPr>
              <a:t> </a:t>
            </a:r>
            <a:r>
              <a:rPr lang="ru-RU" sz="1350" dirty="0">
                <a:solidFill>
                  <a:schemeClr val="dk1"/>
                </a:solidFill>
              </a:rPr>
              <a:t>октября </a:t>
            </a:r>
            <a:r>
              <a:rPr lang="ru" sz="1350" dirty="0">
                <a:solidFill>
                  <a:schemeClr val="dk1"/>
                </a:solidFill>
              </a:rPr>
              <a:t>2022 года ответственным за тестирование проекта</a:t>
            </a:r>
            <a:endParaRPr sz="1350" dirty="0">
              <a:solidFill>
                <a:schemeClr val="dk1"/>
              </a:solidFill>
            </a:endParaRPr>
          </a:p>
        </p:txBody>
      </p:sp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320" b="1">
                <a:highlight>
                  <a:srgbClr val="FFFFFF"/>
                </a:highlight>
              </a:rPr>
              <a:t>Тестовая документация</a:t>
            </a:r>
            <a:endParaRPr sz="232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7217A-05EF-4846-9F26-2D6F47DB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4. Техники тест дизайна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E0F9DE-ABEF-44F7-ACEC-DDA6683A5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</a:rPr>
              <a:t>На 4м задании изучил техники тест дизайна, и использовал их для оптимизации тестовой документации, написанной ранее (чек-лист, тест-кейсы)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</a:rPr>
              <a:t>В работе были использованы следующие техники тест дизайна:</a:t>
            </a: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Разделение на классы эквивалентности, например, написание общего тест-кейса на тестирование функционала кнопки закрытия форм, чтобы не писать отдельный тест на каждую кнопку.</a:t>
            </a: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Анализ граничных значений, например, тестирование поля Дата рождения, в котором, согласно ТЗ, нельзя выбрать дату рождения более 70 лет назад и менее 18 лет назад (80 лет назад/70 лет назад/50 лет назад/18 лет назад/10 лет назад), чтобы не проверять весь диапазон возможных значений.</a:t>
            </a: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Попарное тестирование, например, полей формы паспорта для сокращения количества тест-кейсов.</a:t>
            </a:r>
          </a:p>
        </p:txBody>
      </p:sp>
    </p:spTree>
    <p:extLst>
      <p:ext uri="{BB962C8B-B14F-4D97-AF65-F5344CB8AC3E}">
        <p14:creationId xmlns:p14="http://schemas.microsoft.com/office/powerpoint/2010/main" val="174637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E7237-D329-4F9B-80AD-C3E103FE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dk1"/>
                </a:solidFill>
                <a:highlight>
                  <a:srgbClr val="FFFFFF"/>
                </a:highlight>
              </a:rPr>
              <a:t>5. Инструменты автоматизации</a:t>
            </a:r>
            <a:br>
              <a:rPr lang="ru-RU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31370E-E9B6-4628-AA39-FC85D276A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</a:rPr>
              <a:t>И на 5м задании научился использовать простые инструменты автоматизации, такие как </a:t>
            </a:r>
            <a:r>
              <a:rPr lang="en-US" dirty="0">
                <a:solidFill>
                  <a:schemeClr val="tx1"/>
                </a:solidFill>
              </a:rPr>
              <a:t>Selenium IDE. </a:t>
            </a:r>
            <a:r>
              <a:rPr lang="ru-RU" dirty="0">
                <a:solidFill>
                  <a:schemeClr val="tx1"/>
                </a:solidFill>
              </a:rPr>
              <a:t>А так же писать </a:t>
            </a:r>
            <a:r>
              <a:rPr lang="ru-RU" dirty="0" err="1">
                <a:solidFill>
                  <a:schemeClr val="tx1"/>
                </a:solidFill>
              </a:rPr>
              <a:t>автотесты</a:t>
            </a:r>
            <a:r>
              <a:rPr lang="ru-RU" dirty="0">
                <a:solidFill>
                  <a:schemeClr val="tx1"/>
                </a:solidFill>
              </a:rPr>
              <a:t> на языке </a:t>
            </a:r>
            <a:r>
              <a:rPr lang="en-US" dirty="0">
                <a:solidFill>
                  <a:schemeClr val="tx1"/>
                </a:solidFill>
              </a:rPr>
              <a:t>Python </a:t>
            </a:r>
            <a:r>
              <a:rPr lang="ru-RU" dirty="0">
                <a:solidFill>
                  <a:schemeClr val="tx1"/>
                </a:solidFill>
              </a:rPr>
              <a:t>с </a:t>
            </a:r>
            <a:r>
              <a:rPr lang="ru-RU" dirty="0" err="1">
                <a:solidFill>
                  <a:schemeClr val="tx1"/>
                </a:solidFill>
              </a:rPr>
              <a:t>ипользованием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Selenium WebDriver.</a:t>
            </a:r>
          </a:p>
        </p:txBody>
      </p:sp>
    </p:spTree>
    <p:extLst>
      <p:ext uri="{BB962C8B-B14F-4D97-AF65-F5344CB8AC3E}">
        <p14:creationId xmlns:p14="http://schemas.microsoft.com/office/powerpoint/2010/main" val="177284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РЕФЛЕКСИЯ</a:t>
            </a:r>
            <a:endParaRPr b="1"/>
          </a:p>
        </p:txBody>
      </p:sp>
      <p:sp>
        <p:nvSpPr>
          <p:cNvPr id="218" name="Google Shape;21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ru" dirty="0">
                <a:solidFill>
                  <a:schemeClr val="tx1"/>
                </a:solidFill>
              </a:rPr>
              <a:t>Что получилось?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У меня получилось выполнить все необходимые </a:t>
            </a:r>
            <a:r>
              <a:rPr lang="ru-RU" dirty="0">
                <a:solidFill>
                  <a:schemeClr val="tx1"/>
                </a:solidFill>
              </a:rPr>
              <a:t>практические работы, пройти весь путь от анализа документации и поиска багов до составления баг-репортов и написания простых </a:t>
            </a:r>
            <a:r>
              <a:rPr lang="ru-RU" dirty="0" err="1">
                <a:solidFill>
                  <a:schemeClr val="tx1"/>
                </a:solidFill>
              </a:rPr>
              <a:t>автотестов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ru" dirty="0">
                <a:solidFill>
                  <a:schemeClr val="tx1"/>
                </a:solidFill>
              </a:rPr>
              <a:t>Что можно улучшить?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tx1"/>
                </a:solidFill>
              </a:rPr>
              <a:t>К сожалению, не хватало времени, чтобы присутствовать на занятиях онлайн. Возможно стоит проводить не более одного занятия (один академический час).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СОДЕРЖАНИЕ</a:t>
            </a:r>
            <a:endParaRPr b="1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rgbClr val="FFFFFF"/>
                </a:highlight>
              </a:rPr>
              <a:t>Входные данные для подготовки и тестирования ПО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rgbClr val="FFFFFF"/>
                </a:highlight>
              </a:rPr>
              <a:t>Виды тестирования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rgbClr val="FFFFFF"/>
                </a:highlight>
              </a:rPr>
              <a:t>Тестовая документация</a:t>
            </a:r>
            <a:endParaRPr lang="en-US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dirty="0">
                <a:solidFill>
                  <a:schemeClr val="dk1"/>
                </a:solidFill>
                <a:highlight>
                  <a:srgbClr val="FFFFFF"/>
                </a:highlight>
              </a:rPr>
              <a:t>Техники тест дизайна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dirty="0">
                <a:solidFill>
                  <a:schemeClr val="dk1"/>
                </a:solidFill>
                <a:highlight>
                  <a:srgbClr val="FFFFFF"/>
                </a:highlight>
              </a:rPr>
              <a:t>Инструменты автоматизации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 dirty="0">
                <a:solidFill>
                  <a:schemeClr val="dk1"/>
                </a:solidFill>
                <a:highlight>
                  <a:srgbClr val="FFFFFF"/>
                </a:highlight>
              </a:rPr>
              <a:t>Рефлексия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ABCFA-D3C0-4F35-84A8-AD92B9F0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  <a:t>1. </a:t>
            </a:r>
            <a:r>
              <a:rPr lang="ru" dirty="0">
                <a:solidFill>
                  <a:schemeClr val="dk1"/>
                </a:solidFill>
                <a:highlight>
                  <a:srgbClr val="FFFFFF"/>
                </a:highlight>
              </a:rPr>
              <a:t>Входные данные для подготовки и тестирования ПО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F08378-A8E3-4E68-9489-CF6807228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В рамках курса Тестировщик ПО я изучил теорию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и практику тестирования ПО. И выполнил 5 заданий </a:t>
            </a:r>
            <a:br>
              <a:rPr lang="ru-RU" dirty="0">
                <a:solidFill>
                  <a:schemeClr val="tx1"/>
                </a:solidFill>
                <a:latin typeface="+mn-lt"/>
              </a:rPr>
            </a:br>
            <a:r>
              <a:rPr lang="ru-RU" dirty="0">
                <a:solidFill>
                  <a:schemeClr val="tx1"/>
                </a:solidFill>
                <a:latin typeface="+mn-lt"/>
              </a:rPr>
              <a:t>На 1м задании я научился читать техническую документацию и переводить ее в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Confluence </a:t>
            </a:r>
            <a:r>
              <a:rPr lang="en-US" b="0" i="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https://uletov.atlassian.net/l/cp/Nd3nKT59</a:t>
            </a:r>
            <a:r>
              <a:rPr lang="ru-RU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Разобрался как </a:t>
            </a:r>
            <a:r>
              <a:rPr lang="ru-RU" b="0" i="0" dirty="0">
                <a:solidFill>
                  <a:schemeClr val="tx1"/>
                </a:solidFill>
                <a:effectLst/>
                <a:latin typeface="+mn-lt"/>
              </a:rPr>
              <a:t>изучать объект тестирования и составлять 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mind</a:t>
            </a:r>
            <a:r>
              <a:rPr lang="ru-RU" b="0" i="0" dirty="0">
                <a:solidFill>
                  <a:schemeClr val="tx1"/>
                </a:solidFill>
                <a:effectLst/>
                <a:latin typeface="+mn-lt"/>
              </a:rPr>
              <a:t>-карты входных данных, для подготовки и тестирования ПО.</a:t>
            </a:r>
          </a:p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+mn-lt"/>
              </a:rPr>
              <a:t>Понял как вести проекты в системах управления версиями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hlinkClick r:id="rId3"/>
              </a:rPr>
              <a:t>https://github.com/Uletov/tsu-hw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.</a:t>
            </a:r>
            <a:endParaRPr lang="ru-RU" b="0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196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4B51C2-D57A-46D9-9FF2-7BE0ED2B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067"/>
            <a:ext cx="9144000" cy="4361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9F8F4D-10EF-40DD-8B0C-CEA76EDD4C22}"/>
              </a:ext>
            </a:extLst>
          </p:cNvPr>
          <p:cNvSpPr txBox="1"/>
          <p:nvPr/>
        </p:nvSpPr>
        <p:spPr>
          <a:xfrm>
            <a:off x="4026818" y="83290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Confluence</a:t>
            </a:r>
          </a:p>
        </p:txBody>
      </p:sp>
    </p:spTree>
    <p:extLst>
      <p:ext uri="{BB962C8B-B14F-4D97-AF65-F5344CB8AC3E}">
        <p14:creationId xmlns:p14="http://schemas.microsoft.com/office/powerpoint/2010/main" val="196769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A558D5-81A9-4ECF-8DE5-CC897B1CB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11" y="307778"/>
            <a:ext cx="7044267" cy="4740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51E45E-C474-43B5-9746-2F552959BA6D}"/>
              </a:ext>
            </a:extLst>
          </p:cNvPr>
          <p:cNvSpPr txBox="1"/>
          <p:nvPr/>
        </p:nvSpPr>
        <p:spPr>
          <a:xfrm>
            <a:off x="1828220" y="95465"/>
            <a:ext cx="5514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Mind-</a:t>
            </a:r>
            <a:r>
              <a:rPr lang="ru-RU" dirty="0"/>
              <a:t>карта входных данных для подготовки и тестирования ПО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5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2CF39BB-371A-4A64-9351-9E354242B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294"/>
            <a:ext cx="9144000" cy="44349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9E1BF6-6E5A-4A8E-8450-24F219C61DF4}"/>
              </a:ext>
            </a:extLst>
          </p:cNvPr>
          <p:cNvSpPr txBox="1"/>
          <p:nvPr/>
        </p:nvSpPr>
        <p:spPr>
          <a:xfrm>
            <a:off x="4215973" y="46517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0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A57901-4DED-47CB-957F-5E12187B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2. </a:t>
            </a:r>
            <a:r>
              <a:rPr lang="ru-RU" dirty="0">
                <a:solidFill>
                  <a:schemeClr val="dk1"/>
                </a:solidFill>
                <a:highlight>
                  <a:srgbClr val="FFFFFF"/>
                </a:highlight>
              </a:rPr>
              <a:t>Виды тестирования</a:t>
            </a:r>
            <a:br>
              <a:rPr lang="ru-RU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15C424-6714-4EB9-A4D1-F6F0F6C4F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</a:rPr>
              <a:t>На 2м задании изучил виды тестирования. Научился выбирать виды, которые можно использовать в </a:t>
            </a:r>
            <a:r>
              <a:rPr lang="ru-RU">
                <a:solidFill>
                  <a:schemeClr val="tx1"/>
                </a:solidFill>
              </a:rPr>
              <a:t>своем проекте. </a:t>
            </a:r>
            <a:r>
              <a:rPr lang="ru-RU" dirty="0">
                <a:solidFill>
                  <a:schemeClr val="tx1"/>
                </a:solidFill>
              </a:rPr>
              <a:t>И составил </a:t>
            </a:r>
            <a:r>
              <a:rPr lang="en-US" dirty="0">
                <a:solidFill>
                  <a:schemeClr val="tx1"/>
                </a:solidFill>
              </a:rPr>
              <a:t>mind-</a:t>
            </a:r>
            <a:r>
              <a:rPr lang="ru-RU" dirty="0">
                <a:solidFill>
                  <a:schemeClr val="tx1"/>
                </a:solidFill>
              </a:rPr>
              <a:t>карту видов тестирования, которые впоследствии использовал для разработки тест-кейсов.</a:t>
            </a:r>
          </a:p>
        </p:txBody>
      </p:sp>
    </p:spTree>
    <p:extLst>
      <p:ext uri="{BB962C8B-B14F-4D97-AF65-F5344CB8AC3E}">
        <p14:creationId xmlns:p14="http://schemas.microsoft.com/office/powerpoint/2010/main" val="106091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9381B4-7A3C-40A1-82E6-0FF3E167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2" y="534524"/>
            <a:ext cx="7094939" cy="46089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E1483B-BD63-4452-9A6A-740E8AED126B}"/>
              </a:ext>
            </a:extLst>
          </p:cNvPr>
          <p:cNvSpPr txBox="1"/>
          <p:nvPr/>
        </p:nvSpPr>
        <p:spPr>
          <a:xfrm>
            <a:off x="3316387" y="75145"/>
            <a:ext cx="283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Mind-</a:t>
            </a:r>
            <a:r>
              <a:rPr lang="ru-RU" dirty="0"/>
              <a:t>карта видов тестирования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1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D4714-5454-4B9A-8185-68F5403F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3. </a:t>
            </a:r>
            <a:r>
              <a:rPr lang="ru" dirty="0">
                <a:solidFill>
                  <a:schemeClr val="dk1"/>
                </a:solidFill>
                <a:highlight>
                  <a:srgbClr val="FFFFFF"/>
                </a:highlight>
              </a:rPr>
              <a:t>Тестовая документация</a:t>
            </a:r>
            <a:br>
              <a:rPr lang="en-US" dirty="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10359D-2DE6-417A-9AFD-323BD043B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</a:rPr>
              <a:t>На 3м задании научился писать тестовую документацию. И составил тестовую документацию для сайта </a:t>
            </a:r>
            <a:r>
              <a:rPr lang="en-US" dirty="0">
                <a:solidFill>
                  <a:schemeClr val="tx1"/>
                </a:solidFill>
              </a:rPr>
              <a:t>Bumbleby.ru</a:t>
            </a:r>
            <a:r>
              <a:rPr lang="ru-RU" dirty="0">
                <a:solidFill>
                  <a:schemeClr val="tx1"/>
                </a:solidFill>
              </a:rPr>
              <a:t>, используя различные инструменты (</a:t>
            </a:r>
            <a:r>
              <a:rPr lang="en-US" dirty="0">
                <a:solidFill>
                  <a:schemeClr val="tx1"/>
                </a:solidFill>
              </a:rPr>
              <a:t>MSWord, </a:t>
            </a:r>
            <a:r>
              <a:rPr lang="en-US" dirty="0" err="1">
                <a:solidFill>
                  <a:schemeClr val="tx1"/>
                </a:solidFill>
              </a:rPr>
              <a:t>MSExcel</a:t>
            </a:r>
            <a:r>
              <a:rPr lang="en-US" dirty="0">
                <a:solidFill>
                  <a:schemeClr val="tx1"/>
                </a:solidFill>
              </a:rPr>
              <a:t>, TestRail, Jira</a:t>
            </a:r>
            <a:r>
              <a:rPr lang="ru-RU" dirty="0">
                <a:solidFill>
                  <a:schemeClr val="tx1"/>
                </a:solidFill>
              </a:rPr>
              <a:t>):</a:t>
            </a:r>
            <a:endParaRPr lang="en-US" dirty="0">
              <a:solidFill>
                <a:schemeClr val="tx1"/>
              </a:solidFill>
            </a:endParaRP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Чек-лист</a:t>
            </a: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Тест-кейсы</a:t>
            </a: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Баг-репорты</a:t>
            </a:r>
          </a:p>
          <a:p>
            <a:pPr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Отчет о тестировании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36490988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545</Words>
  <Application>Microsoft Office PowerPoint</Application>
  <PresentationFormat>Экран (16:9)</PresentationFormat>
  <Paragraphs>52</Paragraphs>
  <Slides>13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Montserrat Medium</vt:lpstr>
      <vt:lpstr>Simple Light</vt:lpstr>
      <vt:lpstr>Тема Office</vt:lpstr>
      <vt:lpstr>Презентация PowerPoint</vt:lpstr>
      <vt:lpstr>СОДЕРЖАНИЕ</vt:lpstr>
      <vt:lpstr>1. Входные данные для подготовки и тестирования ПО</vt:lpstr>
      <vt:lpstr>Презентация PowerPoint</vt:lpstr>
      <vt:lpstr>Презентация PowerPoint</vt:lpstr>
      <vt:lpstr>Презентация PowerPoint</vt:lpstr>
      <vt:lpstr>2. Виды тестирования </vt:lpstr>
      <vt:lpstr>Презентация PowerPoint</vt:lpstr>
      <vt:lpstr>3. Тестовая документация </vt:lpstr>
      <vt:lpstr>Тестовая документация</vt:lpstr>
      <vt:lpstr>4. Техники тест дизайна</vt:lpstr>
      <vt:lpstr>5. Инструменты автоматизации </vt:lpstr>
      <vt:lpstr>РЕФЛЕКСИЯ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Anton Uletov</cp:lastModifiedBy>
  <cp:revision>16</cp:revision>
  <dcterms:modified xsi:type="dcterms:W3CDTF">2022-11-05T05:51:06Z</dcterms:modified>
</cp:coreProperties>
</file>