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be0af80fa8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be0af80fa8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bb1f9a6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bb1f9a6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Решение: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package org.example;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com.google.gson.JsonArray;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com.google.gson.JsonObject;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com.google.gson.JsonParser;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java.io.BufferedReader;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java.io.InputStreamReader;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java.io.OutputStream;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java.io.OutputStreamWriter;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java.net.HttpURLConnection;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java.net.URL;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java.nio.charset.StandardCharsets;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public class DatabaseConnector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static final String DATABASE_URL = "http://localhost/testBase/hs/api/financial_data/";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JsonArray selectRecordsById(long chatId)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JsonArray resultArray;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try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URL url = new URL(DATABASE_URL + chatId);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HttpURLConnection connection = (HttpURLConnection) url.openConnection();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connection.setRequestMethod("GET");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int responseCode = connection.getResponseCode();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if (responseCode == 200)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BufferedReader in = new BufferedReader(new InputStreamReader(connection.getInputStream(), StandardCharsets.UTF_8));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String inputLine;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StringBuilder response = new StringBuilder();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while ((inputLine = in.readLine()) != null)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response.append(inputLine);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in.close();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resultArray = JsonParser.parseString(response.toString()).getAsJsonArray();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connection.disconnect();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return resultArray;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System.out.println(responseCode);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 catch (Exception 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e.printStackTrace();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null;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boolean addRecord(JsonObject record)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try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URL url = new URL(DATABASE_URL);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HttpURLConnection connection = (HttpURLConnection) url.openConnection();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connection.setRequestMethod("POST");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connection.setRequestProperty("Content-Type", "application/json");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connection.setDoOutput(true);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// Отправка JSON объекта в теле запроса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OutputStream os = connection.getOutputStream();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OutputStreamWriter osw = new OutputStreamWriter(os, "UTF-8");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osw.write(record.toString());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osw.flush();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osw.close();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os.close();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int responseCode = connection.getResponseCode();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if (responseCode == 200)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return true;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return false;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 catch (Exception 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e.printStackTrace();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return false;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e0af80fa8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be0af80fa8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Решение: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package org.example;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java.time.LocalDate;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public class FinanceRecord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LocalDate dateOfOperation;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String typeOfOperation;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String categoryOfOperation;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double sumOfOperation;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long chatId;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FinanceRecord(LocalDate dateOfOperation, String typeOfOperation, String categoryOfOperation, double sumOfOperation, long chatId)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this.dateOfOperation = dateOfOperation;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this.typeOfOperation = typeOfOperation;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this.categoryOfOperation = categoryOfOperation;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this.sumOfOperation = sumOfOperation;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this.chatId = chatId;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LocalDate getDateOfOperation()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dateOfOperation;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setDateOfOperation(LocalDate dateOfOperation)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this.dateOfOperation = dateOfOperation;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String getTypeOfOperation()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typeOfOperation;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setTypeOfOperation(String typeOfOperation)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this.typeOfOperation = typeOfOperation;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String getCategoryOfOperation()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categoryOfOperation;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setCategoryOfOperation(String categoryOfOperation)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this.categoryOfOperation = categoryOfOperation;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double getSumOfOperation()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sumOfOperation;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setSumOfOperation(double sumOfOperation)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this.sumOfOperation = sumOfOperation;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long getChatId()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chatId;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setChatId(long chatId)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this.chatId = chatId;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adb9f52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adb9f52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Перерыв 10 минут.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e0af80fa8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be0af80fa8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Решение: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package org.example;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com.google.gson.JsonArray;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com.google.gson.JsonElement;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com.google.gson.JsonObject;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java.time.LocalDate;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java.time.format.DateTimeFormatter;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java.util.ArrayList;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java.util.List;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public class FinanceService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DatabaseConnector dbConnector;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FinanceService()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this.dbConnector = new DatabaseConnector();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boolean addRecordToUser(long chatId, String date, String sum, String type, String category)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JsonObject jsonRecord = new JsonObject();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jsonRecord.addProperty("chatId", String.valueOf(chatId));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jsonRecord.addProperty("sum", sum);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jsonRecord.addProperty("type", type);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jsonRecord.addProperty("category", category);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jsonRecord.addProperty("date", date + " 0:00:00");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if (dbConnector.addRecord(jsonRecord))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System.out.println("Запись добавлена");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return true;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false;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List&lt;FinanceRecord&gt; getFinanceRecordsByDate(String strDate, long chatId)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DateTimeFormatter formatter = DateTimeFormatter.ofPattern("dd.MM.yyyy");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LocalDate date = LocalDate.parse(strDate, formatter);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List&lt;FinanceRecord&gt; financeRecordsByDate = new ArrayList&lt;&gt;();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List&lt;FinanceRecord&gt; allFinanceRecords = getAllFinanceRecordsForChatId(chatId);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for (FinanceRecord r:allFinanceRecords)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if (r.getDateOfOperation().equals(date))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financeRecordsByDate.add(r);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financeRecordsByDate;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List&lt;FinanceRecord&gt; getAllFinanceRecordsForChatId (long chatId)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JsonArray jsonArray = dbConnector.selectRecordsById(chatId);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List&lt;FinanceRecord&gt; allFinanceRecords = new ArrayList&lt;&gt;();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if(jsonArray != null)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for (JsonElement element : jsonArray)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JsonObject obj = element.getAsJsonObject();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DateTimeFormatter formatter = DateTimeFormatter.ofPattern("dd.MM.yyyy H:mm:ss");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LocalDate date = LocalDate.parse(obj.get("date").getAsString(), formatter);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String type = obj.get("type").getAsString();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String category = obj.get("category").getAsString();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double sum = obj.get("sum").getAsDouble();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FinanceRecord record = new FinanceRecord(date, type, category, sum, chatId);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allFinanceRecords.add(record);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allFinanceRecords;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be0af80fa8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be0af80fa8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Решение: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package org.example;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org.telegram.telegrambots.bots.TelegramLongPollingBot;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org.telegram.telegrambots.meta.api.methods.send.SendMessage;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org.telegram.telegrambots.meta.api.objects.Message;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org.telegram.telegrambots.meta.api.objects.Update;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org.telegram.telegrambots.meta.exceptions.TelegramApiException;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java.util.List;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public class TelegramBot extends TelegramLongPollingBot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final FinanceService financeService = new FinanceService();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String mode = "none";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@Override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void onUpdateReceived(Update update)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if (update.hasMessage() &amp;&amp; update.getMessage().hasText())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Message message = update.getMessage();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String text = message.getText();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if (text.equals("/start"))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sendReplyMessage(message, "Привет! Я бот для учета личных финансов. Воспользуйтесь командами /add (для добавления операции) или /get (для получения записей на дату).");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if (text.startsWith("/add"))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mode = "add";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sendReplyMessage(message, "Пожалуйста, отправьте данные о расходах или доходах в формате: Дата (15.09.2015), Сумма (300), Тип (Доход/Расход), Категория (Продукты)");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if (text.startsWith("/get"))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mode = "get";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sendReplyMessage(message, "Пожалуйста, отправьте дату, для которой вы хотите получить записи в формате");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if (mode.equals("add"))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mode = "none";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processAdd(message);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else if (mode.equals("get"))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mode = "none";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processGet(message);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  else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sendReplyMessage(message, "Я не понял ваш запрос. Воспользуйтесь командами /add (для добавления операции) или /get (для получения записей на дату).");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void processGet(Message message)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List&lt;FinanceRecord&gt; recordsList = financeService.getFinanceRecordsByDate(message.getText(), message.getChatId());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if (recordsList.isEmpty())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sendReplyMessage(message, "Для данной даты операций нет");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 else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StringBuilder response = new StringBuilder();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for (FinanceRecord record : recordsList)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response.append("------------------\n");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response.append("Дата: ").append(record.getDateOfOperation()).append("\n");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response.append("Сумма: ").append(record.getSumOfOperation()).append("\n");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response.append("Тип: ").append(record.getTypeOfOperation()).append("\n");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response.append("Категория: ").append(record.getCategoryOfOperation()).append("\n");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    response.append("------------------" + "\n");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sendReplyMessage(message, response.toString());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void processAdd(Message message)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String[] parts = message.getText().split(", 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System.out.println(parts[0]);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financeService.addRecordToUser(message.getChatId(), parts[0], parts[1], parts[2], parts[3]);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sendReplyMessage(message, "Запись добавлена!");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private void sendReplyMessage(Message message, String text)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try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execute(new SendMessage(message.getChatId().toString(), text));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 catch (TelegramApiException 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e.printStackTrace();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@Override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String getBotToken()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"6481669749:AAFEUwm2puWGhkUjrcj3p_ErB4AO9q9GGQo";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@Override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String getBotUsername()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return "Super1299bot";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Класс Main: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package org.example;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org.telegram.telegrambots.meta.TelegramBotsApi;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org.telegram.telegrambots.meta.exceptions.TelegramApiException;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import org.telegram.telegrambots.updatesreceivers.DefaultBotSession;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public class Main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public static void main(String[] args)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try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TelegramBotsApi botsApi = new TelegramBotsApi(DefaultBotSession.class);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botsApi.registerBot(new TelegramBot());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 catch (TelegramApiException e) {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 throw new RuntimeException(e);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8b6ba658a0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8b6ba658a0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Рефлексия, что нового узнали за сегодня, </a:t>
            </a:r>
            <a:r>
              <a:rPr b="1" i="1" lang="en"/>
              <a:t>ответы на вопросы</a:t>
            </a:r>
            <a:endParaRPr b="1" i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c7dcefa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c7dcefa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767db6982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767db6982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dea8ceca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dea8ceca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Чем больше вопросов вы задаете на курсе, там лучше вы разобрались в теме. Не задает вопросов только тот, кто ничего не понимает:)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d0d8cc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d0d8cc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b6ba658a0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b6ba658a0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bcabb1211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bcabb1211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d30d4d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bd30d4d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d30d4d8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bd30d4d8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bcabb12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bcabb12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d30d4d8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d30d4d8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B5CC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B5CC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B5CC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rgbClr val="B5CC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solidFill>
          <a:srgbClr val="B5CC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rgbClr val="B5CC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bg>
      <p:bgPr>
        <a:solidFill>
          <a:srgbClr val="B5CC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rgbClr val="B5CC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rgbClr val="B5CC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rgbClr val="B5CC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B5CC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rgbClr val="B5CC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rgbClr val="B5CC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rgbClr val="B5CC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B5CC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rgbClr val="B5CC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B5CC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B5CC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B5CC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B5CC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B5CC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B5CC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B5CC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5CC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MBw7N6kF-k4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abr.com/ru/companies/ru_mts/articles/798781/" TargetMode="External"/><Relationship Id="rId4" Type="http://schemas.openxmlformats.org/officeDocument/2006/relationships/hyperlink" Target="https://habr.com/ru/companies/yandex_praktikum/articles/738812/" TargetMode="External"/><Relationship Id="rId5" Type="http://schemas.openxmlformats.org/officeDocument/2006/relationships/hyperlink" Target="https://www.youtube.com/watch?v=ziOQ8wkmnSE&amp;list=PLAma_mKffTOSUkXp26rgdnC0PicnmnDa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5CC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ExtraBold"/>
                <a:ea typeface="Rubik ExtraBold"/>
                <a:cs typeface="Rubik ExtraBold"/>
                <a:sym typeface="Rubik ExtraBold"/>
              </a:rPr>
              <a:t>Деньги под контролем: создание сервиса для управления финансами</a:t>
            </a:r>
            <a:endParaRPr sz="3000">
              <a:latin typeface="Rubik ExtraBold"/>
              <a:ea typeface="Rubik ExtraBold"/>
              <a:cs typeface="Rubik ExtraBold"/>
              <a:sym typeface="Rubik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ExtraBold"/>
                <a:ea typeface="Rubik ExtraBold"/>
                <a:cs typeface="Rubik ExtraBold"/>
                <a:sym typeface="Rubik ExtraBold"/>
              </a:rPr>
              <a:t>2</a:t>
            </a:r>
            <a:endParaRPr sz="3000"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Модуль 4. Занятие 13. Разработка </a:t>
            </a:r>
            <a:r>
              <a:rPr lang="en" sz="1200"/>
              <a:t>большого java приложения</a:t>
            </a:r>
            <a:r>
              <a:rPr lang="en" sz="1200"/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14" name="Google Shape;414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E73A54"/>
                </a:gs>
                <a:gs pos="100000">
                  <a:srgbClr val="1107A1"/>
                </a:gs>
              </a:gsLst>
              <a:lin ang="5400012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6" name="Google Shape;416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" name="Google Shape;417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18" name="Google Shape;41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9" name="Google Shape;429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96400" y="1384064"/>
              <a:ext cx="1085400" cy="635100"/>
            </a:xfrm>
            <a:prstGeom prst="roundRect">
              <a:avLst>
                <a:gd fmla="val 0" name="adj"/>
              </a:avLst>
            </a:prstGeom>
            <a:solidFill>
              <a:srgbClr val="FFDD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37" name="Google Shape;437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39" name="Google Shape;439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0" name="Google Shape;440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41" name="Google Shape;4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7" y="1483600"/>
            <a:ext cx="1371600" cy="43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00" y="2796600"/>
            <a:ext cx="601650" cy="6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6"/>
          <p:cNvSpPr txBox="1"/>
          <p:nvPr/>
        </p:nvSpPr>
        <p:spPr>
          <a:xfrm>
            <a:off x="806825" y="2766513"/>
            <a:ext cx="1022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Quattrocento Sans"/>
                <a:ea typeface="Quattrocento Sans"/>
                <a:cs typeface="Quattrocento Sans"/>
                <a:sym typeface="Quattrocento Sans"/>
              </a:rPr>
              <a:t>Java</a:t>
            </a:r>
            <a:endParaRPr b="1" sz="3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44" name="Google Shape;4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0700" y="1047500"/>
            <a:ext cx="1508850" cy="15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5"/>
          <p:cNvGrpSpPr/>
          <p:nvPr/>
        </p:nvGrpSpPr>
        <p:grpSpPr>
          <a:xfrm>
            <a:off x="6799286" y="1261087"/>
            <a:ext cx="1465452" cy="780207"/>
            <a:chOff x="7146475" y="2190661"/>
            <a:chExt cx="1827475" cy="1051350"/>
          </a:xfrm>
        </p:grpSpPr>
        <p:sp>
          <p:nvSpPr>
            <p:cNvPr id="614" name="Google Shape;614;p35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35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616" name="Google Shape;616;p35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7" name="Google Shape;617;p35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8" name="Google Shape;618;p35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619" name="Google Shape;619;p35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3" name="Google Shape;623;p35"/>
          <p:cNvSpPr txBox="1"/>
          <p:nvPr>
            <p:ph type="title"/>
          </p:nvPr>
        </p:nvSpPr>
        <p:spPr>
          <a:xfrm>
            <a:off x="2281250" y="1220588"/>
            <a:ext cx="4427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Диаграмма классов</a:t>
            </a:r>
            <a:endParaRPr sz="2600"/>
          </a:p>
        </p:txBody>
      </p:sp>
      <p:sp>
        <p:nvSpPr>
          <p:cNvPr id="624" name="Google Shape;624;p35"/>
          <p:cNvSpPr txBox="1"/>
          <p:nvPr>
            <p:ph idx="1" type="subTitle"/>
          </p:nvPr>
        </p:nvSpPr>
        <p:spPr>
          <a:xfrm>
            <a:off x="2104125" y="2041300"/>
            <a:ext cx="50292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Подумайте, какие поля и методы должны быть в каждом из классов и как они будут связаны между собой.</a:t>
            </a:r>
            <a:endParaRPr sz="1800"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626" name="Google Shape;626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5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629" name="Google Shape;629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5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632" name="Google Shape;632;p35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5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36" name="Google Shape;636;p35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8" name="Google Shape;638;p35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9" name="Google Shape;639;p35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5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5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5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35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644" name="Google Shape;644;p3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5409751" y="2623640"/>
            <a:ext cx="3531951" cy="1274562"/>
            <a:chOff x="4754850" y="887475"/>
            <a:chExt cx="3763400" cy="3725700"/>
          </a:xfrm>
        </p:grpSpPr>
        <p:sp>
          <p:nvSpPr>
            <p:cNvPr id="651" name="Google Shape;651;p3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3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53" name="Google Shape;653;p36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4" name="Google Shape;654;p3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55" name="Google Shape;655;p3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56" name="Google Shape;656;p3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57" name="Google Shape;657;p3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58" name="Google Shape;658;p3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59" name="Google Shape;659;p3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60" name="Google Shape;660;p3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61" name="Google Shape;661;p36"/>
          <p:cNvSpPr txBox="1"/>
          <p:nvPr>
            <p:ph type="title"/>
          </p:nvPr>
        </p:nvSpPr>
        <p:spPr>
          <a:xfrm>
            <a:off x="714350" y="595900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Задача 1</a:t>
            </a:r>
            <a:endParaRPr sz="3200"/>
          </a:p>
        </p:txBody>
      </p:sp>
      <p:sp>
        <p:nvSpPr>
          <p:cNvPr id="662" name="Google Shape;662;p36"/>
          <p:cNvSpPr txBox="1"/>
          <p:nvPr>
            <p:ph idx="1" type="subTitle"/>
          </p:nvPr>
        </p:nvSpPr>
        <p:spPr>
          <a:xfrm>
            <a:off x="714350" y="1281700"/>
            <a:ext cx="4653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DatabaseConnector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Реализуйте и протекстируйте класс DatabaseConnector, который содержит 2 метода: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public boolean addRecord(JsonObject record) - метод должен отправлять POST запрос к HTTP-сервису 1С, и добавлять JsonObject в справочник. В случае успеха возвращать true.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public JsonArray selectRecordsById(long chatId) - метод должен отправлять GET запрос к HTTP-сервису 1С и возвращать JsonArray с записями пользователя по chatId.</a:t>
            </a:r>
            <a:endParaRPr sz="1200"/>
          </a:p>
        </p:txBody>
      </p:sp>
      <p:sp>
        <p:nvSpPr>
          <p:cNvPr id="663" name="Google Shape;663;p36"/>
          <p:cNvSpPr/>
          <p:nvPr/>
        </p:nvSpPr>
        <p:spPr>
          <a:xfrm>
            <a:off x="396371" y="429975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5409739" y="8341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6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666" name="Google Shape;666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572052" y="3858246"/>
            <a:ext cx="778185" cy="1148163"/>
            <a:chOff x="2771692" y="3497697"/>
            <a:chExt cx="836668" cy="1371596"/>
          </a:xfrm>
        </p:grpSpPr>
        <p:sp>
          <p:nvSpPr>
            <p:cNvPr id="669" name="Google Shape;669;p3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6"/>
          <p:cNvGrpSpPr/>
          <p:nvPr/>
        </p:nvGrpSpPr>
        <p:grpSpPr>
          <a:xfrm>
            <a:off x="8329900" y="687400"/>
            <a:ext cx="502800" cy="502800"/>
            <a:chOff x="1627550" y="2017350"/>
            <a:chExt cx="502800" cy="502800"/>
          </a:xfrm>
        </p:grpSpPr>
        <p:sp>
          <p:nvSpPr>
            <p:cNvPr id="680" name="Google Shape;680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2" name="Google Shape;682;p36"/>
          <p:cNvPicPr preferRelativeResize="0"/>
          <p:nvPr/>
        </p:nvPicPr>
        <p:blipFill rotWithShape="1">
          <a:blip r:embed="rId3">
            <a:alphaModFix/>
          </a:blip>
          <a:srcRect b="18598" l="0" r="5749" t="29868"/>
          <a:stretch/>
        </p:blipFill>
        <p:spPr>
          <a:xfrm>
            <a:off x="5444825" y="2760723"/>
            <a:ext cx="3389151" cy="104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7"/>
          <p:cNvGrpSpPr/>
          <p:nvPr/>
        </p:nvGrpSpPr>
        <p:grpSpPr>
          <a:xfrm>
            <a:off x="5715177" y="1722374"/>
            <a:ext cx="2851152" cy="3102391"/>
            <a:chOff x="4754850" y="887475"/>
            <a:chExt cx="3763400" cy="3725700"/>
          </a:xfrm>
        </p:grpSpPr>
        <p:sp>
          <p:nvSpPr>
            <p:cNvPr id="688" name="Google Shape;688;p37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7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90" name="Google Shape;690;p37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91" name="Google Shape;691;p37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92" name="Google Shape;692;p37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93" name="Google Shape;693;p3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94" name="Google Shape;694;p3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95" name="Google Shape;695;p3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6" name="Google Shape;696;p3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97" name="Google Shape;697;p3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98" name="Google Shape;698;p37"/>
          <p:cNvSpPr txBox="1"/>
          <p:nvPr>
            <p:ph type="title"/>
          </p:nvPr>
        </p:nvSpPr>
        <p:spPr>
          <a:xfrm>
            <a:off x="714350" y="595900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Задача 2</a:t>
            </a:r>
            <a:endParaRPr sz="3200"/>
          </a:p>
        </p:txBody>
      </p:sp>
      <p:sp>
        <p:nvSpPr>
          <p:cNvPr id="699" name="Google Shape;699;p37"/>
          <p:cNvSpPr txBox="1"/>
          <p:nvPr>
            <p:ph idx="1" type="subTitle"/>
          </p:nvPr>
        </p:nvSpPr>
        <p:spPr>
          <a:xfrm>
            <a:off x="714350" y="1281700"/>
            <a:ext cx="4653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FinanceRecord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Реализуйте и протестируйте класс FinanceRecord, который имеет поля соответствующие одной записи об операции, и методы для чтения и записи этих полей. </a:t>
            </a:r>
            <a:endParaRPr sz="1400"/>
          </a:p>
        </p:txBody>
      </p:sp>
      <p:sp>
        <p:nvSpPr>
          <p:cNvPr id="700" name="Google Shape;700;p37"/>
          <p:cNvSpPr/>
          <p:nvPr/>
        </p:nvSpPr>
        <p:spPr>
          <a:xfrm>
            <a:off x="396371" y="429975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409739" y="8341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37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703" name="Google Shape;703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4572052" y="3858246"/>
            <a:ext cx="778185" cy="1148163"/>
            <a:chOff x="2771692" y="3497697"/>
            <a:chExt cx="836668" cy="1371596"/>
          </a:xfrm>
        </p:grpSpPr>
        <p:sp>
          <p:nvSpPr>
            <p:cNvPr id="706" name="Google Shape;706;p37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8329900" y="687400"/>
            <a:ext cx="502800" cy="502800"/>
            <a:chOff x="1627550" y="2017350"/>
            <a:chExt cx="502800" cy="502800"/>
          </a:xfrm>
        </p:grpSpPr>
        <p:sp>
          <p:nvSpPr>
            <p:cNvPr id="717" name="Google Shape;717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9" name="Google Shape;7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75" y="2038470"/>
            <a:ext cx="2750000" cy="267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 txBox="1"/>
          <p:nvPr>
            <p:ph type="title"/>
          </p:nvPr>
        </p:nvSpPr>
        <p:spPr>
          <a:xfrm>
            <a:off x="403400" y="718075"/>
            <a:ext cx="35199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релакс</a:t>
            </a:r>
            <a:endParaRPr/>
          </a:p>
        </p:txBody>
      </p:sp>
      <p:sp>
        <p:nvSpPr>
          <p:cNvPr id="725" name="Google Shape;725;p38"/>
          <p:cNvSpPr txBox="1"/>
          <p:nvPr>
            <p:ph idx="1" type="subTitle"/>
          </p:nvPr>
        </p:nvSpPr>
        <p:spPr>
          <a:xfrm>
            <a:off x="403400" y="1383300"/>
            <a:ext cx="268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Лучшее творение СТИВА ДЖОБСА! Насколько велик Pixar?</a:t>
            </a:r>
            <a:endParaRPr sz="1500"/>
          </a:p>
        </p:txBody>
      </p:sp>
      <p:sp>
        <p:nvSpPr>
          <p:cNvPr id="726" name="Google Shape;726;p38"/>
          <p:cNvSpPr/>
          <p:nvPr/>
        </p:nvSpPr>
        <p:spPr>
          <a:xfrm>
            <a:off x="1500283" y="431258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1964428" y="416175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714314" y="400843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3086326" y="882851"/>
            <a:ext cx="5642975" cy="3594556"/>
            <a:chOff x="4799650" y="887475"/>
            <a:chExt cx="3718600" cy="3725700"/>
          </a:xfrm>
        </p:grpSpPr>
        <p:sp>
          <p:nvSpPr>
            <p:cNvPr id="730" name="Google Shape;730;p38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38"/>
            <p:cNvGrpSpPr/>
            <p:nvPr/>
          </p:nvGrpSpPr>
          <p:grpSpPr>
            <a:xfrm>
              <a:off x="4799650" y="887475"/>
              <a:ext cx="3674102" cy="3616200"/>
              <a:chOff x="4799650" y="887475"/>
              <a:chExt cx="3674102" cy="3616200"/>
            </a:xfrm>
          </p:grpSpPr>
          <p:sp>
            <p:nvSpPr>
              <p:cNvPr id="732" name="Google Shape;732;p38"/>
              <p:cNvSpPr/>
              <p:nvPr/>
            </p:nvSpPr>
            <p:spPr>
              <a:xfrm>
                <a:off x="47996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3" name="Google Shape;733;p38"/>
              <p:cNvCxnSpPr/>
              <p:nvPr/>
            </p:nvCxnSpPr>
            <p:spPr>
              <a:xfrm>
                <a:off x="4799652" y="1243258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34" name="Google Shape;734;p38"/>
          <p:cNvGrpSpPr/>
          <p:nvPr/>
        </p:nvGrpSpPr>
        <p:grpSpPr>
          <a:xfrm>
            <a:off x="7724949" y="967224"/>
            <a:ext cx="845101" cy="183000"/>
            <a:chOff x="1605849" y="363963"/>
            <a:chExt cx="845101" cy="183000"/>
          </a:xfrm>
        </p:grpSpPr>
        <p:sp>
          <p:nvSpPr>
            <p:cNvPr id="735" name="Google Shape;735;p38"/>
            <p:cNvSpPr/>
            <p:nvPr/>
          </p:nvSpPr>
          <p:spPr>
            <a:xfrm>
              <a:off x="1951450" y="367563"/>
              <a:ext cx="179400" cy="179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38"/>
            <p:cNvGrpSpPr/>
            <p:nvPr/>
          </p:nvGrpSpPr>
          <p:grpSpPr>
            <a:xfrm>
              <a:off x="2267950" y="363963"/>
              <a:ext cx="183000" cy="183000"/>
              <a:chOff x="8225400" y="367488"/>
              <a:chExt cx="183000" cy="183000"/>
            </a:xfrm>
          </p:grpSpPr>
          <p:cxnSp>
            <p:nvCxnSpPr>
              <p:cNvPr id="737" name="Google Shape;737;p38"/>
              <p:cNvCxnSpPr/>
              <p:nvPr/>
            </p:nvCxnSpPr>
            <p:spPr>
              <a:xfrm>
                <a:off x="8225400" y="367488"/>
                <a:ext cx="183000" cy="18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38"/>
              <p:cNvCxnSpPr/>
              <p:nvPr/>
            </p:nvCxnSpPr>
            <p:spPr>
              <a:xfrm rot="5400000">
                <a:off x="8225400" y="367488"/>
                <a:ext cx="183000" cy="18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39" name="Google Shape;739;p38"/>
            <p:cNvCxnSpPr/>
            <p:nvPr/>
          </p:nvCxnSpPr>
          <p:spPr>
            <a:xfrm>
              <a:off x="1605849" y="546963"/>
              <a:ext cx="208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Курс “Профессия Data Scientist PRO”  от Skillbox —https://clc.to/UXc99A&#10;&#10;Инстаграм: https://www.instagram.com/kikobzor&#10;Телега с быстрыми новостями: https://t.me/kikobzor&#10;ТикТок с бэкстейджами и ко.: https://www.tiktok.com/@kik_obzor&#10;&#10;Реклама и сотрудничество: info@kikobzor.com&#10;&#10;#Pixar #Apple #Джобс #Disney" id="740" name="Google Shape;740;p38" title="Лучшее творение СТИВА ДЖОБСА! Насколько велик Pixar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00" y="1224839"/>
            <a:ext cx="5561975" cy="312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9"/>
          <p:cNvGrpSpPr/>
          <p:nvPr/>
        </p:nvGrpSpPr>
        <p:grpSpPr>
          <a:xfrm>
            <a:off x="5982050" y="1481695"/>
            <a:ext cx="2602767" cy="3333384"/>
            <a:chOff x="4754850" y="887475"/>
            <a:chExt cx="3763400" cy="3725700"/>
          </a:xfrm>
        </p:grpSpPr>
        <p:sp>
          <p:nvSpPr>
            <p:cNvPr id="746" name="Google Shape;746;p3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3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49" name="Google Shape;749;p3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50" name="Google Shape;750;p3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751" name="Google Shape;751;p3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52" name="Google Shape;752;p3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753" name="Google Shape;753;p3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54" name="Google Shape;754;p3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755" name="Google Shape;755;p3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756" name="Google Shape;756;p39"/>
          <p:cNvSpPr txBox="1"/>
          <p:nvPr>
            <p:ph type="title"/>
          </p:nvPr>
        </p:nvSpPr>
        <p:spPr>
          <a:xfrm>
            <a:off x="714350" y="595900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Задача 3</a:t>
            </a:r>
            <a:endParaRPr sz="3200"/>
          </a:p>
        </p:txBody>
      </p:sp>
      <p:sp>
        <p:nvSpPr>
          <p:cNvPr id="757" name="Google Shape;757;p39"/>
          <p:cNvSpPr txBox="1"/>
          <p:nvPr>
            <p:ph idx="1" type="subTitle"/>
          </p:nvPr>
        </p:nvSpPr>
        <p:spPr>
          <a:xfrm>
            <a:off x="539875" y="1130775"/>
            <a:ext cx="53985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FinanceService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Реализуйте и протестируйте класс FinanceService, который содержит следующие методы: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public boolean addRecordToUser(long chatId, String date, String sum, String type, String category) - cоздает JSON объект из параметров с данными о финансовой записи и передает в метод addRecord класса DatabaseConnector.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public List&lt;FinanceRecord&gt; getAllFinanceRecordsForChatId (long chatId) - получает все записи для chatId (используя DatabaseConnector) и преобразует их в List&lt;FinanceRecord&gt;.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public List&lt;FinanceRecord&gt; getFinanceRecordsByDate(String strDate, long chatId) - метод из всех записей getAllFinanceRecordsForChatId возвращает только те, что соответствуют переданной в параметрах дате</a:t>
            </a:r>
            <a:endParaRPr sz="1200"/>
          </a:p>
        </p:txBody>
      </p:sp>
      <p:sp>
        <p:nvSpPr>
          <p:cNvPr id="758" name="Google Shape;758;p39"/>
          <p:cNvSpPr/>
          <p:nvPr/>
        </p:nvSpPr>
        <p:spPr>
          <a:xfrm>
            <a:off x="5409739" y="8341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760" name="Google Shape;760;p3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9"/>
          <p:cNvGrpSpPr/>
          <p:nvPr/>
        </p:nvGrpSpPr>
        <p:grpSpPr>
          <a:xfrm>
            <a:off x="8329900" y="687400"/>
            <a:ext cx="502800" cy="502800"/>
            <a:chOff x="1627550" y="2017350"/>
            <a:chExt cx="502800" cy="502800"/>
          </a:xfrm>
        </p:grpSpPr>
        <p:sp>
          <p:nvSpPr>
            <p:cNvPr id="763" name="Google Shape;763;p3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5" name="Google Shape;7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50" y="1814170"/>
            <a:ext cx="2551127" cy="289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40"/>
          <p:cNvGrpSpPr/>
          <p:nvPr/>
        </p:nvGrpSpPr>
        <p:grpSpPr>
          <a:xfrm>
            <a:off x="5715166" y="1642273"/>
            <a:ext cx="2851152" cy="3182493"/>
            <a:chOff x="4754850" y="887475"/>
            <a:chExt cx="3763400" cy="3725700"/>
          </a:xfrm>
        </p:grpSpPr>
        <p:sp>
          <p:nvSpPr>
            <p:cNvPr id="771" name="Google Shape;771;p40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40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773" name="Google Shape;773;p40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4" name="Google Shape;774;p40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75" name="Google Shape;775;p40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776" name="Google Shape;776;p40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77" name="Google Shape;777;p40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778" name="Google Shape;778;p40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Google Shape;779;p40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780" name="Google Shape;780;p40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781" name="Google Shape;781;p40"/>
          <p:cNvSpPr txBox="1"/>
          <p:nvPr>
            <p:ph type="title"/>
          </p:nvPr>
        </p:nvSpPr>
        <p:spPr>
          <a:xfrm>
            <a:off x="714350" y="595900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Задача 4</a:t>
            </a:r>
            <a:endParaRPr sz="3200"/>
          </a:p>
        </p:txBody>
      </p:sp>
      <p:sp>
        <p:nvSpPr>
          <p:cNvPr id="782" name="Google Shape;782;p40"/>
          <p:cNvSpPr txBox="1"/>
          <p:nvPr>
            <p:ph idx="1" type="subTitle"/>
          </p:nvPr>
        </p:nvSpPr>
        <p:spPr>
          <a:xfrm>
            <a:off x="714350" y="1281700"/>
            <a:ext cx="46536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TelegramBot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Реализуйте и протестируйте класс </a:t>
            </a:r>
            <a:r>
              <a:rPr lang="en" sz="1400"/>
              <a:t>TelegramBot</a:t>
            </a:r>
            <a:r>
              <a:rPr lang="en" sz="1400"/>
              <a:t>, который отвечает за взаимодействие с пользователем, обрабатывает команды и вызывает </a:t>
            </a:r>
            <a:r>
              <a:rPr lang="en" sz="1400"/>
              <a:t>соответствующие</a:t>
            </a:r>
            <a:r>
              <a:rPr lang="en" sz="1400"/>
              <a:t> методы класса FinanceService. Также добавьте класс Main </a:t>
            </a:r>
            <a:r>
              <a:rPr lang="en" sz="1400"/>
              <a:t>который запускает</a:t>
            </a:r>
            <a:r>
              <a:rPr lang="en" sz="1400"/>
              <a:t> бота.</a:t>
            </a:r>
            <a:endParaRPr sz="1400"/>
          </a:p>
        </p:txBody>
      </p:sp>
      <p:sp>
        <p:nvSpPr>
          <p:cNvPr id="783" name="Google Shape;783;p40"/>
          <p:cNvSpPr/>
          <p:nvPr/>
        </p:nvSpPr>
        <p:spPr>
          <a:xfrm>
            <a:off x="396371" y="429975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5409739" y="8341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p40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786" name="Google Shape;786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0"/>
          <p:cNvGrpSpPr/>
          <p:nvPr/>
        </p:nvGrpSpPr>
        <p:grpSpPr>
          <a:xfrm>
            <a:off x="4572052" y="3858246"/>
            <a:ext cx="778185" cy="1148163"/>
            <a:chOff x="2771692" y="3497697"/>
            <a:chExt cx="836668" cy="1371596"/>
          </a:xfrm>
        </p:grpSpPr>
        <p:sp>
          <p:nvSpPr>
            <p:cNvPr id="789" name="Google Shape;789;p40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0"/>
          <p:cNvGrpSpPr/>
          <p:nvPr/>
        </p:nvGrpSpPr>
        <p:grpSpPr>
          <a:xfrm>
            <a:off x="8329900" y="687400"/>
            <a:ext cx="502800" cy="502800"/>
            <a:chOff x="1627550" y="2017350"/>
            <a:chExt cx="502800" cy="502800"/>
          </a:xfrm>
        </p:grpSpPr>
        <p:sp>
          <p:nvSpPr>
            <p:cNvPr id="800" name="Google Shape;800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2" name="Google Shape;8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75" y="1969114"/>
            <a:ext cx="2771450" cy="273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Прокачка за сегодня</a:t>
            </a:r>
            <a:endParaRPr/>
          </a:p>
        </p:txBody>
      </p:sp>
      <p:sp>
        <p:nvSpPr>
          <p:cNvPr id="808" name="Google Shape;808;p41"/>
          <p:cNvSpPr/>
          <p:nvPr/>
        </p:nvSpPr>
        <p:spPr>
          <a:xfrm>
            <a:off x="715075" y="10446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9" name="Google Shape;809;p41"/>
          <p:cNvGrpSpPr/>
          <p:nvPr/>
        </p:nvGrpSpPr>
        <p:grpSpPr>
          <a:xfrm>
            <a:off x="7230093" y="779812"/>
            <a:ext cx="1827475" cy="1051350"/>
            <a:chOff x="136938" y="3645137"/>
            <a:chExt cx="1827475" cy="1051350"/>
          </a:xfrm>
        </p:grpSpPr>
        <p:grpSp>
          <p:nvGrpSpPr>
            <p:cNvPr id="810" name="Google Shape;810;p41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811" name="Google Shape;811;p4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2" name="Google Shape;812;p4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13" name="Google Shape;813;p4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4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5" name="Google Shape;815;p41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816" name="Google Shape;816;p41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rect b="b" l="l" r="r" t="t"/>
                <a:pathLst>
                  <a:path extrusionOk="0" h="1513" w="17343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rect b="b" l="l" r="r" t="t"/>
                <a:pathLst>
                  <a:path extrusionOk="0" h="6178" w="17534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rect b="b" l="l" r="r" t="t"/>
                <a:pathLst>
                  <a:path extrusionOk="0" h="4222" w="4757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rect b="b" l="l" r="r" t="t"/>
                <a:pathLst>
                  <a:path extrusionOk="0" h="6540" w="10367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rect b="b" l="l" r="r" t="t"/>
                <a:pathLst>
                  <a:path extrusionOk="0" h="6538" w="5001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21" name="Google Shape;8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3" y="1262775"/>
            <a:ext cx="3421375" cy="342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1"/>
          <p:cNvSpPr txBox="1"/>
          <p:nvPr/>
        </p:nvSpPr>
        <p:spPr>
          <a:xfrm>
            <a:off x="3863400" y="2086225"/>
            <a:ext cx="43440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41"/>
          <p:cNvSpPr txBox="1"/>
          <p:nvPr>
            <p:ph idx="4294967295" type="body"/>
          </p:nvPr>
        </p:nvSpPr>
        <p:spPr>
          <a:xfrm>
            <a:off x="3234325" y="1784150"/>
            <a:ext cx="42138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Р</a:t>
            </a:r>
            <a:r>
              <a:rPr lang="en"/>
              <a:t>азработано Java приложение, состоящее из пяти классов: TelegramBot, DatabaseConnector, FinanceRecord, FinanceService и Main.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Применение объектно-ориентированного подхода в разработке приложения позволило эффективно организовать код и управлять его структурой.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2"/>
          <p:cNvSpPr txBox="1"/>
          <p:nvPr>
            <p:ph type="title"/>
          </p:nvPr>
        </p:nvSpPr>
        <p:spPr>
          <a:xfrm>
            <a:off x="715100" y="6172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Домашка № 3</a:t>
            </a: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715075" y="10446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2"/>
          <p:cNvSpPr txBox="1"/>
          <p:nvPr>
            <p:ph idx="4294967295" type="body"/>
          </p:nvPr>
        </p:nvSpPr>
        <p:spPr>
          <a:xfrm>
            <a:off x="483175" y="1182000"/>
            <a:ext cx="79458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Домашнее задание 1. </a:t>
            </a:r>
            <a:r>
              <a:rPr lang="en" sz="1200"/>
              <a:t>Бот для школы.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Условие.</a:t>
            </a:r>
            <a:r>
              <a:rPr lang="en" sz="1200"/>
              <a:t> </a:t>
            </a:r>
            <a:r>
              <a:rPr lang="en" sz="1200"/>
              <a:t>Необходимо создать программу бота для телеграмма, который будет помогать школьникам подготовиться к урокам. Бот должен предоставлять расписание занятий, давать информацию о предстоящих домашних заданиях.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Требования: 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Пользователь подписывается на бота и получает подробные инструкции о том, как пользоваться ботом.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2. Пользователь самостоятельно вносит в бота свое расписание уроков, и может его просматривать и изменять.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3. Пользователь самостоятельно вносит в бота свои домашние работы, и может его просматривать и изменять.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4. Использовать отдельные классы для работы с расписанием и домашними работами.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5. Для каждого ученика бот должен хранить и выдавать его индивидуальную информацию (для хранения использовать файлы).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grpSp>
        <p:nvGrpSpPr>
          <p:cNvPr id="831" name="Google Shape;831;p42"/>
          <p:cNvGrpSpPr/>
          <p:nvPr/>
        </p:nvGrpSpPr>
        <p:grpSpPr>
          <a:xfrm>
            <a:off x="-5" y="40359"/>
            <a:ext cx="968252" cy="1303055"/>
            <a:chOff x="7331725" y="1600325"/>
            <a:chExt cx="1097293" cy="1470385"/>
          </a:xfrm>
        </p:grpSpPr>
        <p:sp>
          <p:nvSpPr>
            <p:cNvPr id="832" name="Google Shape;832;p42"/>
            <p:cNvSpPr/>
            <p:nvPr/>
          </p:nvSpPr>
          <p:spPr>
            <a:xfrm>
              <a:off x="7331725" y="1600325"/>
              <a:ext cx="1097293" cy="1470385"/>
            </a:xfrm>
            <a:custGeom>
              <a:rect b="b" l="l" r="r" t="t"/>
              <a:pathLst>
                <a:path extrusionOk="0" h="33293" w="24806"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2488" y="1269"/>
                  </a:moveTo>
                  <a:cubicBezTo>
                    <a:pt x="12488" y="1537"/>
                    <a:pt x="12098" y="1537"/>
                    <a:pt x="12098" y="1269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6976" y="2708"/>
                  </a:moveTo>
                  <a:lnTo>
                    <a:pt x="6464" y="1830"/>
                  </a:lnTo>
                  <a:cubicBezTo>
                    <a:pt x="6318" y="1586"/>
                    <a:pt x="5976" y="1781"/>
                    <a:pt x="6123" y="2025"/>
                  </a:cubicBezTo>
                  <a:lnTo>
                    <a:pt x="6635" y="2903"/>
                  </a:lnTo>
                  <a:cubicBezTo>
                    <a:pt x="6757" y="3122"/>
                    <a:pt x="7098" y="2927"/>
                    <a:pt x="6976" y="2708"/>
                  </a:cubicBezTo>
                  <a:close/>
                  <a:moveTo>
                    <a:pt x="2903" y="6708"/>
                  </a:moveTo>
                  <a:lnTo>
                    <a:pt x="2025" y="6220"/>
                  </a:lnTo>
                  <a:cubicBezTo>
                    <a:pt x="1928" y="6147"/>
                    <a:pt x="1806" y="6195"/>
                    <a:pt x="1757" y="6293"/>
                  </a:cubicBezTo>
                  <a:cubicBezTo>
                    <a:pt x="1684" y="6366"/>
                    <a:pt x="1732" y="6488"/>
                    <a:pt x="1830" y="6561"/>
                  </a:cubicBezTo>
                  <a:lnTo>
                    <a:pt x="2708" y="7074"/>
                  </a:lnTo>
                  <a:cubicBezTo>
                    <a:pt x="2806" y="7122"/>
                    <a:pt x="2928" y="7074"/>
                    <a:pt x="2976" y="6976"/>
                  </a:cubicBezTo>
                  <a:cubicBezTo>
                    <a:pt x="3025" y="6903"/>
                    <a:pt x="3001" y="6781"/>
                    <a:pt x="2903" y="6708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69"/>
                    <a:pt x="1586" y="12390"/>
                  </a:cubicBezTo>
                  <a:cubicBezTo>
                    <a:pt x="1586" y="12512"/>
                    <a:pt x="1489" y="12586"/>
                    <a:pt x="1367" y="12586"/>
                  </a:cubicBezTo>
                  <a:lnTo>
                    <a:pt x="367" y="12586"/>
                  </a:lnTo>
                  <a:cubicBezTo>
                    <a:pt x="245" y="12586"/>
                    <a:pt x="171" y="12512"/>
                    <a:pt x="171" y="12390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18000" y="2781"/>
                  </a:moveTo>
                  <a:lnTo>
                    <a:pt x="18513" y="1903"/>
                  </a:lnTo>
                  <a:cubicBezTo>
                    <a:pt x="18635" y="1683"/>
                    <a:pt x="18293" y="1464"/>
                    <a:pt x="18147" y="1708"/>
                  </a:cubicBezTo>
                  <a:lnTo>
                    <a:pt x="17659" y="2586"/>
                  </a:lnTo>
                  <a:cubicBezTo>
                    <a:pt x="17513" y="2805"/>
                    <a:pt x="17854" y="3000"/>
                    <a:pt x="18000" y="2781"/>
                  </a:cubicBezTo>
                  <a:close/>
                  <a:moveTo>
                    <a:pt x="22000" y="6854"/>
                  </a:moveTo>
                  <a:lnTo>
                    <a:pt x="22878" y="6342"/>
                  </a:lnTo>
                  <a:cubicBezTo>
                    <a:pt x="23098" y="6220"/>
                    <a:pt x="22903" y="5854"/>
                    <a:pt x="22683" y="6000"/>
                  </a:cubicBezTo>
                  <a:lnTo>
                    <a:pt x="21805" y="6513"/>
                  </a:lnTo>
                  <a:cubicBezTo>
                    <a:pt x="21561" y="6659"/>
                    <a:pt x="21756" y="7000"/>
                    <a:pt x="22000" y="6854"/>
                  </a:cubicBezTo>
                  <a:close/>
                  <a:moveTo>
                    <a:pt x="23439" y="12366"/>
                  </a:moveTo>
                  <a:cubicBezTo>
                    <a:pt x="23317" y="12366"/>
                    <a:pt x="23220" y="12293"/>
                    <a:pt x="23220" y="12171"/>
                  </a:cubicBezTo>
                  <a:cubicBezTo>
                    <a:pt x="23220" y="12073"/>
                    <a:pt x="23317" y="11976"/>
                    <a:pt x="23439" y="11976"/>
                  </a:cubicBezTo>
                  <a:lnTo>
                    <a:pt x="24439" y="11976"/>
                  </a:lnTo>
                  <a:cubicBezTo>
                    <a:pt x="24561" y="11976"/>
                    <a:pt x="24634" y="12073"/>
                    <a:pt x="24634" y="12171"/>
                  </a:cubicBezTo>
                  <a:cubicBezTo>
                    <a:pt x="24634" y="12293"/>
                    <a:pt x="24561" y="12366"/>
                    <a:pt x="24439" y="123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331725" y="1600325"/>
              <a:ext cx="1097293" cy="1470385"/>
            </a:xfrm>
            <a:custGeom>
              <a:rect b="b" l="l" r="r" t="t"/>
              <a:pathLst>
                <a:path extrusionOk="0" h="33293" w="24806">
                  <a:moveTo>
                    <a:pt x="10757" y="26244"/>
                  </a:moveTo>
                  <a:lnTo>
                    <a:pt x="10757" y="20342"/>
                  </a:lnTo>
                  <a:lnTo>
                    <a:pt x="10757" y="20098"/>
                  </a:lnTo>
                  <a:cubicBezTo>
                    <a:pt x="10635" y="20073"/>
                    <a:pt x="10488" y="20024"/>
                    <a:pt x="10391" y="20000"/>
                  </a:cubicBezTo>
                  <a:cubicBezTo>
                    <a:pt x="9952" y="19878"/>
                    <a:pt x="9562" y="19659"/>
                    <a:pt x="9220" y="19390"/>
                  </a:cubicBezTo>
                  <a:cubicBezTo>
                    <a:pt x="8952" y="19171"/>
                    <a:pt x="8781" y="18878"/>
                    <a:pt x="8757" y="18537"/>
                  </a:cubicBezTo>
                  <a:cubicBezTo>
                    <a:pt x="8757" y="18439"/>
                    <a:pt x="8781" y="18366"/>
                    <a:pt x="8805" y="18293"/>
                  </a:cubicBezTo>
                  <a:cubicBezTo>
                    <a:pt x="8879" y="18024"/>
                    <a:pt x="9074" y="17829"/>
                    <a:pt x="9318" y="17756"/>
                  </a:cubicBezTo>
                  <a:cubicBezTo>
                    <a:pt x="9488" y="17707"/>
                    <a:pt x="9683" y="17707"/>
                    <a:pt x="9879" y="17756"/>
                  </a:cubicBezTo>
                  <a:cubicBezTo>
                    <a:pt x="10098" y="17829"/>
                    <a:pt x="10293" y="17927"/>
                    <a:pt x="10440" y="18098"/>
                  </a:cubicBezTo>
                  <a:cubicBezTo>
                    <a:pt x="10879" y="18561"/>
                    <a:pt x="11122" y="19146"/>
                    <a:pt x="11147" y="19781"/>
                  </a:cubicBezTo>
                  <a:cubicBezTo>
                    <a:pt x="11976" y="19927"/>
                    <a:pt x="12830" y="19927"/>
                    <a:pt x="13683" y="19781"/>
                  </a:cubicBezTo>
                  <a:cubicBezTo>
                    <a:pt x="13708" y="19146"/>
                    <a:pt x="13952" y="18561"/>
                    <a:pt x="14366" y="18098"/>
                  </a:cubicBezTo>
                  <a:cubicBezTo>
                    <a:pt x="14537" y="17927"/>
                    <a:pt x="14732" y="17829"/>
                    <a:pt x="14927" y="17756"/>
                  </a:cubicBezTo>
                  <a:cubicBezTo>
                    <a:pt x="15122" y="17707"/>
                    <a:pt x="15317" y="17707"/>
                    <a:pt x="15513" y="17756"/>
                  </a:cubicBezTo>
                  <a:cubicBezTo>
                    <a:pt x="15757" y="17829"/>
                    <a:pt x="15952" y="18024"/>
                    <a:pt x="16025" y="18293"/>
                  </a:cubicBezTo>
                  <a:cubicBezTo>
                    <a:pt x="16049" y="18366"/>
                    <a:pt x="16049" y="18439"/>
                    <a:pt x="16049" y="18537"/>
                  </a:cubicBezTo>
                  <a:cubicBezTo>
                    <a:pt x="16049" y="18878"/>
                    <a:pt x="15878" y="19171"/>
                    <a:pt x="15610" y="19390"/>
                  </a:cubicBezTo>
                  <a:cubicBezTo>
                    <a:pt x="15244" y="19659"/>
                    <a:pt x="14854" y="19878"/>
                    <a:pt x="14439" y="20000"/>
                  </a:cubicBezTo>
                  <a:cubicBezTo>
                    <a:pt x="14318" y="20024"/>
                    <a:pt x="14196" y="20073"/>
                    <a:pt x="14049" y="20098"/>
                  </a:cubicBezTo>
                  <a:lnTo>
                    <a:pt x="14049" y="20342"/>
                  </a:lnTo>
                  <a:lnTo>
                    <a:pt x="14049" y="26244"/>
                  </a:lnTo>
                  <a:lnTo>
                    <a:pt x="16561" y="26244"/>
                  </a:lnTo>
                  <a:lnTo>
                    <a:pt x="16659" y="26244"/>
                  </a:lnTo>
                  <a:cubicBezTo>
                    <a:pt x="17342" y="26073"/>
                    <a:pt x="17366" y="25415"/>
                    <a:pt x="17415" y="24488"/>
                  </a:cubicBezTo>
                  <a:cubicBezTo>
                    <a:pt x="17439" y="23976"/>
                    <a:pt x="17464" y="23463"/>
                    <a:pt x="17537" y="22976"/>
                  </a:cubicBezTo>
                  <a:cubicBezTo>
                    <a:pt x="17781" y="21561"/>
                    <a:pt x="19293" y="19024"/>
                    <a:pt x="20025" y="17854"/>
                  </a:cubicBezTo>
                  <a:lnTo>
                    <a:pt x="20025" y="17829"/>
                  </a:lnTo>
                  <a:lnTo>
                    <a:pt x="20025" y="17829"/>
                  </a:lnTo>
                  <a:cubicBezTo>
                    <a:pt x="20220" y="17512"/>
                    <a:pt x="20366" y="17293"/>
                    <a:pt x="20391" y="17220"/>
                  </a:cubicBezTo>
                  <a:cubicBezTo>
                    <a:pt x="20756" y="16610"/>
                    <a:pt x="21049" y="15976"/>
                    <a:pt x="21244" y="15293"/>
                  </a:cubicBezTo>
                  <a:cubicBezTo>
                    <a:pt x="23147" y="9342"/>
                    <a:pt x="18683" y="3244"/>
                    <a:pt x="12415" y="3244"/>
                  </a:cubicBezTo>
                  <a:cubicBezTo>
                    <a:pt x="6147" y="3244"/>
                    <a:pt x="1684" y="9342"/>
                    <a:pt x="3562" y="15293"/>
                  </a:cubicBezTo>
                  <a:cubicBezTo>
                    <a:pt x="3781" y="15976"/>
                    <a:pt x="4074" y="16610"/>
                    <a:pt x="4415" y="17220"/>
                  </a:cubicBezTo>
                  <a:cubicBezTo>
                    <a:pt x="4440" y="17268"/>
                    <a:pt x="4586" y="17488"/>
                    <a:pt x="4806" y="17829"/>
                  </a:cubicBezTo>
                  <a:lnTo>
                    <a:pt x="4806" y="17829"/>
                  </a:lnTo>
                  <a:lnTo>
                    <a:pt x="4806" y="17854"/>
                  </a:lnTo>
                  <a:cubicBezTo>
                    <a:pt x="5537" y="19024"/>
                    <a:pt x="7049" y="21561"/>
                    <a:pt x="7269" y="22976"/>
                  </a:cubicBezTo>
                  <a:cubicBezTo>
                    <a:pt x="7342" y="23463"/>
                    <a:pt x="7391" y="23976"/>
                    <a:pt x="7391" y="24488"/>
                  </a:cubicBezTo>
                  <a:cubicBezTo>
                    <a:pt x="7440" y="25415"/>
                    <a:pt x="7464" y="26073"/>
                    <a:pt x="8147" y="26244"/>
                  </a:cubicBezTo>
                  <a:lnTo>
                    <a:pt x="8269" y="26244"/>
                  </a:lnTo>
                  <a:close/>
                  <a:moveTo>
                    <a:pt x="23415" y="12390"/>
                  </a:moveTo>
                  <a:cubicBezTo>
                    <a:pt x="23317" y="12390"/>
                    <a:pt x="23220" y="12293"/>
                    <a:pt x="23220" y="12195"/>
                  </a:cubicBezTo>
                  <a:cubicBezTo>
                    <a:pt x="23220" y="12073"/>
                    <a:pt x="23317" y="11976"/>
                    <a:pt x="23415" y="12000"/>
                  </a:cubicBezTo>
                  <a:lnTo>
                    <a:pt x="24439" y="12000"/>
                  </a:lnTo>
                  <a:cubicBezTo>
                    <a:pt x="24561" y="11976"/>
                    <a:pt x="24634" y="12073"/>
                    <a:pt x="24634" y="12195"/>
                  </a:cubicBezTo>
                  <a:cubicBezTo>
                    <a:pt x="24634" y="12293"/>
                    <a:pt x="24561" y="12390"/>
                    <a:pt x="24439" y="12390"/>
                  </a:cubicBezTo>
                  <a:close/>
                  <a:moveTo>
                    <a:pt x="22000" y="6854"/>
                  </a:moveTo>
                  <a:cubicBezTo>
                    <a:pt x="21756" y="7000"/>
                    <a:pt x="21561" y="6659"/>
                    <a:pt x="21805" y="6513"/>
                  </a:cubicBezTo>
                  <a:lnTo>
                    <a:pt x="22683" y="6000"/>
                  </a:lnTo>
                  <a:cubicBezTo>
                    <a:pt x="22903" y="5878"/>
                    <a:pt x="23098" y="6220"/>
                    <a:pt x="22878" y="6366"/>
                  </a:cubicBezTo>
                  <a:close/>
                  <a:moveTo>
                    <a:pt x="18000" y="2781"/>
                  </a:moveTo>
                  <a:cubicBezTo>
                    <a:pt x="17854" y="3025"/>
                    <a:pt x="17513" y="2830"/>
                    <a:pt x="17659" y="2586"/>
                  </a:cubicBezTo>
                  <a:lnTo>
                    <a:pt x="18147" y="1708"/>
                  </a:lnTo>
                  <a:cubicBezTo>
                    <a:pt x="18293" y="1488"/>
                    <a:pt x="18635" y="1683"/>
                    <a:pt x="18513" y="1927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93"/>
                    <a:pt x="1586" y="12415"/>
                  </a:cubicBezTo>
                  <a:cubicBezTo>
                    <a:pt x="1586" y="12512"/>
                    <a:pt x="1489" y="12610"/>
                    <a:pt x="1367" y="12610"/>
                  </a:cubicBezTo>
                  <a:lnTo>
                    <a:pt x="367" y="12610"/>
                  </a:lnTo>
                  <a:cubicBezTo>
                    <a:pt x="245" y="12610"/>
                    <a:pt x="171" y="12512"/>
                    <a:pt x="171" y="12415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2903" y="6708"/>
                  </a:moveTo>
                  <a:cubicBezTo>
                    <a:pt x="3001" y="6781"/>
                    <a:pt x="3025" y="6903"/>
                    <a:pt x="2976" y="6976"/>
                  </a:cubicBezTo>
                  <a:cubicBezTo>
                    <a:pt x="2928" y="7074"/>
                    <a:pt x="2806" y="7122"/>
                    <a:pt x="2708" y="7074"/>
                  </a:cubicBezTo>
                  <a:lnTo>
                    <a:pt x="1830" y="6561"/>
                  </a:lnTo>
                  <a:cubicBezTo>
                    <a:pt x="1732" y="6488"/>
                    <a:pt x="1684" y="6366"/>
                    <a:pt x="1757" y="6293"/>
                  </a:cubicBezTo>
                  <a:cubicBezTo>
                    <a:pt x="1806" y="6195"/>
                    <a:pt x="1928" y="6147"/>
                    <a:pt x="2025" y="6220"/>
                  </a:cubicBezTo>
                  <a:close/>
                  <a:moveTo>
                    <a:pt x="6976" y="2708"/>
                  </a:moveTo>
                  <a:cubicBezTo>
                    <a:pt x="7098" y="2952"/>
                    <a:pt x="6757" y="3147"/>
                    <a:pt x="6635" y="2927"/>
                  </a:cubicBezTo>
                  <a:lnTo>
                    <a:pt x="6123" y="2025"/>
                  </a:lnTo>
                  <a:cubicBezTo>
                    <a:pt x="5976" y="1805"/>
                    <a:pt x="6318" y="1610"/>
                    <a:pt x="6464" y="1830"/>
                  </a:cubicBezTo>
                  <a:close/>
                  <a:moveTo>
                    <a:pt x="12488" y="1293"/>
                  </a:moveTo>
                  <a:cubicBezTo>
                    <a:pt x="12488" y="1537"/>
                    <a:pt x="12098" y="1537"/>
                    <a:pt x="12098" y="1293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4147" y="31512"/>
                  </a:moveTo>
                  <a:lnTo>
                    <a:pt x="10659" y="31512"/>
                  </a:lnTo>
                  <a:cubicBezTo>
                    <a:pt x="10732" y="31829"/>
                    <a:pt x="10903" y="32122"/>
                    <a:pt x="11147" y="32317"/>
                  </a:cubicBezTo>
                  <a:cubicBezTo>
                    <a:pt x="11879" y="32878"/>
                    <a:pt x="12927" y="32878"/>
                    <a:pt x="13659" y="32317"/>
                  </a:cubicBezTo>
                  <a:cubicBezTo>
                    <a:pt x="13903" y="32122"/>
                    <a:pt x="14098" y="31829"/>
                    <a:pt x="14147" y="31512"/>
                  </a:cubicBezTo>
                  <a:close/>
                  <a:moveTo>
                    <a:pt x="15049" y="29902"/>
                  </a:moveTo>
                  <a:lnTo>
                    <a:pt x="9781" y="29902"/>
                  </a:lnTo>
                  <a:cubicBezTo>
                    <a:pt x="8952" y="29902"/>
                    <a:pt x="8952" y="31122"/>
                    <a:pt x="9781" y="31122"/>
                  </a:cubicBezTo>
                  <a:lnTo>
                    <a:pt x="15025" y="31122"/>
                  </a:lnTo>
                  <a:cubicBezTo>
                    <a:pt x="15196" y="31122"/>
                    <a:pt x="15342" y="31049"/>
                    <a:pt x="15464" y="30927"/>
                  </a:cubicBezTo>
                  <a:cubicBezTo>
                    <a:pt x="15586" y="30829"/>
                    <a:pt x="15635" y="30658"/>
                    <a:pt x="15635" y="30512"/>
                  </a:cubicBezTo>
                  <a:cubicBezTo>
                    <a:pt x="15635" y="30171"/>
                    <a:pt x="15366" y="29902"/>
                    <a:pt x="15025" y="29902"/>
                  </a:cubicBezTo>
                  <a:close/>
                  <a:moveTo>
                    <a:pt x="15976" y="28268"/>
                  </a:moveTo>
                  <a:lnTo>
                    <a:pt x="8830" y="28268"/>
                  </a:lnTo>
                  <a:cubicBezTo>
                    <a:pt x="8488" y="28268"/>
                    <a:pt x="8220" y="28536"/>
                    <a:pt x="8220" y="28878"/>
                  </a:cubicBezTo>
                  <a:cubicBezTo>
                    <a:pt x="8220" y="29219"/>
                    <a:pt x="8488" y="29488"/>
                    <a:pt x="8830" y="29488"/>
                  </a:cubicBezTo>
                  <a:lnTo>
                    <a:pt x="15976" y="29488"/>
                  </a:lnTo>
                  <a:cubicBezTo>
                    <a:pt x="16317" y="29488"/>
                    <a:pt x="16586" y="29219"/>
                    <a:pt x="16586" y="28878"/>
                  </a:cubicBezTo>
                  <a:cubicBezTo>
                    <a:pt x="16586" y="28536"/>
                    <a:pt x="16317" y="28268"/>
                    <a:pt x="15976" y="28268"/>
                  </a:cubicBezTo>
                  <a:close/>
                  <a:moveTo>
                    <a:pt x="13659" y="26244"/>
                  </a:moveTo>
                  <a:lnTo>
                    <a:pt x="11171" y="26244"/>
                  </a:lnTo>
                  <a:lnTo>
                    <a:pt x="11171" y="20342"/>
                  </a:lnTo>
                  <a:lnTo>
                    <a:pt x="11171" y="20171"/>
                  </a:lnTo>
                  <a:cubicBezTo>
                    <a:pt x="12000" y="20317"/>
                    <a:pt x="12830" y="20317"/>
                    <a:pt x="13659" y="20171"/>
                  </a:cubicBezTo>
                  <a:lnTo>
                    <a:pt x="13659" y="20342"/>
                  </a:lnTo>
                  <a:lnTo>
                    <a:pt x="13659" y="26244"/>
                  </a:lnTo>
                  <a:close/>
                  <a:moveTo>
                    <a:pt x="16561" y="26658"/>
                  </a:moveTo>
                  <a:lnTo>
                    <a:pt x="8269" y="26658"/>
                  </a:lnTo>
                  <a:cubicBezTo>
                    <a:pt x="8098" y="26658"/>
                    <a:pt x="7952" y="26707"/>
                    <a:pt x="7830" y="26829"/>
                  </a:cubicBezTo>
                  <a:cubicBezTo>
                    <a:pt x="7708" y="26951"/>
                    <a:pt x="7659" y="27097"/>
                    <a:pt x="7659" y="27268"/>
                  </a:cubicBezTo>
                  <a:cubicBezTo>
                    <a:pt x="7659" y="27415"/>
                    <a:pt x="7708" y="27585"/>
                    <a:pt x="7830" y="27707"/>
                  </a:cubicBezTo>
                  <a:cubicBezTo>
                    <a:pt x="7952" y="27805"/>
                    <a:pt x="8098" y="27878"/>
                    <a:pt x="8269" y="27878"/>
                  </a:cubicBezTo>
                  <a:lnTo>
                    <a:pt x="16537" y="27878"/>
                  </a:lnTo>
                  <a:cubicBezTo>
                    <a:pt x="16708" y="27878"/>
                    <a:pt x="16854" y="27805"/>
                    <a:pt x="16976" y="27707"/>
                  </a:cubicBezTo>
                  <a:cubicBezTo>
                    <a:pt x="17074" y="27585"/>
                    <a:pt x="17147" y="27415"/>
                    <a:pt x="17147" y="27268"/>
                  </a:cubicBezTo>
                  <a:cubicBezTo>
                    <a:pt x="17147" y="27097"/>
                    <a:pt x="17074" y="26951"/>
                    <a:pt x="16976" y="26829"/>
                  </a:cubicBezTo>
                  <a:cubicBezTo>
                    <a:pt x="16854" y="26707"/>
                    <a:pt x="16708" y="26658"/>
                    <a:pt x="16537" y="26658"/>
                  </a:cubicBezTo>
                  <a:close/>
                  <a:moveTo>
                    <a:pt x="14659" y="18390"/>
                  </a:moveTo>
                  <a:cubicBezTo>
                    <a:pt x="14757" y="18268"/>
                    <a:pt x="14903" y="18195"/>
                    <a:pt x="15049" y="18146"/>
                  </a:cubicBezTo>
                  <a:cubicBezTo>
                    <a:pt x="15147" y="18122"/>
                    <a:pt x="15269" y="18122"/>
                    <a:pt x="15391" y="18146"/>
                  </a:cubicBezTo>
                  <a:cubicBezTo>
                    <a:pt x="15513" y="18195"/>
                    <a:pt x="15610" y="18293"/>
                    <a:pt x="15635" y="18415"/>
                  </a:cubicBezTo>
                  <a:cubicBezTo>
                    <a:pt x="15659" y="18464"/>
                    <a:pt x="15659" y="18512"/>
                    <a:pt x="15659" y="18537"/>
                  </a:cubicBezTo>
                  <a:cubicBezTo>
                    <a:pt x="15635" y="18756"/>
                    <a:pt x="15537" y="18976"/>
                    <a:pt x="15342" y="19098"/>
                  </a:cubicBezTo>
                  <a:cubicBezTo>
                    <a:pt x="15049" y="19342"/>
                    <a:pt x="14708" y="19512"/>
                    <a:pt x="14318" y="19634"/>
                  </a:cubicBezTo>
                  <a:lnTo>
                    <a:pt x="14098" y="19683"/>
                  </a:lnTo>
                  <a:cubicBezTo>
                    <a:pt x="14122" y="19195"/>
                    <a:pt x="14318" y="18756"/>
                    <a:pt x="14659" y="18390"/>
                  </a:cubicBezTo>
                  <a:close/>
                  <a:moveTo>
                    <a:pt x="10732" y="19683"/>
                  </a:moveTo>
                  <a:lnTo>
                    <a:pt x="10488" y="19634"/>
                  </a:lnTo>
                  <a:cubicBezTo>
                    <a:pt x="10122" y="19512"/>
                    <a:pt x="9781" y="19342"/>
                    <a:pt x="9464" y="19098"/>
                  </a:cubicBezTo>
                  <a:cubicBezTo>
                    <a:pt x="9293" y="18976"/>
                    <a:pt x="9196" y="18756"/>
                    <a:pt x="9171" y="18561"/>
                  </a:cubicBezTo>
                  <a:cubicBezTo>
                    <a:pt x="9171" y="18512"/>
                    <a:pt x="9171" y="18464"/>
                    <a:pt x="9196" y="18415"/>
                  </a:cubicBezTo>
                  <a:cubicBezTo>
                    <a:pt x="9220" y="18293"/>
                    <a:pt x="9318" y="18195"/>
                    <a:pt x="9440" y="18171"/>
                  </a:cubicBezTo>
                  <a:cubicBezTo>
                    <a:pt x="9562" y="18122"/>
                    <a:pt x="9683" y="18122"/>
                    <a:pt x="9781" y="18171"/>
                  </a:cubicBezTo>
                  <a:cubicBezTo>
                    <a:pt x="9927" y="18195"/>
                    <a:pt x="10074" y="18293"/>
                    <a:pt x="10196" y="18390"/>
                  </a:cubicBezTo>
                  <a:cubicBezTo>
                    <a:pt x="10513" y="18756"/>
                    <a:pt x="10683" y="19195"/>
                    <a:pt x="10732" y="196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413734" y="1710211"/>
              <a:ext cx="877180" cy="1049184"/>
            </a:xfrm>
            <a:custGeom>
              <a:rect b="b" l="l" r="r" t="t"/>
              <a:pathLst>
                <a:path extrusionOk="0" h="23756" w="19830">
                  <a:moveTo>
                    <a:pt x="8878" y="17195"/>
                  </a:moveTo>
                  <a:cubicBezTo>
                    <a:pt x="8829" y="16707"/>
                    <a:pt x="8634" y="16244"/>
                    <a:pt x="8317" y="15902"/>
                  </a:cubicBezTo>
                  <a:cubicBezTo>
                    <a:pt x="8195" y="15780"/>
                    <a:pt x="8073" y="15707"/>
                    <a:pt x="7927" y="15658"/>
                  </a:cubicBezTo>
                  <a:cubicBezTo>
                    <a:pt x="7805" y="15634"/>
                    <a:pt x="7683" y="15634"/>
                    <a:pt x="7586" y="15658"/>
                  </a:cubicBezTo>
                  <a:cubicBezTo>
                    <a:pt x="7464" y="15707"/>
                    <a:pt x="7366" y="15805"/>
                    <a:pt x="7317" y="15927"/>
                  </a:cubicBezTo>
                  <a:cubicBezTo>
                    <a:pt x="7293" y="15951"/>
                    <a:pt x="7293" y="16000"/>
                    <a:pt x="7293" y="16049"/>
                  </a:cubicBezTo>
                  <a:cubicBezTo>
                    <a:pt x="7317" y="16268"/>
                    <a:pt x="7415" y="16463"/>
                    <a:pt x="7610" y="16610"/>
                  </a:cubicBezTo>
                  <a:cubicBezTo>
                    <a:pt x="7903" y="16854"/>
                    <a:pt x="8268" y="17024"/>
                    <a:pt x="8634" y="17146"/>
                  </a:cubicBezTo>
                  <a:lnTo>
                    <a:pt x="8878" y="17195"/>
                  </a:lnTo>
                  <a:close/>
                  <a:moveTo>
                    <a:pt x="11781" y="17683"/>
                  </a:moveTo>
                  <a:cubicBezTo>
                    <a:pt x="10976" y="17829"/>
                    <a:pt x="10122" y="17829"/>
                    <a:pt x="9317" y="17683"/>
                  </a:cubicBezTo>
                  <a:lnTo>
                    <a:pt x="9317" y="17854"/>
                  </a:lnTo>
                  <a:lnTo>
                    <a:pt x="9317" y="23756"/>
                  </a:lnTo>
                  <a:lnTo>
                    <a:pt x="11781" y="23756"/>
                  </a:lnTo>
                  <a:lnTo>
                    <a:pt x="11781" y="17854"/>
                  </a:lnTo>
                  <a:lnTo>
                    <a:pt x="11781" y="17683"/>
                  </a:lnTo>
                  <a:close/>
                  <a:moveTo>
                    <a:pt x="19805" y="10049"/>
                  </a:moveTo>
                  <a:cubicBezTo>
                    <a:pt x="19829" y="11000"/>
                    <a:pt x="19683" y="11927"/>
                    <a:pt x="19390" y="12829"/>
                  </a:cubicBezTo>
                  <a:cubicBezTo>
                    <a:pt x="19195" y="13488"/>
                    <a:pt x="18902" y="14146"/>
                    <a:pt x="18537" y="14756"/>
                  </a:cubicBezTo>
                  <a:cubicBezTo>
                    <a:pt x="18512" y="14780"/>
                    <a:pt x="18366" y="15000"/>
                    <a:pt x="18146" y="15366"/>
                  </a:cubicBezTo>
                  <a:lnTo>
                    <a:pt x="18146" y="15366"/>
                  </a:lnTo>
                  <a:lnTo>
                    <a:pt x="18146" y="15366"/>
                  </a:lnTo>
                  <a:cubicBezTo>
                    <a:pt x="17415" y="16536"/>
                    <a:pt x="15927" y="19073"/>
                    <a:pt x="15683" y="20488"/>
                  </a:cubicBezTo>
                  <a:cubicBezTo>
                    <a:pt x="15610" y="21000"/>
                    <a:pt x="15561" y="21488"/>
                    <a:pt x="15561" y="22000"/>
                  </a:cubicBezTo>
                  <a:cubicBezTo>
                    <a:pt x="15512" y="22951"/>
                    <a:pt x="15488" y="23585"/>
                    <a:pt x="14805" y="23756"/>
                  </a:cubicBezTo>
                  <a:lnTo>
                    <a:pt x="14707" y="23756"/>
                  </a:lnTo>
                  <a:lnTo>
                    <a:pt x="12195" y="23756"/>
                  </a:lnTo>
                  <a:lnTo>
                    <a:pt x="12195" y="17854"/>
                  </a:lnTo>
                  <a:lnTo>
                    <a:pt x="12195" y="17610"/>
                  </a:lnTo>
                  <a:cubicBezTo>
                    <a:pt x="12317" y="17585"/>
                    <a:pt x="12464" y="17536"/>
                    <a:pt x="12585" y="17512"/>
                  </a:cubicBezTo>
                  <a:cubicBezTo>
                    <a:pt x="13000" y="17390"/>
                    <a:pt x="13390" y="17171"/>
                    <a:pt x="13732" y="16902"/>
                  </a:cubicBezTo>
                  <a:cubicBezTo>
                    <a:pt x="14000" y="16683"/>
                    <a:pt x="14171" y="16390"/>
                    <a:pt x="14195" y="16049"/>
                  </a:cubicBezTo>
                  <a:cubicBezTo>
                    <a:pt x="14195" y="15951"/>
                    <a:pt x="14195" y="15878"/>
                    <a:pt x="14171" y="15805"/>
                  </a:cubicBezTo>
                  <a:cubicBezTo>
                    <a:pt x="14073" y="15536"/>
                    <a:pt x="13903" y="15341"/>
                    <a:pt x="13659" y="15268"/>
                  </a:cubicBezTo>
                  <a:cubicBezTo>
                    <a:pt x="13463" y="15219"/>
                    <a:pt x="13268" y="15219"/>
                    <a:pt x="13073" y="15268"/>
                  </a:cubicBezTo>
                  <a:cubicBezTo>
                    <a:pt x="12854" y="15341"/>
                    <a:pt x="12659" y="15439"/>
                    <a:pt x="12512" y="15610"/>
                  </a:cubicBezTo>
                  <a:cubicBezTo>
                    <a:pt x="12098" y="16073"/>
                    <a:pt x="11854" y="16658"/>
                    <a:pt x="11805" y="17293"/>
                  </a:cubicBezTo>
                  <a:cubicBezTo>
                    <a:pt x="10976" y="17439"/>
                    <a:pt x="10122" y="17439"/>
                    <a:pt x="9293" y="17293"/>
                  </a:cubicBezTo>
                  <a:cubicBezTo>
                    <a:pt x="9268" y="16658"/>
                    <a:pt x="9025" y="16073"/>
                    <a:pt x="8586" y="15610"/>
                  </a:cubicBezTo>
                  <a:cubicBezTo>
                    <a:pt x="8439" y="15439"/>
                    <a:pt x="8244" y="15341"/>
                    <a:pt x="8025" y="15268"/>
                  </a:cubicBezTo>
                  <a:cubicBezTo>
                    <a:pt x="7829" y="15219"/>
                    <a:pt x="7634" y="15219"/>
                    <a:pt x="7464" y="15268"/>
                  </a:cubicBezTo>
                  <a:cubicBezTo>
                    <a:pt x="7220" y="15341"/>
                    <a:pt x="7025" y="15536"/>
                    <a:pt x="6951" y="15805"/>
                  </a:cubicBezTo>
                  <a:cubicBezTo>
                    <a:pt x="6903" y="15878"/>
                    <a:pt x="6903" y="15951"/>
                    <a:pt x="6903" y="16049"/>
                  </a:cubicBezTo>
                  <a:cubicBezTo>
                    <a:pt x="6927" y="16390"/>
                    <a:pt x="7098" y="16683"/>
                    <a:pt x="7366" y="16902"/>
                  </a:cubicBezTo>
                  <a:cubicBezTo>
                    <a:pt x="7708" y="17171"/>
                    <a:pt x="8098" y="17390"/>
                    <a:pt x="8512" y="17512"/>
                  </a:cubicBezTo>
                  <a:cubicBezTo>
                    <a:pt x="8634" y="17536"/>
                    <a:pt x="8781" y="17585"/>
                    <a:pt x="8903" y="17610"/>
                  </a:cubicBezTo>
                  <a:lnTo>
                    <a:pt x="8903" y="17854"/>
                  </a:lnTo>
                  <a:lnTo>
                    <a:pt x="8903" y="23756"/>
                  </a:lnTo>
                  <a:lnTo>
                    <a:pt x="6415" y="23756"/>
                  </a:lnTo>
                  <a:lnTo>
                    <a:pt x="6293" y="23756"/>
                  </a:lnTo>
                  <a:cubicBezTo>
                    <a:pt x="5610" y="23585"/>
                    <a:pt x="5586" y="22927"/>
                    <a:pt x="5537" y="22000"/>
                  </a:cubicBezTo>
                  <a:cubicBezTo>
                    <a:pt x="5537" y="21488"/>
                    <a:pt x="5488" y="20975"/>
                    <a:pt x="5415" y="20488"/>
                  </a:cubicBezTo>
                  <a:cubicBezTo>
                    <a:pt x="5171" y="19073"/>
                    <a:pt x="3683" y="16536"/>
                    <a:pt x="2952" y="15366"/>
                  </a:cubicBezTo>
                  <a:lnTo>
                    <a:pt x="2952" y="15341"/>
                  </a:lnTo>
                  <a:lnTo>
                    <a:pt x="2952" y="15341"/>
                  </a:lnTo>
                  <a:cubicBezTo>
                    <a:pt x="2732" y="15024"/>
                    <a:pt x="2586" y="14805"/>
                    <a:pt x="2561" y="14732"/>
                  </a:cubicBezTo>
                  <a:cubicBezTo>
                    <a:pt x="2195" y="14122"/>
                    <a:pt x="1927" y="13488"/>
                    <a:pt x="1708" y="12805"/>
                  </a:cubicBezTo>
                  <a:cubicBezTo>
                    <a:pt x="0" y="7390"/>
                    <a:pt x="3537" y="1732"/>
                    <a:pt x="9147" y="878"/>
                  </a:cubicBezTo>
                  <a:cubicBezTo>
                    <a:pt x="14756" y="0"/>
                    <a:pt x="19829" y="4366"/>
                    <a:pt x="19829" y="10049"/>
                  </a:cubicBezTo>
                  <a:close/>
                  <a:moveTo>
                    <a:pt x="12781" y="15902"/>
                  </a:moveTo>
                  <a:cubicBezTo>
                    <a:pt x="12464" y="16244"/>
                    <a:pt x="12268" y="16707"/>
                    <a:pt x="12220" y="17195"/>
                  </a:cubicBezTo>
                  <a:lnTo>
                    <a:pt x="12464" y="17122"/>
                  </a:lnTo>
                  <a:cubicBezTo>
                    <a:pt x="12829" y="17024"/>
                    <a:pt x="13171" y="16829"/>
                    <a:pt x="13488" y="16610"/>
                  </a:cubicBezTo>
                  <a:cubicBezTo>
                    <a:pt x="13659" y="16463"/>
                    <a:pt x="13781" y="16268"/>
                    <a:pt x="13805" y="16049"/>
                  </a:cubicBezTo>
                  <a:cubicBezTo>
                    <a:pt x="13805" y="16000"/>
                    <a:pt x="13781" y="15951"/>
                    <a:pt x="13781" y="15927"/>
                  </a:cubicBezTo>
                  <a:cubicBezTo>
                    <a:pt x="13732" y="15805"/>
                    <a:pt x="13634" y="15707"/>
                    <a:pt x="13512" y="15658"/>
                  </a:cubicBezTo>
                  <a:cubicBezTo>
                    <a:pt x="13415" y="15634"/>
                    <a:pt x="13293" y="15634"/>
                    <a:pt x="13171" y="15658"/>
                  </a:cubicBezTo>
                  <a:cubicBezTo>
                    <a:pt x="13024" y="15707"/>
                    <a:pt x="12903" y="15780"/>
                    <a:pt x="12781" y="15902"/>
                  </a:cubicBezTo>
                  <a:close/>
                </a:path>
              </a:pathLst>
            </a:custGeom>
            <a:solidFill>
              <a:srgbClr val="FDB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670508" y="2776651"/>
              <a:ext cx="419702" cy="53881"/>
            </a:xfrm>
            <a:custGeom>
              <a:rect b="b" l="l" r="r" t="t"/>
              <a:pathLst>
                <a:path extrusionOk="0" h="1220" w="9488">
                  <a:moveTo>
                    <a:pt x="6195" y="0"/>
                  </a:moveTo>
                  <a:lnTo>
                    <a:pt x="610" y="0"/>
                  </a:lnTo>
                  <a:cubicBezTo>
                    <a:pt x="439" y="0"/>
                    <a:pt x="293" y="73"/>
                    <a:pt x="171" y="171"/>
                  </a:cubicBezTo>
                  <a:cubicBezTo>
                    <a:pt x="49" y="293"/>
                    <a:pt x="0" y="463"/>
                    <a:pt x="0" y="610"/>
                  </a:cubicBezTo>
                  <a:cubicBezTo>
                    <a:pt x="0" y="781"/>
                    <a:pt x="49" y="927"/>
                    <a:pt x="171" y="1049"/>
                  </a:cubicBezTo>
                  <a:cubicBezTo>
                    <a:pt x="293" y="1171"/>
                    <a:pt x="439" y="1220"/>
                    <a:pt x="610" y="1220"/>
                  </a:cubicBezTo>
                  <a:lnTo>
                    <a:pt x="8878" y="1220"/>
                  </a:lnTo>
                  <a:cubicBezTo>
                    <a:pt x="9049" y="1220"/>
                    <a:pt x="9195" y="1171"/>
                    <a:pt x="9317" y="1049"/>
                  </a:cubicBezTo>
                  <a:cubicBezTo>
                    <a:pt x="9415" y="927"/>
                    <a:pt x="9488" y="781"/>
                    <a:pt x="9488" y="610"/>
                  </a:cubicBezTo>
                  <a:cubicBezTo>
                    <a:pt x="9488" y="463"/>
                    <a:pt x="9415" y="293"/>
                    <a:pt x="9317" y="171"/>
                  </a:cubicBezTo>
                  <a:cubicBezTo>
                    <a:pt x="9195" y="73"/>
                    <a:pt x="9049" y="0"/>
                    <a:pt x="8878" y="0"/>
                  </a:cubicBezTo>
                  <a:close/>
                </a:path>
              </a:pathLst>
            </a:custGeom>
            <a:solidFill>
              <a:srgbClr val="D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7695323" y="2848818"/>
              <a:ext cx="370070" cy="53881"/>
            </a:xfrm>
            <a:custGeom>
              <a:rect b="b" l="l" r="r" t="t"/>
              <a:pathLst>
                <a:path extrusionOk="0" h="1220" w="8366">
                  <a:moveTo>
                    <a:pt x="7756" y="0"/>
                  </a:moveTo>
                  <a:lnTo>
                    <a:pt x="610" y="0"/>
                  </a:lnTo>
                  <a:cubicBezTo>
                    <a:pt x="268" y="0"/>
                    <a:pt x="0" y="268"/>
                    <a:pt x="0" y="610"/>
                  </a:cubicBezTo>
                  <a:cubicBezTo>
                    <a:pt x="0" y="951"/>
                    <a:pt x="268" y="1220"/>
                    <a:pt x="610" y="1220"/>
                  </a:cubicBezTo>
                  <a:lnTo>
                    <a:pt x="7756" y="1220"/>
                  </a:lnTo>
                  <a:cubicBezTo>
                    <a:pt x="8097" y="1220"/>
                    <a:pt x="8366" y="951"/>
                    <a:pt x="8366" y="610"/>
                  </a:cubicBezTo>
                  <a:cubicBezTo>
                    <a:pt x="8366" y="268"/>
                    <a:pt x="8097" y="0"/>
                    <a:pt x="7756" y="0"/>
                  </a:cubicBezTo>
                  <a:close/>
                </a:path>
              </a:pathLst>
            </a:custGeom>
            <a:solidFill>
              <a:srgbClr val="D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727657" y="2919882"/>
              <a:ext cx="295667" cy="53925"/>
            </a:xfrm>
            <a:custGeom>
              <a:rect b="b" l="l" r="r" t="t"/>
              <a:pathLst>
                <a:path extrusionOk="0" h="1221" w="6684">
                  <a:moveTo>
                    <a:pt x="6074" y="1"/>
                  </a:moveTo>
                  <a:lnTo>
                    <a:pt x="830" y="1"/>
                  </a:lnTo>
                  <a:cubicBezTo>
                    <a:pt x="1" y="1"/>
                    <a:pt x="1" y="1220"/>
                    <a:pt x="830" y="1220"/>
                  </a:cubicBezTo>
                  <a:lnTo>
                    <a:pt x="6074" y="1220"/>
                  </a:lnTo>
                  <a:cubicBezTo>
                    <a:pt x="6245" y="1220"/>
                    <a:pt x="6391" y="1172"/>
                    <a:pt x="6513" y="1050"/>
                  </a:cubicBezTo>
                  <a:cubicBezTo>
                    <a:pt x="6635" y="928"/>
                    <a:pt x="6684" y="781"/>
                    <a:pt x="6684" y="611"/>
                  </a:cubicBezTo>
                  <a:cubicBezTo>
                    <a:pt x="6684" y="269"/>
                    <a:pt x="6415" y="1"/>
                    <a:pt x="6074" y="1"/>
                  </a:cubicBezTo>
                  <a:close/>
                </a:path>
              </a:pathLst>
            </a:custGeom>
            <a:solidFill>
              <a:srgbClr val="D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7803208" y="2992050"/>
              <a:ext cx="154292" cy="60374"/>
            </a:xfrm>
            <a:custGeom>
              <a:rect b="b" l="l" r="r" t="t"/>
              <a:pathLst>
                <a:path extrusionOk="0" h="1367" w="3488">
                  <a:moveTo>
                    <a:pt x="3488" y="1"/>
                  </a:moveTo>
                  <a:lnTo>
                    <a:pt x="0" y="1"/>
                  </a:lnTo>
                  <a:cubicBezTo>
                    <a:pt x="73" y="318"/>
                    <a:pt x="244" y="611"/>
                    <a:pt x="488" y="806"/>
                  </a:cubicBezTo>
                  <a:cubicBezTo>
                    <a:pt x="1220" y="1367"/>
                    <a:pt x="2268" y="1367"/>
                    <a:pt x="3000" y="806"/>
                  </a:cubicBezTo>
                  <a:cubicBezTo>
                    <a:pt x="3244" y="611"/>
                    <a:pt x="3439" y="318"/>
                    <a:pt x="3488" y="1"/>
                  </a:cubicBezTo>
                  <a:close/>
                </a:path>
              </a:pathLst>
            </a:custGeom>
            <a:solidFill>
              <a:srgbClr val="D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670508" y="1747885"/>
              <a:ext cx="676486" cy="1012615"/>
            </a:xfrm>
            <a:custGeom>
              <a:rect b="b" l="l" r="r" t="t"/>
              <a:pathLst>
                <a:path extrusionOk="0" h="22928" w="15293">
                  <a:moveTo>
                    <a:pt x="8268" y="20830"/>
                  </a:moveTo>
                  <a:cubicBezTo>
                    <a:pt x="8219" y="21781"/>
                    <a:pt x="8195" y="22415"/>
                    <a:pt x="7512" y="22586"/>
                  </a:cubicBezTo>
                  <a:lnTo>
                    <a:pt x="7415" y="22586"/>
                  </a:lnTo>
                  <a:lnTo>
                    <a:pt x="6390" y="22586"/>
                  </a:lnTo>
                  <a:lnTo>
                    <a:pt x="6390" y="22903"/>
                  </a:lnTo>
                  <a:lnTo>
                    <a:pt x="8878" y="22903"/>
                  </a:lnTo>
                  <a:lnTo>
                    <a:pt x="9000" y="22903"/>
                  </a:lnTo>
                  <a:cubicBezTo>
                    <a:pt x="9683" y="22708"/>
                    <a:pt x="9707" y="22074"/>
                    <a:pt x="9732" y="21147"/>
                  </a:cubicBezTo>
                  <a:cubicBezTo>
                    <a:pt x="9756" y="20635"/>
                    <a:pt x="9805" y="20122"/>
                    <a:pt x="9878" y="19610"/>
                  </a:cubicBezTo>
                  <a:cubicBezTo>
                    <a:pt x="10097" y="18196"/>
                    <a:pt x="11610" y="15683"/>
                    <a:pt x="12341" y="14513"/>
                  </a:cubicBezTo>
                  <a:lnTo>
                    <a:pt x="12341" y="14488"/>
                  </a:lnTo>
                  <a:lnTo>
                    <a:pt x="12341" y="14488"/>
                  </a:lnTo>
                  <a:cubicBezTo>
                    <a:pt x="12561" y="14147"/>
                    <a:pt x="12707" y="13927"/>
                    <a:pt x="12732" y="13879"/>
                  </a:cubicBezTo>
                  <a:cubicBezTo>
                    <a:pt x="13073" y="13269"/>
                    <a:pt x="13366" y="12635"/>
                    <a:pt x="13585" y="11952"/>
                  </a:cubicBezTo>
                  <a:cubicBezTo>
                    <a:pt x="15292" y="6464"/>
                    <a:pt x="11658" y="733"/>
                    <a:pt x="5927" y="1"/>
                  </a:cubicBezTo>
                  <a:cubicBezTo>
                    <a:pt x="10878" y="1489"/>
                    <a:pt x="13634" y="6732"/>
                    <a:pt x="12097" y="11635"/>
                  </a:cubicBezTo>
                  <a:cubicBezTo>
                    <a:pt x="11902" y="12318"/>
                    <a:pt x="11610" y="12952"/>
                    <a:pt x="11244" y="13562"/>
                  </a:cubicBezTo>
                  <a:cubicBezTo>
                    <a:pt x="11219" y="13610"/>
                    <a:pt x="11073" y="13830"/>
                    <a:pt x="10854" y="14147"/>
                  </a:cubicBezTo>
                  <a:lnTo>
                    <a:pt x="10854" y="14147"/>
                  </a:lnTo>
                  <a:lnTo>
                    <a:pt x="10854" y="14147"/>
                  </a:lnTo>
                  <a:cubicBezTo>
                    <a:pt x="10122" y="15318"/>
                    <a:pt x="8634" y="17854"/>
                    <a:pt x="8390" y="19269"/>
                  </a:cubicBezTo>
                  <a:cubicBezTo>
                    <a:pt x="8317" y="19781"/>
                    <a:pt x="8268" y="20269"/>
                    <a:pt x="8268" y="20781"/>
                  </a:cubicBezTo>
                  <a:close/>
                  <a:moveTo>
                    <a:pt x="3098" y="22903"/>
                  </a:moveTo>
                  <a:lnTo>
                    <a:pt x="3098" y="22586"/>
                  </a:lnTo>
                  <a:lnTo>
                    <a:pt x="0" y="22586"/>
                  </a:lnTo>
                  <a:cubicBezTo>
                    <a:pt x="122" y="22756"/>
                    <a:pt x="293" y="22878"/>
                    <a:pt x="488" y="22927"/>
                  </a:cubicBezTo>
                  <a:lnTo>
                    <a:pt x="610" y="22927"/>
                  </a:lnTo>
                  <a:close/>
                  <a:moveTo>
                    <a:pt x="5976" y="22903"/>
                  </a:moveTo>
                  <a:lnTo>
                    <a:pt x="3512" y="22903"/>
                  </a:lnTo>
                  <a:lnTo>
                    <a:pt x="3512" y="22586"/>
                  </a:lnTo>
                  <a:lnTo>
                    <a:pt x="5976" y="22586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00033" y="1815768"/>
              <a:ext cx="220158" cy="323199"/>
            </a:xfrm>
            <a:custGeom>
              <a:rect b="b" l="l" r="r" t="t"/>
              <a:pathLst>
                <a:path extrusionOk="0" h="7318" w="4977">
                  <a:moveTo>
                    <a:pt x="4659" y="49"/>
                  </a:moveTo>
                  <a:cubicBezTo>
                    <a:pt x="4781" y="0"/>
                    <a:pt x="4878" y="49"/>
                    <a:pt x="4927" y="147"/>
                  </a:cubicBezTo>
                  <a:cubicBezTo>
                    <a:pt x="4976" y="244"/>
                    <a:pt x="4927" y="366"/>
                    <a:pt x="4830" y="415"/>
                  </a:cubicBezTo>
                  <a:cubicBezTo>
                    <a:pt x="4586" y="513"/>
                    <a:pt x="4366" y="659"/>
                    <a:pt x="4147" y="805"/>
                  </a:cubicBezTo>
                  <a:cubicBezTo>
                    <a:pt x="3927" y="952"/>
                    <a:pt x="3708" y="635"/>
                    <a:pt x="3927" y="488"/>
                  </a:cubicBezTo>
                  <a:cubicBezTo>
                    <a:pt x="4147" y="318"/>
                    <a:pt x="4415" y="171"/>
                    <a:pt x="4659" y="49"/>
                  </a:cubicBezTo>
                  <a:close/>
                  <a:moveTo>
                    <a:pt x="2854" y="1342"/>
                  </a:moveTo>
                  <a:cubicBezTo>
                    <a:pt x="2927" y="1244"/>
                    <a:pt x="3074" y="1244"/>
                    <a:pt x="3147" y="1342"/>
                  </a:cubicBezTo>
                  <a:cubicBezTo>
                    <a:pt x="3220" y="1415"/>
                    <a:pt x="3220" y="1537"/>
                    <a:pt x="3147" y="1610"/>
                  </a:cubicBezTo>
                  <a:cubicBezTo>
                    <a:pt x="2440" y="2317"/>
                    <a:pt x="1830" y="3122"/>
                    <a:pt x="1391" y="4025"/>
                  </a:cubicBezTo>
                  <a:cubicBezTo>
                    <a:pt x="927" y="4976"/>
                    <a:pt x="610" y="6000"/>
                    <a:pt x="440" y="7073"/>
                  </a:cubicBezTo>
                  <a:cubicBezTo>
                    <a:pt x="391" y="7317"/>
                    <a:pt x="1" y="7244"/>
                    <a:pt x="25" y="7000"/>
                  </a:cubicBezTo>
                  <a:cubicBezTo>
                    <a:pt x="220" y="5903"/>
                    <a:pt x="562" y="4854"/>
                    <a:pt x="1049" y="3854"/>
                  </a:cubicBezTo>
                  <a:cubicBezTo>
                    <a:pt x="1513" y="2903"/>
                    <a:pt x="2122" y="2074"/>
                    <a:pt x="2854" y="1342"/>
                  </a:cubicBezTo>
                  <a:close/>
                </a:path>
              </a:pathLst>
            </a:custGeom>
            <a:solidFill>
              <a:srgbClr val="FCF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7948824" y="2848818"/>
              <a:ext cx="116559" cy="53881"/>
            </a:xfrm>
            <a:custGeom>
              <a:rect b="b" l="l" r="r" t="t"/>
              <a:pathLst>
                <a:path extrusionOk="0" h="1220" w="2635">
                  <a:moveTo>
                    <a:pt x="610" y="610"/>
                  </a:moveTo>
                  <a:cubicBezTo>
                    <a:pt x="610" y="951"/>
                    <a:pt x="342" y="1220"/>
                    <a:pt x="1" y="1220"/>
                  </a:cubicBezTo>
                  <a:lnTo>
                    <a:pt x="2025" y="1220"/>
                  </a:lnTo>
                  <a:cubicBezTo>
                    <a:pt x="2366" y="1220"/>
                    <a:pt x="2635" y="951"/>
                    <a:pt x="2635" y="610"/>
                  </a:cubicBezTo>
                  <a:cubicBezTo>
                    <a:pt x="2635" y="268"/>
                    <a:pt x="2366" y="0"/>
                    <a:pt x="2025" y="0"/>
                  </a:cubicBezTo>
                  <a:lnTo>
                    <a:pt x="1" y="0"/>
                  </a:lnTo>
                  <a:cubicBezTo>
                    <a:pt x="342" y="0"/>
                    <a:pt x="610" y="268"/>
                    <a:pt x="610" y="61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7973639" y="2776651"/>
              <a:ext cx="116559" cy="53881"/>
            </a:xfrm>
            <a:custGeom>
              <a:rect b="b" l="l" r="r" t="t"/>
              <a:pathLst>
                <a:path extrusionOk="0" h="1220" w="2635">
                  <a:moveTo>
                    <a:pt x="1" y="1220"/>
                  </a:moveTo>
                  <a:lnTo>
                    <a:pt x="2025" y="1220"/>
                  </a:lnTo>
                  <a:cubicBezTo>
                    <a:pt x="2196" y="1220"/>
                    <a:pt x="2342" y="1171"/>
                    <a:pt x="2464" y="1049"/>
                  </a:cubicBezTo>
                  <a:cubicBezTo>
                    <a:pt x="2562" y="927"/>
                    <a:pt x="2635" y="781"/>
                    <a:pt x="2635" y="610"/>
                  </a:cubicBezTo>
                  <a:cubicBezTo>
                    <a:pt x="2635" y="463"/>
                    <a:pt x="2562" y="293"/>
                    <a:pt x="2464" y="171"/>
                  </a:cubicBezTo>
                  <a:cubicBezTo>
                    <a:pt x="2342" y="73"/>
                    <a:pt x="2196" y="0"/>
                    <a:pt x="2025" y="0"/>
                  </a:cubicBezTo>
                  <a:lnTo>
                    <a:pt x="1" y="0"/>
                  </a:lnTo>
                  <a:cubicBezTo>
                    <a:pt x="171" y="0"/>
                    <a:pt x="318" y="73"/>
                    <a:pt x="440" y="171"/>
                  </a:cubicBezTo>
                  <a:cubicBezTo>
                    <a:pt x="537" y="293"/>
                    <a:pt x="610" y="463"/>
                    <a:pt x="610" y="610"/>
                  </a:cubicBezTo>
                  <a:cubicBezTo>
                    <a:pt x="610" y="781"/>
                    <a:pt x="537" y="927"/>
                    <a:pt x="440" y="1049"/>
                  </a:cubicBezTo>
                  <a:cubicBezTo>
                    <a:pt x="318" y="1171"/>
                    <a:pt x="171" y="1220"/>
                    <a:pt x="1" y="122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906758" y="2919882"/>
              <a:ext cx="116559" cy="53925"/>
            </a:xfrm>
            <a:custGeom>
              <a:rect b="b" l="l" r="r" t="t"/>
              <a:pathLst>
                <a:path extrusionOk="0" h="1221" w="2635">
                  <a:moveTo>
                    <a:pt x="2025" y="1"/>
                  </a:moveTo>
                  <a:lnTo>
                    <a:pt x="0" y="1"/>
                  </a:lnTo>
                  <a:cubicBezTo>
                    <a:pt x="342" y="1"/>
                    <a:pt x="610" y="269"/>
                    <a:pt x="610" y="611"/>
                  </a:cubicBezTo>
                  <a:cubicBezTo>
                    <a:pt x="610" y="781"/>
                    <a:pt x="537" y="928"/>
                    <a:pt x="439" y="1050"/>
                  </a:cubicBezTo>
                  <a:cubicBezTo>
                    <a:pt x="318" y="1172"/>
                    <a:pt x="171" y="1220"/>
                    <a:pt x="0" y="1220"/>
                  </a:cubicBezTo>
                  <a:lnTo>
                    <a:pt x="2025" y="1220"/>
                  </a:lnTo>
                  <a:cubicBezTo>
                    <a:pt x="2196" y="1220"/>
                    <a:pt x="2342" y="1172"/>
                    <a:pt x="2464" y="1050"/>
                  </a:cubicBezTo>
                  <a:cubicBezTo>
                    <a:pt x="2586" y="928"/>
                    <a:pt x="2635" y="781"/>
                    <a:pt x="2635" y="611"/>
                  </a:cubicBezTo>
                  <a:cubicBezTo>
                    <a:pt x="2635" y="269"/>
                    <a:pt x="2366" y="1"/>
                    <a:pt x="2025" y="1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/>
          <p:nvPr>
            <p:ph idx="1" type="subTitle"/>
          </p:nvPr>
        </p:nvSpPr>
        <p:spPr>
          <a:xfrm>
            <a:off x="3408500" y="1877150"/>
            <a:ext cx="5322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— </a:t>
            </a:r>
            <a:r>
              <a:rPr lang="en" sz="1500"/>
              <a:t>GTA Vice City на маршрутизаторе</a:t>
            </a:r>
            <a:endParaRPr sz="1500"/>
          </a:p>
        </p:txBody>
      </p:sp>
      <p:sp>
        <p:nvSpPr>
          <p:cNvPr id="849" name="Google Shape;849;p43"/>
          <p:cNvSpPr txBox="1"/>
          <p:nvPr>
            <p:ph idx="2" type="subTitle"/>
          </p:nvPr>
        </p:nvSpPr>
        <p:spPr>
          <a:xfrm>
            <a:off x="3408500" y="3104625"/>
            <a:ext cx="53226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—подборка материалов для самостоятельного изучения</a:t>
            </a:r>
            <a:endParaRPr sz="1500"/>
          </a:p>
        </p:txBody>
      </p:sp>
      <p:sp>
        <p:nvSpPr>
          <p:cNvPr id="850" name="Google Shape;850;p43"/>
          <p:cNvSpPr txBox="1"/>
          <p:nvPr>
            <p:ph idx="3" type="subTitle"/>
          </p:nvPr>
        </p:nvSpPr>
        <p:spPr>
          <a:xfrm>
            <a:off x="3404775" y="4046973"/>
            <a:ext cx="50208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—видосы по Java для начинающих</a:t>
            </a:r>
            <a:endParaRPr sz="1600"/>
          </a:p>
        </p:txBody>
      </p:sp>
      <p:sp>
        <p:nvSpPr>
          <p:cNvPr id="851" name="Google Shape;851;p43"/>
          <p:cNvSpPr txBox="1"/>
          <p:nvPr>
            <p:ph idx="4" type="subTitle"/>
          </p:nvPr>
        </p:nvSpPr>
        <p:spPr>
          <a:xfrm>
            <a:off x="3408500" y="1646025"/>
            <a:ext cx="51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https://habr.com/ru/companies/ru_mts/articles/798781/</a:t>
            </a:r>
            <a:endParaRPr sz="1200"/>
          </a:p>
        </p:txBody>
      </p:sp>
      <p:sp>
        <p:nvSpPr>
          <p:cNvPr id="852" name="Google Shape;852;p43"/>
          <p:cNvSpPr txBox="1"/>
          <p:nvPr>
            <p:ph idx="5" type="subTitle"/>
          </p:nvPr>
        </p:nvSpPr>
        <p:spPr>
          <a:xfrm>
            <a:off x="3408500" y="2601225"/>
            <a:ext cx="52137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https://habr.com/ru/companies/yandex_praktikum/articles/738812/</a:t>
            </a:r>
            <a:endParaRPr sz="1200"/>
          </a:p>
        </p:txBody>
      </p:sp>
      <p:sp>
        <p:nvSpPr>
          <p:cNvPr id="853" name="Google Shape;853;p43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Интресное по теме</a:t>
            </a:r>
            <a:endParaRPr sz="3200"/>
          </a:p>
        </p:txBody>
      </p:sp>
      <p:sp>
        <p:nvSpPr>
          <p:cNvPr id="854" name="Google Shape;854;p43"/>
          <p:cNvSpPr txBox="1"/>
          <p:nvPr>
            <p:ph idx="6" type="subTitle"/>
          </p:nvPr>
        </p:nvSpPr>
        <p:spPr>
          <a:xfrm>
            <a:off x="3408200" y="37075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https://www.youtube.com/watch?v=ziOQ8wkmnSE&amp;list=PLAma_mKffTOSUkXp26rgdnC0PicnmnDak</a:t>
            </a:r>
            <a:endParaRPr sz="800"/>
          </a:p>
        </p:txBody>
      </p:sp>
      <p:grpSp>
        <p:nvGrpSpPr>
          <p:cNvPr id="855" name="Google Shape;855;p43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856" name="Google Shape;856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3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59" name="Google Shape;859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3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862" name="Google Shape;862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43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66" name="Google Shape;866;p43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8" name="Google Shape;868;p43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69" name="Google Shape;869;p43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0" name="Google Shape;870;p43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71" name="Google Shape;871;p43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43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3" name="Google Shape;873;p43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74" name="Google Shape;874;p43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6" name="Google Shape;876;p43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7" name="Google Shape;877;p43"/>
          <p:cNvSpPr/>
          <p:nvPr/>
        </p:nvSpPr>
        <p:spPr>
          <a:xfrm>
            <a:off x="7968357" y="454978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3"/>
          <p:cNvSpPr/>
          <p:nvPr/>
        </p:nvSpPr>
        <p:spPr>
          <a:xfrm>
            <a:off x="715160" y="14173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3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80" name="Google Shape;880;p43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81" name="Google Shape;881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2" name="Google Shape;882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83" name="Google Shape;883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4" name="Google Shape;884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85" name="Google Shape;885;p43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86" name="Google Shape;886;p43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7" name="Google Shape;887;p43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88" name="Google Shape;888;p43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3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0" name="Google Shape;890;p43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—девиз нашего курса </a:t>
            </a:r>
            <a:endParaRPr/>
          </a:p>
        </p:txBody>
      </p:sp>
      <p:sp>
        <p:nvSpPr>
          <p:cNvPr id="450" name="Google Shape;450;p27"/>
          <p:cNvSpPr txBox="1"/>
          <p:nvPr>
            <p:ph idx="1" type="subTitle"/>
          </p:nvPr>
        </p:nvSpPr>
        <p:spPr>
          <a:xfrm>
            <a:off x="1828800" y="1802136"/>
            <a:ext cx="54864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бывает глупых вопросов</a:t>
            </a:r>
            <a:endParaRPr sz="1600"/>
          </a:p>
        </p:txBody>
      </p:sp>
      <p:sp>
        <p:nvSpPr>
          <p:cNvPr id="451" name="Google Shape;451;p27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27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453" name="Google Shape;453;p2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7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456" name="Google Shape;456;p2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7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459" name="Google Shape;459;p2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27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63" name="Google Shape;463;p27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5" name="Google Shape;465;p27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466" name="Google Shape;466;p2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7"/>
          <p:cNvSpPr/>
          <p:nvPr/>
        </p:nvSpPr>
        <p:spPr>
          <a:xfrm>
            <a:off x="7036700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1828788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1596448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8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476" name="Google Shape;476;p28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28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478" name="Google Shape;478;p2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9" name="Google Shape;479;p2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0" name="Google Shape;480;p28"/>
          <p:cNvGrpSpPr/>
          <p:nvPr/>
        </p:nvGrpSpPr>
        <p:grpSpPr>
          <a:xfrm>
            <a:off x="713225" y="1600325"/>
            <a:ext cx="2418600" cy="2916600"/>
            <a:chOff x="3408500" y="1600325"/>
            <a:chExt cx="2418600" cy="2916600"/>
          </a:xfrm>
        </p:grpSpPr>
        <p:sp>
          <p:nvSpPr>
            <p:cNvPr id="481" name="Google Shape;481;p28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28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483" name="Google Shape;483;p2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4" name="Google Shape;484;p2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5" name="Google Shape;485;p28"/>
          <p:cNvGrpSpPr/>
          <p:nvPr/>
        </p:nvGrpSpPr>
        <p:grpSpPr>
          <a:xfrm>
            <a:off x="3407688" y="1600325"/>
            <a:ext cx="2418600" cy="2916600"/>
            <a:chOff x="715400" y="1600325"/>
            <a:chExt cx="2418600" cy="2916600"/>
          </a:xfrm>
        </p:grpSpPr>
        <p:sp>
          <p:nvSpPr>
            <p:cNvPr id="486" name="Google Shape;486;p28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28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9" name="Google Shape;489;p2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0" name="Google Shape;490;p28"/>
          <p:cNvSpPr txBox="1"/>
          <p:nvPr>
            <p:ph idx="1" type="subTitle"/>
          </p:nvPr>
        </p:nvSpPr>
        <p:spPr>
          <a:xfrm>
            <a:off x="3462500" y="2677975"/>
            <a:ext cx="2197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Бот</a:t>
            </a:r>
            <a:endParaRPr sz="2100"/>
          </a:p>
        </p:txBody>
      </p:sp>
      <p:sp>
        <p:nvSpPr>
          <p:cNvPr id="491" name="Google Shape;491;p28"/>
          <p:cNvSpPr txBox="1"/>
          <p:nvPr>
            <p:ph idx="6" type="subTitle"/>
          </p:nvPr>
        </p:nvSpPr>
        <p:spPr>
          <a:xfrm>
            <a:off x="825551" y="26550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Повторение</a:t>
            </a:r>
            <a:endParaRPr sz="2100"/>
          </a:p>
        </p:txBody>
      </p:sp>
      <p:sp>
        <p:nvSpPr>
          <p:cNvPr id="492" name="Google Shape;492;p2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Повестка дня</a:t>
            </a:r>
            <a:endParaRPr/>
          </a:p>
        </p:txBody>
      </p:sp>
      <p:sp>
        <p:nvSpPr>
          <p:cNvPr id="493" name="Google Shape;493;p28"/>
          <p:cNvSpPr txBox="1"/>
          <p:nvPr>
            <p:ph idx="2" type="subTitle"/>
          </p:nvPr>
        </p:nvSpPr>
        <p:spPr>
          <a:xfrm>
            <a:off x="3440975" y="3180775"/>
            <a:ext cx="22683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За два занятия создадим </a:t>
            </a:r>
            <a:r>
              <a:rPr lang="en" sz="1300"/>
              <a:t>масштабного</a:t>
            </a:r>
            <a:r>
              <a:rPr lang="en" sz="1300"/>
              <a:t> бота для учета финансов</a:t>
            </a:r>
            <a:endParaRPr sz="1300"/>
          </a:p>
        </p:txBody>
      </p:sp>
      <p:sp>
        <p:nvSpPr>
          <p:cNvPr id="494" name="Google Shape;494;p28"/>
          <p:cNvSpPr txBox="1"/>
          <p:nvPr>
            <p:ph idx="3" type="subTitle"/>
          </p:nvPr>
        </p:nvSpPr>
        <p:spPr>
          <a:xfrm>
            <a:off x="779800" y="3269500"/>
            <a:ext cx="21945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Повторим то, что мы изучили на прошлом занятии </a:t>
            </a:r>
            <a:endParaRPr sz="1300"/>
          </a:p>
        </p:txBody>
      </p:sp>
      <p:sp>
        <p:nvSpPr>
          <p:cNvPr id="495" name="Google Shape;495;p28"/>
          <p:cNvSpPr txBox="1"/>
          <p:nvPr>
            <p:ph idx="4" type="subTitle"/>
          </p:nvPr>
        </p:nvSpPr>
        <p:spPr>
          <a:xfrm>
            <a:off x="6102150" y="3203725"/>
            <a:ext cx="23268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Разработаем java приложение состоящее из нескольких классов.</a:t>
            </a:r>
            <a:endParaRPr sz="1300"/>
          </a:p>
        </p:txBody>
      </p:sp>
      <p:sp>
        <p:nvSpPr>
          <p:cNvPr id="496" name="Google Shape;496;p28"/>
          <p:cNvSpPr/>
          <p:nvPr/>
        </p:nvSpPr>
        <p:spPr>
          <a:xfrm>
            <a:off x="7013577" y="2017301"/>
            <a:ext cx="502800" cy="502800"/>
          </a:xfrm>
          <a:prstGeom prst="roundRect">
            <a:avLst>
              <a:gd fmla="val 15109" name="adj"/>
            </a:avLst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1625375" y="2017350"/>
            <a:ext cx="502800" cy="502800"/>
          </a:xfrm>
          <a:prstGeom prst="roundRect">
            <a:avLst>
              <a:gd fmla="val 15109" name="adj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4244664" y="2017313"/>
            <a:ext cx="502800" cy="502800"/>
          </a:xfrm>
          <a:prstGeom prst="roundRect">
            <a:avLst>
              <a:gd fmla="val 15109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 txBox="1"/>
          <p:nvPr>
            <p:ph idx="6" type="subTitle"/>
          </p:nvPr>
        </p:nvSpPr>
        <p:spPr>
          <a:xfrm>
            <a:off x="6140150" y="2586475"/>
            <a:ext cx="2268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Java часть</a:t>
            </a:r>
            <a:endParaRPr sz="2100"/>
          </a:p>
        </p:txBody>
      </p:sp>
      <p:pic>
        <p:nvPicPr>
          <p:cNvPr id="503" name="Google Shape;5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75" y="2040098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475" y="2039513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4150" y="2067300"/>
            <a:ext cx="401650" cy="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511" name="Google Shape;511;p29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29"/>
          <p:cNvSpPr txBox="1"/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Повторение материала</a:t>
            </a:r>
            <a:endParaRPr sz="5400"/>
          </a:p>
        </p:txBody>
      </p:sp>
      <p:sp>
        <p:nvSpPr>
          <p:cNvPr id="524" name="Google Shape;52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156362" y="358425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6924022" y="343560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9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529" name="Google Shape;529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531" name="Google Shape;531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2" name="Google Shape;532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3" name="Google Shape;533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534" name="Google Shape;534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>
            <p:ph type="title"/>
          </p:nvPr>
        </p:nvSpPr>
        <p:spPr>
          <a:xfrm>
            <a:off x="472425" y="646250"/>
            <a:ext cx="8090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Сервис учета финансов</a:t>
            </a:r>
            <a:endParaRPr sz="3000"/>
          </a:p>
        </p:txBody>
      </p:sp>
      <p:sp>
        <p:nvSpPr>
          <p:cNvPr id="544" name="Google Shape;544;p30"/>
          <p:cNvSpPr/>
          <p:nvPr/>
        </p:nvSpPr>
        <p:spPr>
          <a:xfrm>
            <a:off x="8215921" y="460850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8215928" y="81650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/>
          <p:nvPr/>
        </p:nvSpPr>
        <p:spPr>
          <a:xfrm>
            <a:off x="486489" y="47177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0"/>
          <p:cNvSpPr txBox="1"/>
          <p:nvPr/>
        </p:nvSpPr>
        <p:spPr>
          <a:xfrm>
            <a:off x="417225" y="1295675"/>
            <a:ext cx="82008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Приступим к разработке сервиса для учета личных финансов, который представляет собой решение, объединяющее базу данных в 1С Предприятие для надежного хранения данных и телеграмм бота, написанного на языке программирования Java, для взаимодействия с пользователем.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нашего сервиса пользователь может удобно отслеживать свои расходы и доходы, внося данные прямо через телеграмм бота. Он может добавлять новые транзакции, указывая сумму, категорию и описание операции. Бот также позволяет пользователю просматривать сводную информацию о его финансовом состоянии: текущий баланс, суммарные доходы и расходы за определенный период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 txBox="1"/>
          <p:nvPr>
            <p:ph type="title"/>
          </p:nvPr>
        </p:nvSpPr>
        <p:spPr>
          <a:xfrm>
            <a:off x="472425" y="646250"/>
            <a:ext cx="8090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Архитектура сервиса</a:t>
            </a:r>
            <a:endParaRPr sz="3000"/>
          </a:p>
        </p:txBody>
      </p:sp>
      <p:sp>
        <p:nvSpPr>
          <p:cNvPr id="553" name="Google Shape;553;p31"/>
          <p:cNvSpPr/>
          <p:nvPr/>
        </p:nvSpPr>
        <p:spPr>
          <a:xfrm>
            <a:off x="8215921" y="460850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8215928" y="81650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86489" y="47177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 txBox="1"/>
          <p:nvPr/>
        </p:nvSpPr>
        <p:spPr>
          <a:xfrm>
            <a:off x="471600" y="1295675"/>
            <a:ext cx="34707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данного сервиса для учета личных финансов включает в себя базу данных, реализованную с использованием 1С Предприятие для хранения данных о расходах и доходах пользователя. Также в состав сервиса входит телеграмм бот, написанный на Java, который обеспечивает взаимодействие пользователя с базой данных.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Google Shape;5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89" y="1295675"/>
            <a:ext cx="3606561" cy="3366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/>
          <p:nvPr>
            <p:ph type="title"/>
          </p:nvPr>
        </p:nvSpPr>
        <p:spPr>
          <a:xfrm>
            <a:off x="472425" y="646250"/>
            <a:ext cx="8090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API </a:t>
            </a:r>
            <a:endParaRPr sz="3000"/>
          </a:p>
        </p:txBody>
      </p:sp>
      <p:sp>
        <p:nvSpPr>
          <p:cNvPr id="563" name="Google Shape;563;p32"/>
          <p:cNvSpPr/>
          <p:nvPr/>
        </p:nvSpPr>
        <p:spPr>
          <a:xfrm>
            <a:off x="8215921" y="460850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"/>
          <p:cNvSpPr/>
          <p:nvPr/>
        </p:nvSpPr>
        <p:spPr>
          <a:xfrm>
            <a:off x="8215928" y="81650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/>
          <p:cNvSpPr/>
          <p:nvPr/>
        </p:nvSpPr>
        <p:spPr>
          <a:xfrm>
            <a:off x="486489" y="47177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>
            <a:off x="417225" y="1437513"/>
            <a:ext cx="82008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получения и добавления информации мы создадим несколько конечных точек, для получения и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отправки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данных по HTTP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/financial_data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сюда мы будем отправлять POST запросы для добавления данных пользователя о его расходе или доходе.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/financial_data/{chatId}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сюда мы будем отправлять GET запросы для получения данных пользователя по его телеграмм chatId.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3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572" name="Google Shape;572;p3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33"/>
          <p:cNvSpPr txBox="1"/>
          <p:nvPr>
            <p:ph type="title"/>
          </p:nvPr>
        </p:nvSpPr>
        <p:spPr>
          <a:xfrm>
            <a:off x="1371600" y="1074650"/>
            <a:ext cx="6400800" cy="3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Сервис для учета личных финансов</a:t>
            </a:r>
            <a:endParaRPr sz="4500"/>
          </a:p>
        </p:txBody>
      </p:sp>
      <p:sp>
        <p:nvSpPr>
          <p:cNvPr id="585" name="Google Shape;585;p33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7156362" y="358425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3"/>
          <p:cNvSpPr/>
          <p:nvPr/>
        </p:nvSpPr>
        <p:spPr>
          <a:xfrm>
            <a:off x="6924022" y="343560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3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590" name="Google Shape;590;p33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33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592" name="Google Shape;592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3" name="Google Shape;593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4" name="Google Shape;594;p33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595" name="Google Shape;595;p33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"/>
          <p:cNvSpPr txBox="1"/>
          <p:nvPr>
            <p:ph type="title"/>
          </p:nvPr>
        </p:nvSpPr>
        <p:spPr>
          <a:xfrm>
            <a:off x="472425" y="646250"/>
            <a:ext cx="80904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 </a:t>
            </a:r>
            <a:r>
              <a:rPr lang="en" sz="3000"/>
              <a:t>часть</a:t>
            </a:r>
            <a:r>
              <a:rPr lang="en" sz="3000"/>
              <a:t> сервиса</a:t>
            </a:r>
            <a:endParaRPr sz="3000"/>
          </a:p>
        </p:txBody>
      </p:sp>
      <p:sp>
        <p:nvSpPr>
          <p:cNvPr id="605" name="Google Shape;605;p34"/>
          <p:cNvSpPr/>
          <p:nvPr/>
        </p:nvSpPr>
        <p:spPr>
          <a:xfrm>
            <a:off x="8215921" y="460850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8215928" y="81650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486489" y="47177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"/>
          <p:cNvSpPr txBox="1"/>
          <p:nvPr/>
        </p:nvSpPr>
        <p:spPr>
          <a:xfrm>
            <a:off x="417225" y="1295675"/>
            <a:ext cx="82008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Класс TelegramBot - отвечает за отправку и обработку сообщений от пользователя через Telegram API.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Класс DatabaseConnector - отвечает за взаимодействие с базой данных 1C по протоколу HTTP.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Класс FinanceRecord - представляет собой объект для хранения информации о финансовых операциях (дата, сумма, категория и т.д.).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Класс FinanceService - отвечает за работу с классом DatabaseConnector, обработку json, и записей пользователя.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Класс Main - точка входа в программу, инициализирует объекты классов TelegrammBot, DatabaseConnector и запускает цикл обработки сообщений от пользователя.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урс по Java от 1С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