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7" r:id="rId7"/>
    <p:sldId id="268" r:id="rId8"/>
    <p:sldId id="260" r:id="rId9"/>
    <p:sldId id="261" r:id="rId10"/>
    <p:sldId id="270" r:id="rId11"/>
    <p:sldId id="271" r:id="rId12"/>
    <p:sldId id="272" r:id="rId13"/>
    <p:sldId id="274" r:id="rId14"/>
    <p:sldId id="262" r:id="rId15"/>
    <p:sldId id="266" r:id="rId16"/>
    <p:sldId id="269" r:id="rId17"/>
    <p:sldId id="264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35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75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315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3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76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94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061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38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4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22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9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7306D-C0B2-4951-831F-4FFB3419F029}" type="datetimeFigureOut">
              <a:rPr lang="ru-RU" smtClean="0"/>
              <a:t>13.07.2025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FE998-649F-4E9F-8A73-C9E7F33CB5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5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5856" y="-1140144"/>
            <a:ext cx="6852288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8416" y="980728"/>
            <a:ext cx="7772400" cy="4896544"/>
          </a:xfrm>
        </p:spPr>
        <p:txBody>
          <a:bodyPr>
            <a:normAutofit/>
          </a:bodyPr>
          <a:lstStyle/>
          <a:p>
            <a:r>
              <a:rPr lang="en-US" sz="8800" dirty="0" err="1" smtClean="0">
                <a:solidFill>
                  <a:schemeClr val="bg1"/>
                </a:solidFill>
              </a:rPr>
              <a:t>TastyFood</a:t>
            </a:r>
            <a:endParaRPr lang="ru-RU" sz="88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1520" y="3212976"/>
            <a:ext cx="8712968" cy="2304256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74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Объект 1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2"/>
            <a:ext cx="6858000" cy="9144003"/>
          </a:xfrm>
        </p:spPr>
      </p:pic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60648"/>
            <a:ext cx="5904656" cy="64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59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3"/>
            <a:ext cx="6857999" cy="914400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96752"/>
            <a:ext cx="4474840" cy="1224136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Базы данных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60848"/>
            <a:ext cx="7351728" cy="3147075"/>
          </a:xfrm>
          <a:prstGeom prst="rect">
            <a:avLst/>
          </a:prstGeom>
        </p:spPr>
      </p:pic>
      <p:sp>
        <p:nvSpPr>
          <p:cNvPr id="19" name="Объект 1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619672" y="255889"/>
            <a:ext cx="3528392" cy="1058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b="1" dirty="0" err="1"/>
              <a:t>Room</a:t>
            </a:r>
            <a:r>
              <a:rPr lang="ru-RU" b="1" dirty="0"/>
              <a:t> </a:t>
            </a:r>
            <a:r>
              <a:rPr lang="ru-RU" b="1" dirty="0" err="1"/>
              <a:t>Database</a:t>
            </a:r>
            <a:r>
              <a:rPr lang="ru-RU" dirty="0"/>
              <a:t> - для локального хранения данных</a:t>
            </a:r>
            <a:endParaRPr lang="ru-RU" dirty="0"/>
          </a:p>
        </p:txBody>
      </p:sp>
      <p:sp>
        <p:nvSpPr>
          <p:cNvPr id="21" name="Овал 20"/>
          <p:cNvSpPr/>
          <p:nvPr/>
        </p:nvSpPr>
        <p:spPr>
          <a:xfrm>
            <a:off x="5652120" y="800309"/>
            <a:ext cx="3312368" cy="113044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b="1" dirty="0" err="1"/>
              <a:t>Supabase</a:t>
            </a:r>
            <a:r>
              <a:rPr lang="ru-RU" sz="1600" b="1" dirty="0"/>
              <a:t> </a:t>
            </a:r>
            <a:r>
              <a:rPr lang="ru-RU" sz="1600" b="1" dirty="0" err="1"/>
              <a:t>Auth</a:t>
            </a:r>
            <a:r>
              <a:rPr lang="ru-RU" sz="1600" dirty="0"/>
              <a:t> - простая для интеграции аутентификация пользователей</a:t>
            </a:r>
          </a:p>
        </p:txBody>
      </p:sp>
      <p:sp>
        <p:nvSpPr>
          <p:cNvPr id="22" name="Овал 21"/>
          <p:cNvSpPr/>
          <p:nvPr/>
        </p:nvSpPr>
        <p:spPr>
          <a:xfrm>
            <a:off x="179512" y="5445224"/>
            <a:ext cx="4104456" cy="129614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 err="1"/>
              <a:t>Supabase</a:t>
            </a:r>
            <a:r>
              <a:rPr lang="ru-RU" sz="1400" dirty="0"/>
              <a:t> - облачная база данных с </a:t>
            </a:r>
            <a:r>
              <a:rPr lang="ru-RU" sz="1400" dirty="0" err="1"/>
              <a:t>real-time</a:t>
            </a:r>
            <a:r>
              <a:rPr lang="ru-RU" sz="1400" dirty="0"/>
              <a:t> синхронизацией (кэширование и синхронизация записей и услуг)</a:t>
            </a:r>
          </a:p>
        </p:txBody>
      </p:sp>
    </p:spTree>
    <p:extLst>
      <p:ext uri="{BB962C8B-B14F-4D97-AF65-F5344CB8AC3E}">
        <p14:creationId xmlns:p14="http://schemas.microsoft.com/office/powerpoint/2010/main" val="401151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2999" y="-1143004"/>
            <a:ext cx="6858001" cy="914400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" name="Объект 1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0648"/>
            <a:ext cx="6480720" cy="6408712"/>
          </a:xfrm>
        </p:spPr>
      </p:pic>
    </p:spTree>
    <p:extLst>
      <p:ext uri="{BB962C8B-B14F-4D97-AF65-F5344CB8AC3E}">
        <p14:creationId xmlns:p14="http://schemas.microsoft.com/office/powerpoint/2010/main" val="210083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1" y="-1143004"/>
            <a:ext cx="6858004" cy="9144001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0823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UX UI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36912"/>
            <a:ext cx="720080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6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Перспективы развития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1484784"/>
            <a:ext cx="4038600" cy="4032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484784"/>
            <a:ext cx="403860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473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776"/>
            <a:ext cx="4038600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412776"/>
            <a:ext cx="4038600" cy="4502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022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12776"/>
            <a:ext cx="40386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403860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586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562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Исследование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bg1"/>
                </a:solidFill>
              </a:rPr>
              <a:t>рынка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248471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📊 </a:t>
            </a:r>
            <a:r>
              <a:rPr lang="ru-RU" b="1" dirty="0">
                <a:solidFill>
                  <a:schemeClr val="bg1"/>
                </a:solidFill>
              </a:rPr>
              <a:t>Анализ аудитории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78% пользователей ищут рецепты в интернете.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62% готовят по рецептам со смартфона.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📌 </a:t>
            </a:r>
            <a:r>
              <a:rPr lang="ru-RU" b="1" dirty="0">
                <a:solidFill>
                  <a:schemeClr val="bg1"/>
                </a:solidFill>
              </a:rPr>
              <a:t>Конкуренты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b="1" dirty="0" err="1">
                <a:solidFill>
                  <a:schemeClr val="bg1"/>
                </a:solidFill>
              </a:rPr>
              <a:t>Kitchen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Stories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b="1" dirty="0" err="1">
                <a:solidFill>
                  <a:schemeClr val="bg1"/>
                </a:solidFill>
              </a:rPr>
              <a:t>Yummly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dirty="0">
                <a:solidFill>
                  <a:schemeClr val="bg1"/>
                </a:solidFill>
              </a:rPr>
              <a:t>, 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b="1" dirty="0" err="1">
                <a:solidFill>
                  <a:schemeClr val="bg1"/>
                </a:solidFill>
              </a:rPr>
              <a:t>Tasty</a:t>
            </a:r>
            <a:r>
              <a:rPr lang="ru-RU" b="1" dirty="0">
                <a:solidFill>
                  <a:schemeClr val="bg1"/>
                </a:solidFill>
              </a:rPr>
              <a:t>"</a:t>
            </a:r>
            <a:r>
              <a:rPr lang="ru-RU" dirty="0">
                <a:solidFill>
                  <a:schemeClr val="bg1"/>
                </a:solidFill>
              </a:rPr>
              <a:t> – популярные аналоги.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bg1"/>
                </a:solidFill>
              </a:rPr>
              <a:t>Преимущество </a:t>
            </a:r>
            <a:r>
              <a:rPr lang="ru-RU" b="1" dirty="0" err="1">
                <a:solidFill>
                  <a:schemeClr val="bg1"/>
                </a:solidFill>
              </a:rPr>
              <a:t>TastyFood</a:t>
            </a:r>
            <a:r>
              <a:rPr lang="ru-RU" dirty="0">
                <a:solidFill>
                  <a:schemeClr val="bg1"/>
                </a:solidFill>
              </a:rPr>
              <a:t>: простота, персонализация, </a:t>
            </a:r>
            <a:r>
              <a:rPr lang="ru-RU" dirty="0" err="1">
                <a:solidFill>
                  <a:schemeClr val="bg1"/>
                </a:solidFill>
              </a:rPr>
              <a:t>оффлайн</a:t>
            </a:r>
            <a:r>
              <a:rPr lang="ru-RU" dirty="0">
                <a:solidFill>
                  <a:schemeClr val="bg1"/>
                </a:solidFill>
              </a:rPr>
              <a:t>-доступ.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📈 </a:t>
            </a:r>
            <a:r>
              <a:rPr lang="ru-RU" b="1" dirty="0">
                <a:solidFill>
                  <a:schemeClr val="bg1"/>
                </a:solidFill>
              </a:rPr>
              <a:t>Тренды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Рост спроса на здоровое питание и быстрые рецепты.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68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1" y="-1143002"/>
            <a:ext cx="6858002" cy="9143999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1052736"/>
            <a:ext cx="5544616" cy="158417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Проектирование интерфейса</a:t>
            </a:r>
            <a:r>
              <a:rPr lang="ru-RU" b="1" dirty="0"/>
              <a:t> </a:t>
            </a:r>
            <a:br>
              <a:rPr lang="ru-RU" b="1" dirty="0"/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76872"/>
            <a:ext cx="7128792" cy="383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4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Основной функционал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5" y="404664"/>
            <a:ext cx="4121656" cy="6192688"/>
          </a:xfrm>
        </p:spPr>
      </p:pic>
      <p:sp>
        <p:nvSpPr>
          <p:cNvPr id="13" name="Текст 12"/>
          <p:cNvSpPr>
            <a:spLocks noGrp="1"/>
          </p:cNvSpPr>
          <p:nvPr>
            <p:ph type="body" sz="half" idx="2"/>
          </p:nvPr>
        </p:nvSpPr>
        <p:spPr>
          <a:xfrm>
            <a:off x="1619672" y="2060849"/>
            <a:ext cx="2664296" cy="3240360"/>
          </a:xfrm>
        </p:spPr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55576" y="620688"/>
            <a:ext cx="2376264" cy="6480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bg1"/>
                </a:solidFill>
              </a:rPr>
              <a:t>ппшррр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59632" y="734099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b="1" dirty="0" err="1"/>
              <a:t>SplashScreen</a:t>
            </a:r>
            <a:r>
              <a:rPr lang="zh-CN" altLang="en-US" dirty="0"/>
              <a:t> </a:t>
            </a:r>
            <a:endParaRPr lang="ru-RU" dirty="0"/>
          </a:p>
        </p:txBody>
      </p:sp>
      <p:sp>
        <p:nvSpPr>
          <p:cNvPr id="19" name="Овал 18"/>
          <p:cNvSpPr/>
          <p:nvPr/>
        </p:nvSpPr>
        <p:spPr>
          <a:xfrm>
            <a:off x="1619673" y="1844824"/>
            <a:ext cx="2664294" cy="86409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Главный экран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323528" y="3212976"/>
            <a:ext cx="3024336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</a:rPr>
              <a:t>а</a:t>
            </a:r>
            <a:r>
              <a:rPr lang="ru-RU" b="1" dirty="0" err="1" smtClean="0"/>
              <a:t>Поиск</a:t>
            </a:r>
            <a:r>
              <a:rPr lang="ru-RU" b="1" dirty="0" smtClean="0"/>
              <a:t> </a:t>
            </a:r>
            <a:r>
              <a:rPr lang="ru-RU" b="1" dirty="0"/>
              <a:t>рецепта по названию</a:t>
            </a:r>
            <a:r>
              <a:rPr lang="ru-RU" dirty="0"/>
              <a:t> </a:t>
            </a:r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1239277" y="4976950"/>
            <a:ext cx="2808312" cy="914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Лента рецептов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1091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7" y="836712"/>
            <a:ext cx="3888432" cy="5688632"/>
          </a:xfr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908720"/>
            <a:ext cx="367240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4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052736"/>
            <a:ext cx="3312368" cy="507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Объект 7"/>
          <p:cNvPicPr>
            <a:picLocks noGrp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052736"/>
            <a:ext cx="338437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248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3000"/>
            <a:ext cx="6858000" cy="9144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/>
          <p:cNvPicPr>
            <a:picLocks noGrp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758952" y="1268760"/>
            <a:ext cx="3453008" cy="4824536"/>
          </a:xfrm>
          <a:prstGeom prst="rect">
            <a:avLst/>
          </a:prstGeom>
        </p:spPr>
      </p:pic>
      <p:pic>
        <p:nvPicPr>
          <p:cNvPr id="8" name="Объект 7"/>
          <p:cNvPicPr>
            <a:picLocks noGrp="1"/>
          </p:cNvPicPr>
          <p:nvPr>
            <p:ph sz="quarter" idx="4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1268760"/>
            <a:ext cx="3384376" cy="4785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693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4"/>
            <a:ext cx="6858001" cy="9144003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Архитектура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" name="Изображение 21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5004048" y="1268760"/>
            <a:ext cx="3816424" cy="51125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Объект 1"/>
          <p:cNvSpPr>
            <a:spLocks noGrp="1"/>
          </p:cNvSpPr>
          <p:nvPr>
            <p:ph sz="half" idx="2"/>
          </p:nvPr>
        </p:nvSpPr>
        <p:spPr>
          <a:xfrm>
            <a:off x="395536" y="1268760"/>
            <a:ext cx="3960440" cy="5256584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lvl="0"/>
            <a:r>
              <a:rPr lang="en-US" altLang="zh-CN" b="1" dirty="0">
                <a:solidFill>
                  <a:schemeClr val="bg1"/>
                </a:solidFill>
              </a:rPr>
              <a:t>Presentation Layer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— </a:t>
            </a:r>
            <a:r>
              <a:rPr lang="en-US" altLang="zh-CN" dirty="0" err="1">
                <a:solidFill>
                  <a:schemeClr val="bg1"/>
                </a:solidFill>
              </a:rPr>
              <a:t>все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экраны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на</a:t>
            </a:r>
            <a:r>
              <a:rPr lang="en-US" altLang="zh-CN" dirty="0">
                <a:solidFill>
                  <a:schemeClr val="bg1"/>
                </a:solidFill>
              </a:rPr>
              <a:t> Jetpack Compose, </a:t>
            </a:r>
            <a:r>
              <a:rPr lang="en-US" altLang="zh-CN" dirty="0" err="1">
                <a:solidFill>
                  <a:schemeClr val="bg1"/>
                </a:solidFill>
              </a:rPr>
              <a:t>каждый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экран</a:t>
            </a:r>
            <a:r>
              <a:rPr lang="en-US" altLang="zh-CN" dirty="0">
                <a:solidFill>
                  <a:schemeClr val="bg1"/>
                </a:solidFill>
              </a:rPr>
              <a:t> — </a:t>
            </a:r>
            <a:r>
              <a:rPr lang="en-US" altLang="zh-CN" dirty="0" err="1">
                <a:solidFill>
                  <a:schemeClr val="bg1"/>
                </a:solidFill>
              </a:rPr>
              <a:t>отдельный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Composable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логика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работы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экранов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вынесена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во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ViewModel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-US" altLang="zh-CN" b="1" dirty="0">
                <a:solidFill>
                  <a:schemeClr val="bg1"/>
                </a:solidFill>
              </a:rPr>
              <a:t>Data Layer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— </a:t>
            </a:r>
            <a:r>
              <a:rPr lang="en-US" altLang="zh-CN" dirty="0" err="1">
                <a:solidFill>
                  <a:schemeClr val="bg1"/>
                </a:solidFill>
              </a:rPr>
              <a:t>репозитории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которые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общаются</a:t>
            </a:r>
            <a:r>
              <a:rPr lang="en-US" altLang="zh-CN" dirty="0">
                <a:solidFill>
                  <a:schemeClr val="bg1"/>
                </a:solidFill>
              </a:rPr>
              <a:t> с Room и </a:t>
            </a:r>
            <a:r>
              <a:rPr lang="en-US" altLang="zh-CN" dirty="0" err="1">
                <a:solidFill>
                  <a:schemeClr val="bg1"/>
                </a:solidFill>
              </a:rPr>
              <a:t>Supabase</a:t>
            </a:r>
            <a:r>
              <a:rPr lang="en-US" altLang="zh-CN" dirty="0">
                <a:solidFill>
                  <a:schemeClr val="bg1"/>
                </a:solidFill>
              </a:rPr>
              <a:t>. 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-US" altLang="zh-CN" dirty="0" err="1">
                <a:solidFill>
                  <a:schemeClr val="bg1"/>
                </a:solidFill>
              </a:rPr>
              <a:t>Например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</a:rPr>
              <a:t>TheMealDbRepository</a:t>
            </a: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реализует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интерфейс</a:t>
            </a:r>
            <a:r>
              <a:rPr lang="en-US" altLang="zh-CN" dirty="0">
                <a:solidFill>
                  <a:schemeClr val="bg1"/>
                </a:solidFill>
              </a:rPr>
              <a:t>, а </a:t>
            </a:r>
            <a:r>
              <a:rPr lang="en-US" altLang="zh-CN" dirty="0" err="1">
                <a:solidFill>
                  <a:schemeClr val="bg1"/>
                </a:solidFill>
              </a:rPr>
              <a:t>внутри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сам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решает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брать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данные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из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локальной</a:t>
            </a:r>
            <a:r>
              <a:rPr lang="en-US" altLang="zh-CN" dirty="0">
                <a:solidFill>
                  <a:schemeClr val="bg1"/>
                </a:solidFill>
              </a:rPr>
              <a:t> БД </a:t>
            </a:r>
            <a:r>
              <a:rPr lang="en-US" altLang="zh-CN" dirty="0" err="1">
                <a:solidFill>
                  <a:schemeClr val="bg1"/>
                </a:solidFill>
              </a:rPr>
              <a:t>или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из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облака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43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3000" y="-1142997"/>
            <a:ext cx="6857999" cy="91440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Реализация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708546" y="1484784"/>
            <a:ext cx="3535908" cy="4641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648200" y="1484784"/>
            <a:ext cx="4038600" cy="4641379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CN" dirty="0" err="1">
                <a:solidFill>
                  <a:schemeClr val="bg1"/>
                </a:solidFill>
              </a:rPr>
              <a:t>Весь</a:t>
            </a:r>
            <a:r>
              <a:rPr lang="en-US" altLang="zh-CN" dirty="0">
                <a:solidFill>
                  <a:schemeClr val="bg1"/>
                </a:solidFill>
              </a:rPr>
              <a:t> UI </a:t>
            </a:r>
            <a:r>
              <a:rPr lang="en-US" altLang="zh-CN" dirty="0" err="1">
                <a:solidFill>
                  <a:schemeClr val="bg1"/>
                </a:solidFill>
              </a:rPr>
              <a:t>построен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на</a:t>
            </a:r>
            <a:r>
              <a:rPr lang="en-US" altLang="zh-CN" dirty="0">
                <a:solidFill>
                  <a:schemeClr val="bg1"/>
                </a:solidFill>
              </a:rPr>
              <a:t> Jetpack Compose c Material Design 3. </a:t>
            </a:r>
            <a:r>
              <a:rPr lang="en-US" altLang="zh-CN" dirty="0" err="1">
                <a:solidFill>
                  <a:schemeClr val="bg1"/>
                </a:solidFill>
              </a:rPr>
              <a:t>Например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экран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сетевых рецептов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— </a:t>
            </a:r>
            <a:r>
              <a:rPr lang="en-US" altLang="zh-CN" dirty="0" err="1">
                <a:solidFill>
                  <a:schemeClr val="bg1"/>
                </a:solidFill>
              </a:rPr>
              <a:t>это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LazyColumn</a:t>
            </a:r>
            <a:r>
              <a:rPr lang="en-US" altLang="zh-CN" dirty="0">
                <a:solidFill>
                  <a:schemeClr val="bg1"/>
                </a:solidFill>
              </a:rPr>
              <a:t> с </a:t>
            </a:r>
            <a:r>
              <a:rPr lang="en-US" altLang="zh-CN" dirty="0" err="1">
                <a:solidFill>
                  <a:schemeClr val="bg1"/>
                </a:solidFill>
              </a:rPr>
              <a:t>карточками</a:t>
            </a:r>
            <a:r>
              <a:rPr lang="en-US" altLang="zh-CN" dirty="0">
                <a:solidFill>
                  <a:schemeClr val="bg1"/>
                </a:solidFill>
              </a:rPr>
              <a:t>, </a:t>
            </a:r>
            <a:r>
              <a:rPr lang="en-US" altLang="zh-CN" dirty="0" err="1">
                <a:solidFill>
                  <a:schemeClr val="bg1"/>
                </a:solidFill>
              </a:rPr>
              <a:t>каждая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карточка</a:t>
            </a:r>
            <a:r>
              <a:rPr lang="en-US" altLang="zh-CN" dirty="0">
                <a:solidFill>
                  <a:schemeClr val="bg1"/>
                </a:solidFill>
              </a:rPr>
              <a:t> — </a:t>
            </a:r>
            <a:r>
              <a:rPr lang="en-US" altLang="zh-CN" dirty="0" err="1">
                <a:solidFill>
                  <a:schemeClr val="bg1"/>
                </a:solidFill>
              </a:rPr>
              <a:t>отдельный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Composable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элемент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lvl="0"/>
            <a:r>
              <a:rPr lang="en-US" altLang="zh-CN" dirty="0" err="1">
                <a:solidFill>
                  <a:schemeClr val="bg1"/>
                </a:solidFill>
              </a:rPr>
              <a:t>Навигация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реализована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через</a:t>
            </a:r>
            <a:r>
              <a:rPr lang="en-US" altLang="zh-CN" dirty="0">
                <a:solidFill>
                  <a:schemeClr val="bg1"/>
                </a:solidFill>
              </a:rPr>
              <a:t> Navigation Compose, </a:t>
            </a:r>
            <a:r>
              <a:rPr lang="en-US" altLang="zh-CN" dirty="0" err="1">
                <a:solidFill>
                  <a:schemeClr val="bg1"/>
                </a:solidFill>
              </a:rPr>
              <a:t>все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маршруты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вынесены</a:t>
            </a:r>
            <a:r>
              <a:rPr lang="en-US" altLang="zh-CN" dirty="0">
                <a:solidFill>
                  <a:schemeClr val="bg1"/>
                </a:solidFill>
              </a:rPr>
              <a:t> в </a:t>
            </a:r>
            <a:r>
              <a:rPr lang="en-US" altLang="zh-CN" dirty="0" err="1">
                <a:solidFill>
                  <a:schemeClr val="bg1"/>
                </a:solidFill>
              </a:rPr>
              <a:t>отдельный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файл</a:t>
            </a: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err="1">
                <a:solidFill>
                  <a:schemeClr val="bg1"/>
                </a:solidFill>
              </a:rPr>
              <a:t>NavGraph.kt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356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</TotalTime>
  <Words>128</Words>
  <Application>Microsoft Office PowerPoint</Application>
  <PresentationFormat>Экран (4:3)</PresentationFormat>
  <Paragraphs>30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TastyFood</vt:lpstr>
      <vt:lpstr>Исследование рынка</vt:lpstr>
      <vt:lpstr>Проектирование интерфейса  </vt:lpstr>
      <vt:lpstr>Основной функционал</vt:lpstr>
      <vt:lpstr>Презентация PowerPoint</vt:lpstr>
      <vt:lpstr>Презентация PowerPoint</vt:lpstr>
      <vt:lpstr>Презентация PowerPoint</vt:lpstr>
      <vt:lpstr>Архитектура </vt:lpstr>
      <vt:lpstr>Реализация</vt:lpstr>
      <vt:lpstr>Презентация PowerPoint</vt:lpstr>
      <vt:lpstr>Базы данных</vt:lpstr>
      <vt:lpstr>Презентация PowerPoint</vt:lpstr>
      <vt:lpstr>UX UI</vt:lpstr>
      <vt:lpstr>Перспективы развития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20</cp:revision>
  <dcterms:created xsi:type="dcterms:W3CDTF">2025-07-07T16:04:43Z</dcterms:created>
  <dcterms:modified xsi:type="dcterms:W3CDTF">2025-07-13T16:40:14Z</dcterms:modified>
</cp:coreProperties>
</file>