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Boriboon Bold" charset="1" panose="00000000000000000000"/>
      <p:regular r:id="rId24"/>
    </p:embeddedFont>
    <p:embeddedFont>
      <p:font typeface="Tomorrow" charset="1" panose="00000000000000000000"/>
      <p:regular r:id="rId25"/>
    </p:embeddedFont>
    <p:embeddedFont>
      <p:font typeface="Canva Sans" charset="1" panose="020B0503030501040103"/>
      <p:regular r:id="rId26"/>
    </p:embeddedFont>
    <p:embeddedFont>
      <p:font typeface="Tomorrow Bold" charset="1" panose="00000000000000000000"/>
      <p:regular r:id="rId27"/>
    </p:embeddedFont>
    <p:embeddedFont>
      <p:font typeface="League Spartan" charset="1" panose="000008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jpeg" Type="http://schemas.openxmlformats.org/officeDocument/2006/relationships/image"/><Relationship Id="rId5" Target="../media/image2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Relationship Id="rId3" Target="../media/image31.jpeg" Type="http://schemas.openxmlformats.org/officeDocument/2006/relationships/image"/><Relationship Id="rId4" Target="../media/image3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jpeg" Type="http://schemas.openxmlformats.org/officeDocument/2006/relationships/image"/><Relationship Id="rId11" Target="../media/image12.jpeg" Type="http://schemas.openxmlformats.org/officeDocument/2006/relationships/image"/><Relationship Id="rId2" Target="../media/image4.jpeg" Type="http://schemas.openxmlformats.org/officeDocument/2006/relationships/image"/><Relationship Id="rId3" Target="../media/image1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Relationship Id="rId8" Target="../media/image9.jpe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https://www.kaggle.com/datasets/apollo2506/eurosat-dataset/data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43498" y="3580918"/>
            <a:ext cx="3201005" cy="3125164"/>
            <a:chOff x="0" y="0"/>
            <a:chExt cx="1206602" cy="11780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6602" cy="1178014"/>
            </a:xfrm>
            <a:custGeom>
              <a:avLst/>
              <a:gdLst/>
              <a:ahLst/>
              <a:cxnLst/>
              <a:rect r="r" b="b" t="t" l="l"/>
              <a:pathLst>
                <a:path h="1178014" w="1206602">
                  <a:moveTo>
                    <a:pt x="0" y="0"/>
                  </a:moveTo>
                  <a:lnTo>
                    <a:pt x="1206602" y="0"/>
                  </a:lnTo>
                  <a:lnTo>
                    <a:pt x="1206602" y="1178014"/>
                  </a:lnTo>
                  <a:lnTo>
                    <a:pt x="0" y="11780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116062" y="3580918"/>
            <a:ext cx="3160736" cy="3160736"/>
          </a:xfrm>
          <a:custGeom>
            <a:avLst/>
            <a:gdLst/>
            <a:ahLst/>
            <a:cxnLst/>
            <a:rect r="r" b="b" t="t" l="l"/>
            <a:pathLst>
              <a:path h="3160736" w="3160736">
                <a:moveTo>
                  <a:pt x="0" y="0"/>
                </a:moveTo>
                <a:lnTo>
                  <a:pt x="3160736" y="0"/>
                </a:lnTo>
                <a:lnTo>
                  <a:pt x="3160736" y="3160736"/>
                </a:lnTo>
                <a:lnTo>
                  <a:pt x="0" y="3160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543498" y="3616490"/>
            <a:ext cx="3201005" cy="3125164"/>
            <a:chOff x="0" y="0"/>
            <a:chExt cx="1206602" cy="11780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6602" cy="1178014"/>
            </a:xfrm>
            <a:custGeom>
              <a:avLst/>
              <a:gdLst/>
              <a:ahLst/>
              <a:cxnLst/>
              <a:rect r="r" b="b" t="t" l="l"/>
              <a:pathLst>
                <a:path h="1178014" w="1206602">
                  <a:moveTo>
                    <a:pt x="0" y="0"/>
                  </a:moveTo>
                  <a:lnTo>
                    <a:pt x="1206602" y="0"/>
                  </a:lnTo>
                  <a:lnTo>
                    <a:pt x="1206602" y="1178014"/>
                  </a:lnTo>
                  <a:lnTo>
                    <a:pt x="0" y="1178014"/>
                  </a:lnTo>
                  <a:close/>
                </a:path>
              </a:pathLst>
            </a:custGeom>
            <a:blipFill>
              <a:blip r:embed="rId3"/>
              <a:stretch>
                <a:fillRect l="0" t="-1213" r="0" b="-1213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1011202" y="3616490"/>
            <a:ext cx="3201005" cy="3125164"/>
            <a:chOff x="0" y="0"/>
            <a:chExt cx="1206602" cy="11780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6602" cy="1178014"/>
            </a:xfrm>
            <a:custGeom>
              <a:avLst/>
              <a:gdLst/>
              <a:ahLst/>
              <a:cxnLst/>
              <a:rect r="r" b="b" t="t" l="l"/>
              <a:pathLst>
                <a:path h="1178014" w="1206602">
                  <a:moveTo>
                    <a:pt x="0" y="0"/>
                  </a:moveTo>
                  <a:lnTo>
                    <a:pt x="1206602" y="0"/>
                  </a:lnTo>
                  <a:lnTo>
                    <a:pt x="1206602" y="1178014"/>
                  </a:lnTo>
                  <a:lnTo>
                    <a:pt x="0" y="1178014"/>
                  </a:lnTo>
                  <a:close/>
                </a:path>
              </a:pathLst>
            </a:custGeom>
            <a:blipFill>
              <a:blip r:embed="rId4"/>
              <a:stretch>
                <a:fillRect l="0" t="-1213" r="0" b="-1213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2867151" y="923925"/>
            <a:ext cx="13158823" cy="187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1"/>
              </a:lnSpc>
            </a:pPr>
            <a:r>
              <a:rPr lang="en-US" b="true" sz="5401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LAND COVER CLASSIFICATION USING DEEP LEARNING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53422"/>
            <a:ext cx="8976533" cy="604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5"/>
              </a:lnSpc>
            </a:pPr>
            <a:r>
              <a:rPr lang="en-US" sz="356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Presented By: Uliana Harras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77475" y="3378299"/>
            <a:ext cx="4764262" cy="4663243"/>
          </a:xfrm>
          <a:custGeom>
            <a:avLst/>
            <a:gdLst/>
            <a:ahLst/>
            <a:cxnLst/>
            <a:rect r="r" b="b" t="t" l="l"/>
            <a:pathLst>
              <a:path h="4663243" w="4764262">
                <a:moveTo>
                  <a:pt x="0" y="0"/>
                </a:moveTo>
                <a:lnTo>
                  <a:pt x="4764262" y="0"/>
                </a:lnTo>
                <a:lnTo>
                  <a:pt x="4764262" y="4663243"/>
                </a:lnTo>
                <a:lnTo>
                  <a:pt x="0" y="4663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77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15959" y="4725601"/>
            <a:ext cx="4764262" cy="4683512"/>
          </a:xfrm>
          <a:custGeom>
            <a:avLst/>
            <a:gdLst/>
            <a:ahLst/>
            <a:cxnLst/>
            <a:rect r="r" b="b" t="t" l="l"/>
            <a:pathLst>
              <a:path h="4683512" w="4764262">
                <a:moveTo>
                  <a:pt x="0" y="0"/>
                </a:moveTo>
                <a:lnTo>
                  <a:pt x="4764262" y="0"/>
                </a:lnTo>
                <a:lnTo>
                  <a:pt x="4764262" y="4683511"/>
                </a:lnTo>
                <a:lnTo>
                  <a:pt x="0" y="4683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506091" y="3458389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3" y="0"/>
                </a:lnTo>
                <a:lnTo>
                  <a:pt x="4503063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157572" y="4725601"/>
            <a:ext cx="4764262" cy="4503063"/>
          </a:xfrm>
          <a:custGeom>
            <a:avLst/>
            <a:gdLst/>
            <a:ahLst/>
            <a:cxnLst/>
            <a:rect r="r" b="b" t="t" l="l"/>
            <a:pathLst>
              <a:path h="4503063" w="4764262">
                <a:moveTo>
                  <a:pt x="0" y="0"/>
                </a:moveTo>
                <a:lnTo>
                  <a:pt x="4764262" y="0"/>
                </a:lnTo>
                <a:lnTo>
                  <a:pt x="4764262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900" r="0" b="-290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-28575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94834"/>
            <a:ext cx="8477391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My model performance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06091" y="2194834"/>
            <a:ext cx="8477391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Human Performace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12570" y="8204091"/>
            <a:ext cx="1829167" cy="53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085" spc="-5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37%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8455" y="8204091"/>
            <a:ext cx="1829167" cy="53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085" spc="-5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32%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80221" y="8840733"/>
            <a:ext cx="6072771" cy="53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085" spc="-5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of incorrectly classified images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017005"/>
            <a:ext cx="16230600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The most wrongly classified images: </a:t>
            </a: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Permanent crop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26960" y="2858793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3" y="0"/>
                </a:lnTo>
                <a:lnTo>
                  <a:pt x="4503063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858793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3" y="0"/>
                </a:lnTo>
                <a:lnTo>
                  <a:pt x="4503063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-28575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224971"/>
            <a:ext cx="8477391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Human Performace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18141" y="7532181"/>
            <a:ext cx="6225859" cy="53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085" spc="-5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11% of wrongly classified images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25219" y="2773068"/>
            <a:ext cx="6134256" cy="4853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Wrongly classifying</a:t>
            </a:r>
            <a:r>
              <a:rPr lang="en-US" sz="3928" spc="-70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Sea/Lake </a:t>
            </a: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as Forest/Vegetation.</a:t>
            </a:r>
          </a:p>
          <a:p>
            <a:pPr algn="l">
              <a:lnSpc>
                <a:spcPts val="5500"/>
              </a:lnSpc>
            </a:pPr>
          </a:p>
          <a:p>
            <a:pPr algn="l">
              <a:lnSpc>
                <a:spcPts val="5500"/>
              </a:lnSpc>
            </a:pP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The model performed very good in classifying Sea/Lake.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09720" y="3821403"/>
            <a:ext cx="4676771" cy="4676771"/>
          </a:xfrm>
          <a:custGeom>
            <a:avLst/>
            <a:gdLst/>
            <a:ahLst/>
            <a:cxnLst/>
            <a:rect r="r" b="b" t="t" l="l"/>
            <a:pathLst>
              <a:path h="4676771" w="4676771">
                <a:moveTo>
                  <a:pt x="0" y="0"/>
                </a:moveTo>
                <a:lnTo>
                  <a:pt x="4676771" y="0"/>
                </a:lnTo>
                <a:lnTo>
                  <a:pt x="4676771" y="4676771"/>
                </a:lnTo>
                <a:lnTo>
                  <a:pt x="0" y="46767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821403"/>
            <a:ext cx="4845012" cy="4683512"/>
          </a:xfrm>
          <a:custGeom>
            <a:avLst/>
            <a:gdLst/>
            <a:ahLst/>
            <a:cxnLst/>
            <a:rect r="r" b="b" t="t" l="l"/>
            <a:pathLst>
              <a:path h="4683512" w="4845012">
                <a:moveTo>
                  <a:pt x="0" y="0"/>
                </a:moveTo>
                <a:lnTo>
                  <a:pt x="4845012" y="0"/>
                </a:lnTo>
                <a:lnTo>
                  <a:pt x="4845012" y="4683512"/>
                </a:lnTo>
                <a:lnTo>
                  <a:pt x="0" y="468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419941" y="3821403"/>
            <a:ext cx="4836801" cy="4670015"/>
          </a:xfrm>
          <a:custGeom>
            <a:avLst/>
            <a:gdLst/>
            <a:ahLst/>
            <a:cxnLst/>
            <a:rect r="r" b="b" t="t" l="l"/>
            <a:pathLst>
              <a:path h="4670015" w="4836801">
                <a:moveTo>
                  <a:pt x="0" y="0"/>
                </a:moveTo>
                <a:lnTo>
                  <a:pt x="4836801" y="0"/>
                </a:lnTo>
                <a:lnTo>
                  <a:pt x="4836801" y="4670015"/>
                </a:lnTo>
                <a:lnTo>
                  <a:pt x="0" y="4670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-28575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20969"/>
            <a:ext cx="16761424" cy="137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Besides Permanent crop the model also often misclassified </a:t>
            </a:r>
            <a:r>
              <a:rPr lang="en-US" sz="3928" spc="-70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Highways </a:t>
            </a: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(while for human is was a class with least mistakes made)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55799" y="8760089"/>
            <a:ext cx="11438935" cy="53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085" spc="-5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22% of wrongly classified images belong to Highway class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174121"/>
            <a:ext cx="8477391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My model performance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56237" y="3436581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3" y="0"/>
                </a:lnTo>
                <a:lnTo>
                  <a:pt x="4503063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436581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3" y="0"/>
                </a:lnTo>
                <a:lnTo>
                  <a:pt x="4503063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892468" y="3436581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4" y="0"/>
                </a:lnTo>
                <a:lnTo>
                  <a:pt x="4503064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-28575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227784"/>
            <a:ext cx="16340940" cy="137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Both the model and human made least mistakes classifying </a:t>
            </a:r>
            <a:r>
              <a:rPr lang="en-US" sz="3928" spc="-70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Forests, Industrial </a:t>
            </a: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and </a:t>
            </a:r>
            <a:r>
              <a:rPr lang="en-US" sz="3928" spc="-70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Residential </a:t>
            </a: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areas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8068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4478" y="1895640"/>
            <a:ext cx="15627356" cy="4883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Deep Learning is a powerful tool for Land Cover Classification using satellite imagery. It is able to predict the class 324 times faster than a human with even higher accuracy (92% vs 90%)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8635" y="4231957"/>
            <a:ext cx="7990731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9600" spc="-172">
                <a:solidFill>
                  <a:srgbClr val="5666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YOU!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50535" y="4706985"/>
            <a:ext cx="2586930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  <a:spcBef>
                <a:spcPct val="0"/>
              </a:spcBef>
            </a:pPr>
            <a:r>
              <a:rPr lang="en-US" sz="4628" spc="-83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Appendix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8209" y="1028700"/>
            <a:ext cx="5352151" cy="5596600"/>
          </a:xfrm>
          <a:custGeom>
            <a:avLst/>
            <a:gdLst/>
            <a:ahLst/>
            <a:cxnLst/>
            <a:rect r="r" b="b" t="t" l="l"/>
            <a:pathLst>
              <a:path h="5596600" w="5352151">
                <a:moveTo>
                  <a:pt x="0" y="0"/>
                </a:moveTo>
                <a:lnTo>
                  <a:pt x="5352151" y="0"/>
                </a:lnTo>
                <a:lnTo>
                  <a:pt x="5352151" y="5596600"/>
                </a:lnTo>
                <a:lnTo>
                  <a:pt x="0" y="5596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1312" y="1077960"/>
            <a:ext cx="5560707" cy="5547340"/>
          </a:xfrm>
          <a:custGeom>
            <a:avLst/>
            <a:gdLst/>
            <a:ahLst/>
            <a:cxnLst/>
            <a:rect r="r" b="b" t="t" l="l"/>
            <a:pathLst>
              <a:path h="5547340" w="5560707">
                <a:moveTo>
                  <a:pt x="0" y="0"/>
                </a:moveTo>
                <a:lnTo>
                  <a:pt x="5560707" y="0"/>
                </a:lnTo>
                <a:lnTo>
                  <a:pt x="5560707" y="5547340"/>
                </a:lnTo>
                <a:lnTo>
                  <a:pt x="0" y="5547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18685" y="6625300"/>
            <a:ext cx="5650629" cy="3178479"/>
          </a:xfrm>
          <a:custGeom>
            <a:avLst/>
            <a:gdLst/>
            <a:ahLst/>
            <a:cxnLst/>
            <a:rect r="r" b="b" t="t" l="l"/>
            <a:pathLst>
              <a:path h="3178479" w="5650629">
                <a:moveTo>
                  <a:pt x="0" y="0"/>
                </a:moveTo>
                <a:lnTo>
                  <a:pt x="5650630" y="0"/>
                </a:lnTo>
                <a:lnTo>
                  <a:pt x="5650630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017592" y="3985543"/>
            <a:ext cx="1906488" cy="4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6"/>
              </a:lnSpc>
              <a:spcBef>
                <a:spcPct val="0"/>
              </a:spcBef>
            </a:pPr>
            <a:r>
              <a:rPr lang="en-US" sz="2590" spc="-4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*  KERNEL =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442099" y="480148"/>
          <a:ext cx="15817201" cy="9326704"/>
        </p:xfrm>
        <a:graphic>
          <a:graphicData uri="http://schemas.openxmlformats.org/drawingml/2006/table">
            <a:tbl>
              <a:tblPr/>
              <a:tblGrid>
                <a:gridCol w="7908600"/>
                <a:gridCol w="7908600"/>
              </a:tblGrid>
              <a:tr h="107117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Method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Average 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1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Statistical Methods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~60-75%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1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ML Methods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~80-90%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1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DL Methods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~90-98%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1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Spectral Indices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~50-75%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1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Human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~70-85% (non-experts),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~85-90% (experts)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47279" y="6910402"/>
            <a:ext cx="1742284" cy="1476053"/>
          </a:xfrm>
          <a:custGeom>
            <a:avLst/>
            <a:gdLst/>
            <a:ahLst/>
            <a:cxnLst/>
            <a:rect r="r" b="b" t="t" l="l"/>
            <a:pathLst>
              <a:path h="1476053" w="1742284">
                <a:moveTo>
                  <a:pt x="0" y="0"/>
                </a:moveTo>
                <a:lnTo>
                  <a:pt x="1742284" y="0"/>
                </a:lnTo>
                <a:lnTo>
                  <a:pt x="1742284" y="1476053"/>
                </a:lnTo>
                <a:lnTo>
                  <a:pt x="0" y="1476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558" r="0" b="-547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3565" y="6824619"/>
            <a:ext cx="1632491" cy="1647620"/>
          </a:xfrm>
          <a:custGeom>
            <a:avLst/>
            <a:gdLst/>
            <a:ahLst/>
            <a:cxnLst/>
            <a:rect r="r" b="b" t="t" l="l"/>
            <a:pathLst>
              <a:path h="1647620" w="1632491">
                <a:moveTo>
                  <a:pt x="0" y="0"/>
                </a:moveTo>
                <a:lnTo>
                  <a:pt x="1632492" y="0"/>
                </a:lnTo>
                <a:lnTo>
                  <a:pt x="1632492" y="1647619"/>
                </a:lnTo>
                <a:lnTo>
                  <a:pt x="0" y="1647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5" t="0" r="-2405" b="-3849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46057" y="6824619"/>
            <a:ext cx="13512602" cy="1716716"/>
            <a:chOff x="0" y="0"/>
            <a:chExt cx="18016803" cy="22889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9904" cy="2249904"/>
            </a:xfrm>
            <a:custGeom>
              <a:avLst/>
              <a:gdLst/>
              <a:ahLst/>
              <a:cxnLst/>
              <a:rect r="r" b="b" t="t" l="l"/>
              <a:pathLst>
                <a:path h="2249904" w="2249904">
                  <a:moveTo>
                    <a:pt x="0" y="0"/>
                  </a:moveTo>
                  <a:lnTo>
                    <a:pt x="2249904" y="0"/>
                  </a:lnTo>
                  <a:lnTo>
                    <a:pt x="2249904" y="2249904"/>
                  </a:lnTo>
                  <a:lnTo>
                    <a:pt x="0" y="224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1267090" y="0"/>
              <a:ext cx="2249904" cy="2249904"/>
            </a:xfrm>
            <a:custGeom>
              <a:avLst/>
              <a:gdLst/>
              <a:ahLst/>
              <a:cxnLst/>
              <a:rect r="r" b="b" t="t" l="l"/>
              <a:pathLst>
                <a:path h="2249904" w="2249904">
                  <a:moveTo>
                    <a:pt x="0" y="0"/>
                  </a:moveTo>
                  <a:lnTo>
                    <a:pt x="2249904" y="0"/>
                  </a:lnTo>
                  <a:lnTo>
                    <a:pt x="2249904" y="2249904"/>
                  </a:lnTo>
                  <a:lnTo>
                    <a:pt x="0" y="224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49904" y="0"/>
              <a:ext cx="2249904" cy="2249904"/>
            </a:xfrm>
            <a:custGeom>
              <a:avLst/>
              <a:gdLst/>
              <a:ahLst/>
              <a:cxnLst/>
              <a:rect r="r" b="b" t="t" l="l"/>
              <a:pathLst>
                <a:path h="2249904" w="2249904">
                  <a:moveTo>
                    <a:pt x="0" y="0"/>
                  </a:moveTo>
                  <a:lnTo>
                    <a:pt x="2249905" y="0"/>
                  </a:lnTo>
                  <a:lnTo>
                    <a:pt x="2249905" y="2249904"/>
                  </a:lnTo>
                  <a:lnTo>
                    <a:pt x="0" y="224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017185" y="0"/>
              <a:ext cx="2288954" cy="2288954"/>
            </a:xfrm>
            <a:custGeom>
              <a:avLst/>
              <a:gdLst/>
              <a:ahLst/>
              <a:cxnLst/>
              <a:rect r="r" b="b" t="t" l="l"/>
              <a:pathLst>
                <a:path h="2288954" w="2288954">
                  <a:moveTo>
                    <a:pt x="0" y="0"/>
                  </a:moveTo>
                  <a:lnTo>
                    <a:pt x="2288955" y="0"/>
                  </a:lnTo>
                  <a:lnTo>
                    <a:pt x="2288955" y="2288954"/>
                  </a:lnTo>
                  <a:lnTo>
                    <a:pt x="0" y="2288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499809" y="0"/>
              <a:ext cx="2269445" cy="2269445"/>
            </a:xfrm>
            <a:custGeom>
              <a:avLst/>
              <a:gdLst/>
              <a:ahLst/>
              <a:cxnLst/>
              <a:rect r="r" b="b" t="t" l="l"/>
              <a:pathLst>
                <a:path h="2269445" w="2269445">
                  <a:moveTo>
                    <a:pt x="0" y="0"/>
                  </a:moveTo>
                  <a:lnTo>
                    <a:pt x="2269444" y="0"/>
                  </a:lnTo>
                  <a:lnTo>
                    <a:pt x="2269444" y="2269445"/>
                  </a:lnTo>
                  <a:lnTo>
                    <a:pt x="0" y="2269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3516994" y="0"/>
              <a:ext cx="2249904" cy="2249904"/>
            </a:xfrm>
            <a:custGeom>
              <a:avLst/>
              <a:gdLst/>
              <a:ahLst/>
              <a:cxnLst/>
              <a:rect r="r" b="b" t="t" l="l"/>
              <a:pathLst>
                <a:path h="2249904" w="2249904">
                  <a:moveTo>
                    <a:pt x="0" y="0"/>
                  </a:moveTo>
                  <a:lnTo>
                    <a:pt x="2249905" y="0"/>
                  </a:lnTo>
                  <a:lnTo>
                    <a:pt x="2249905" y="2249904"/>
                  </a:lnTo>
                  <a:lnTo>
                    <a:pt x="0" y="224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769253" y="0"/>
              <a:ext cx="2249904" cy="2249904"/>
            </a:xfrm>
            <a:custGeom>
              <a:avLst/>
              <a:gdLst/>
              <a:ahLst/>
              <a:cxnLst/>
              <a:rect r="r" b="b" t="t" l="l"/>
              <a:pathLst>
                <a:path h="2249904" w="2249904">
                  <a:moveTo>
                    <a:pt x="0" y="0"/>
                  </a:moveTo>
                  <a:lnTo>
                    <a:pt x="2249905" y="0"/>
                  </a:lnTo>
                  <a:lnTo>
                    <a:pt x="2249905" y="2249904"/>
                  </a:lnTo>
                  <a:lnTo>
                    <a:pt x="0" y="224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5766899" y="0"/>
              <a:ext cx="2249904" cy="2249904"/>
            </a:xfrm>
            <a:custGeom>
              <a:avLst/>
              <a:gdLst/>
              <a:ahLst/>
              <a:cxnLst/>
              <a:rect r="r" b="b" t="t" l="l"/>
              <a:pathLst>
                <a:path h="2249904" w="2249904">
                  <a:moveTo>
                    <a:pt x="0" y="0"/>
                  </a:moveTo>
                  <a:lnTo>
                    <a:pt x="2249904" y="0"/>
                  </a:lnTo>
                  <a:lnTo>
                    <a:pt x="2249904" y="2249904"/>
                  </a:lnTo>
                  <a:lnTo>
                    <a:pt x="0" y="224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sp>
        <p:nvSpPr>
          <p:cNvPr name="AutoShape 13" id="13"/>
          <p:cNvSpPr/>
          <p:nvPr/>
        </p:nvSpPr>
        <p:spPr>
          <a:xfrm>
            <a:off x="1529341" y="8472238"/>
            <a:ext cx="15229318" cy="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529341" y="6824619"/>
            <a:ext cx="15229318" cy="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598437" y="6824619"/>
            <a:ext cx="0" cy="164762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6689563" y="6824619"/>
            <a:ext cx="0" cy="164762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000768" y="914400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WHAT IS LAND COVER CLASSIFICATION?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69178" y="2677116"/>
            <a:ext cx="14349645" cy="251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Categorizing the Earth's surface into predefined classes such as water, vegetation, urban areas, etc. using satellite/aerial imagery.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3023" y="952500"/>
            <a:ext cx="15876277" cy="516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spc="-68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This task is crucial for:</a:t>
            </a:r>
          </a:p>
          <a:p>
            <a:pPr algn="l">
              <a:lnSpc>
                <a:spcPts val="5320"/>
              </a:lnSpc>
            </a:pP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-68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Urban planning (Mapping urban infrastructure development)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-68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Agriculture (Monitoring crop health and agricultural land use) 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-68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Resource management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-68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Environmental monitoring (Observing deforestation, glacier melt, land degradation)</a:t>
            </a:r>
          </a:p>
          <a:p>
            <a:pPr algn="l">
              <a:lnSpc>
                <a:spcPts val="399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744694" y="5738101"/>
            <a:ext cx="6905576" cy="3884387"/>
          </a:xfrm>
          <a:custGeom>
            <a:avLst/>
            <a:gdLst/>
            <a:ahLst/>
            <a:cxnLst/>
            <a:rect r="r" b="b" t="t" l="l"/>
            <a:pathLst>
              <a:path h="3884387" w="6905576">
                <a:moveTo>
                  <a:pt x="0" y="0"/>
                </a:moveTo>
                <a:lnTo>
                  <a:pt x="6905576" y="0"/>
                </a:lnTo>
                <a:lnTo>
                  <a:pt x="6905576" y="3884387"/>
                </a:lnTo>
                <a:lnTo>
                  <a:pt x="0" y="3884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45093" y="5815805"/>
            <a:ext cx="6905576" cy="3806682"/>
          </a:xfrm>
          <a:custGeom>
            <a:avLst/>
            <a:gdLst/>
            <a:ahLst/>
            <a:cxnLst/>
            <a:rect r="r" b="b" t="t" l="l"/>
            <a:pathLst>
              <a:path h="3806682" w="6905576">
                <a:moveTo>
                  <a:pt x="0" y="0"/>
                </a:moveTo>
                <a:lnTo>
                  <a:pt x="6905576" y="0"/>
                </a:lnTo>
                <a:lnTo>
                  <a:pt x="6905576" y="3806683"/>
                </a:lnTo>
                <a:lnTo>
                  <a:pt x="0" y="3806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20" r="0" b="-102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0768" y="914400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OTHER METHODS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25917" y="2353431"/>
            <a:ext cx="15567984" cy="756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Before ML and neural networks, land cover classification was based on </a:t>
            </a:r>
            <a:r>
              <a:rPr lang="en-US" sz="4779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statistical methods</a:t>
            </a: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,</a:t>
            </a:r>
            <a:r>
              <a:rPr lang="en-US" sz="4779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spectral indices</a:t>
            </a: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, and </a:t>
            </a:r>
            <a:r>
              <a:rPr lang="en-US" sz="4779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manual interpretation.</a:t>
            </a: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</a:p>
          <a:p>
            <a:pPr algn="l">
              <a:lnSpc>
                <a:spcPts val="6690"/>
              </a:lnSpc>
            </a:pPr>
          </a:p>
          <a:p>
            <a:pPr algn="l">
              <a:lnSpc>
                <a:spcPts val="6690"/>
              </a:lnSpc>
            </a:pP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While these methods were effective for small-scale studies and simpler problems, they often </a:t>
            </a:r>
            <a:r>
              <a:rPr lang="en-US" sz="4779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struggled with large-scale</a:t>
            </a: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,</a:t>
            </a:r>
            <a:r>
              <a:rPr lang="en-US" sz="4779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complex</a:t>
            </a: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, or</a:t>
            </a:r>
            <a:r>
              <a:rPr lang="en-US" sz="4779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heterogeneous datasets</a:t>
            </a: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. </a:t>
            </a:r>
          </a:p>
          <a:p>
            <a:pPr algn="l">
              <a:lnSpc>
                <a:spcPts val="644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0768" y="914400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MODERN APPROACHES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0494" y="1836420"/>
            <a:ext cx="16230600" cy="675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</a:p>
          <a:p>
            <a:pPr algn="l">
              <a:lnSpc>
                <a:spcPts val="6720"/>
              </a:lnSpc>
            </a:pP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Modern approaches based on ML and deep learning have largely replaced these methods due to their 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scalability</a:t>
            </a: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,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flexibility</a:t>
            </a: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,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</a:t>
            </a: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and 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accuracy</a:t>
            </a: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</a:t>
            </a:r>
          </a:p>
          <a:p>
            <a:pPr algn="l">
              <a:lnSpc>
                <a:spcPts val="6720"/>
              </a:lnSpc>
            </a:pPr>
          </a:p>
          <a:p>
            <a:pPr algn="l">
              <a:lnSpc>
                <a:spcPts val="6720"/>
              </a:lnSpc>
            </a:pP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However, they require 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labeled data</a:t>
            </a: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and 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computational resources</a:t>
            </a: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</a:p>
          <a:p>
            <a:pPr algn="l">
              <a:lnSpc>
                <a:spcPts val="672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592229" y="5325037"/>
            <a:ext cx="234713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825190" y="3658690"/>
            <a:ext cx="2163519" cy="3332694"/>
          </a:xfrm>
          <a:custGeom>
            <a:avLst/>
            <a:gdLst/>
            <a:ahLst/>
            <a:cxnLst/>
            <a:rect r="r" b="b" t="t" l="l"/>
            <a:pathLst>
              <a:path h="3332694" w="2163519">
                <a:moveTo>
                  <a:pt x="0" y="0"/>
                </a:moveTo>
                <a:lnTo>
                  <a:pt x="2163520" y="0"/>
                </a:lnTo>
                <a:lnTo>
                  <a:pt x="2163520" y="3332694"/>
                </a:lnTo>
                <a:lnTo>
                  <a:pt x="0" y="3332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822049" y="3882860"/>
            <a:ext cx="2884355" cy="2884355"/>
          </a:xfrm>
          <a:custGeom>
            <a:avLst/>
            <a:gdLst/>
            <a:ahLst/>
            <a:cxnLst/>
            <a:rect r="r" b="b" t="t" l="l"/>
            <a:pathLst>
              <a:path h="2884355" w="2884355">
                <a:moveTo>
                  <a:pt x="0" y="0"/>
                </a:moveTo>
                <a:lnTo>
                  <a:pt x="2884355" y="0"/>
                </a:lnTo>
                <a:lnTo>
                  <a:pt x="2884355" y="2884355"/>
                </a:lnTo>
                <a:lnTo>
                  <a:pt x="0" y="2884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438068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PROJECT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7297" y="1886115"/>
            <a:ext cx="15632003" cy="165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Objective: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Classify satellite images in land cover categories using Deep Learning.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7998" y="7476786"/>
            <a:ext cx="15632003" cy="248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Tools: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Python (Pandas, NumPy, Matplotlib, TensorFlow, Json, PIL)</a:t>
            </a:r>
          </a:p>
          <a:p>
            <a:pPr algn="l">
              <a:lnSpc>
                <a:spcPts val="662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8068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4478" y="1895640"/>
            <a:ext cx="8477391" cy="324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Data:</a:t>
            </a:r>
            <a:r>
              <a:rPr lang="en-US" sz="4628" spc="-83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 EuroSat Dataset </a:t>
            </a:r>
          </a:p>
          <a:p>
            <a:pPr algn="l">
              <a:lnSpc>
                <a:spcPts val="6480"/>
              </a:lnSpc>
            </a:pPr>
            <a:r>
              <a:rPr lang="en-US" sz="4628" spc="-83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64x64 pixel RGB images collected from the Sentinel-2 satellite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060514" y="1743199"/>
            <a:ext cx="7198786" cy="7537996"/>
          </a:xfrm>
          <a:custGeom>
            <a:avLst/>
            <a:gdLst/>
            <a:ahLst/>
            <a:cxnLst/>
            <a:rect r="r" b="b" t="t" l="l"/>
            <a:pathLst>
              <a:path h="7537996" w="7198786">
                <a:moveTo>
                  <a:pt x="0" y="0"/>
                </a:moveTo>
                <a:lnTo>
                  <a:pt x="7198786" y="0"/>
                </a:lnTo>
                <a:lnTo>
                  <a:pt x="7198786" y="7537996"/>
                </a:lnTo>
                <a:lnTo>
                  <a:pt x="0" y="7537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84438" y="9443161"/>
            <a:ext cx="14974862" cy="57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03"/>
              </a:lnSpc>
            </a:pPr>
            <a:r>
              <a:rPr lang="en-US" sz="3287" spc="-59" u="sng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  <a:hlinkClick r:id="rId3" tooltip="https://www.kaggle.com/datasets/apollo2506/eurosat-dataset/data"/>
              </a:rPr>
              <a:t>https://www.kaggle.com/datasets/apollo2506/eurosat-dataset/data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775" y="5646737"/>
            <a:ext cx="4867548" cy="362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Annual Crop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Forest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Herbaceous Vegetation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Highway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Industrial</a:t>
            </a:r>
          </a:p>
          <a:p>
            <a:pPr algn="l">
              <a:lnSpc>
                <a:spcPts val="780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161042" y="5656262"/>
            <a:ext cx="3610826" cy="362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Pasture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Permanent Crop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Residential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River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Sea/Lake</a:t>
            </a:r>
          </a:p>
          <a:p>
            <a:pPr algn="l">
              <a:lnSpc>
                <a:spcPts val="780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3319" y="2906150"/>
            <a:ext cx="14090739" cy="5982311"/>
          </a:xfrm>
          <a:custGeom>
            <a:avLst/>
            <a:gdLst/>
            <a:ahLst/>
            <a:cxnLst/>
            <a:rect r="r" b="b" t="t" l="l"/>
            <a:pathLst>
              <a:path h="5982311" w="14090739">
                <a:moveTo>
                  <a:pt x="0" y="0"/>
                </a:moveTo>
                <a:lnTo>
                  <a:pt x="14090739" y="0"/>
                </a:lnTo>
                <a:lnTo>
                  <a:pt x="14090739" y="5982310"/>
                </a:lnTo>
                <a:lnTo>
                  <a:pt x="0" y="5982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38068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6138" y="9493250"/>
            <a:ext cx="15627356" cy="498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5"/>
              </a:lnSpc>
              <a:spcBef>
                <a:spcPct val="0"/>
              </a:spcBef>
            </a:pPr>
            <a:r>
              <a:rPr lang="en-US" sz="2889" spc="-52">
                <a:solidFill>
                  <a:srgbClr val="566660"/>
                </a:solidFill>
                <a:latin typeface="Tomorrow"/>
                <a:ea typeface="Tomorrow"/>
                <a:cs typeface="Tomorrow"/>
                <a:sym typeface="Tomorrow"/>
              </a:rPr>
              <a:t>Image source: https://mriquestions.com/deep-network-types.html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6138" y="1599558"/>
            <a:ext cx="15893134" cy="114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3"/>
              </a:lnSpc>
              <a:spcBef>
                <a:spcPct val="0"/>
              </a:spcBef>
            </a:pPr>
            <a:r>
              <a:rPr lang="en-US" b="true" sz="3309" spc="-59">
                <a:solidFill>
                  <a:srgbClr val="000000"/>
                </a:solidFill>
                <a:latin typeface="Tomorrow Bold"/>
                <a:ea typeface="Tomorrow Bold"/>
                <a:cs typeface="Tomorrow Bold"/>
                <a:sym typeface="Tomorrow Bold"/>
              </a:rPr>
              <a:t>Convolutional Neural Network (CNN) </a:t>
            </a:r>
            <a:r>
              <a:rPr lang="en-US" sz="3309" spc="-59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is a type of Deep Learning. It’s designed to recognize patterns like shapes, textures, and objects in pictures.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16431" y="3283521"/>
            <a:ext cx="3274124" cy="649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 spc="-54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Breaking the image into small parts.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 spc="-54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Looking for simple patterns 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 spc="-54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Combining these patterns to identify the full object.</a:t>
            </a:r>
          </a:p>
          <a:p>
            <a:pPr algn="l">
              <a:lnSpc>
                <a:spcPts val="4633"/>
              </a:lnSpc>
            </a:pPr>
          </a:p>
          <a:p>
            <a:pPr algn="l">
              <a:lnSpc>
                <a:spcPts val="46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6644984"/>
            <a:ext cx="3986537" cy="3089566"/>
          </a:xfrm>
          <a:custGeom>
            <a:avLst/>
            <a:gdLst/>
            <a:ahLst/>
            <a:cxnLst/>
            <a:rect r="r" b="b" t="t" l="l"/>
            <a:pathLst>
              <a:path h="3089566" w="3986537">
                <a:moveTo>
                  <a:pt x="0" y="0"/>
                </a:moveTo>
                <a:lnTo>
                  <a:pt x="3986537" y="0"/>
                </a:lnTo>
                <a:lnTo>
                  <a:pt x="3986537" y="3089566"/>
                </a:lnTo>
                <a:lnTo>
                  <a:pt x="0" y="3089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38068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29301" y="1895599"/>
            <a:ext cx="7039234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My model performance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58521" y="3552424"/>
            <a:ext cx="1925931" cy="81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92%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05160" y="1895599"/>
            <a:ext cx="6117405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Human Performace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20487" y="3552424"/>
            <a:ext cx="1747467" cy="81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90%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54050" y="7388903"/>
            <a:ext cx="3166437" cy="165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324 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Times faster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58521" y="5232538"/>
            <a:ext cx="3438743" cy="81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30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seconds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552424"/>
            <a:ext cx="2621824" cy="81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Accuracy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56127" y="5355395"/>
            <a:ext cx="4265707" cy="81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9720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seconds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355395"/>
            <a:ext cx="2621824" cy="81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DAGbs5OUOJ0</dc:identifier>
  <dcterms:modified xsi:type="dcterms:W3CDTF">2011-08-01T06:04:30Z</dcterms:modified>
  <cp:revision>1</cp:revision>
  <dc:title>MVP2 Uliana Harras</dc:title>
</cp:coreProperties>
</file>