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Boriboon Bold" charset="1" panose="00000000000000000000"/>
      <p:regular r:id="rId21"/>
    </p:embeddedFont>
    <p:embeddedFont>
      <p:font typeface="Tomorrow" charset="1" panose="00000000000000000000"/>
      <p:regular r:id="rId22"/>
    </p:embeddedFont>
    <p:embeddedFont>
      <p:font typeface="Canva Sans" charset="1" panose="020B0503030501040103"/>
      <p:regular r:id="rId23"/>
    </p:embeddedFont>
    <p:embeddedFont>
      <p:font typeface="Tomorrow Bold" charset="1" panose="00000000000000000000"/>
      <p:regular r:id="rId24"/>
    </p:embeddedFont>
    <p:embeddedFont>
      <p:font typeface="League Spartan" charset="1" panose="00000800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png" Type="http://schemas.openxmlformats.org/officeDocument/2006/relationships/image"/><Relationship Id="rId4" Target="../media/image23.jpeg" Type="http://schemas.openxmlformats.org/officeDocument/2006/relationships/image"/><Relationship Id="rId5" Target="../media/image24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jpeg" Type="http://schemas.openxmlformats.org/officeDocument/2006/relationships/image"/><Relationship Id="rId3" Target="../media/image26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png" Type="http://schemas.openxmlformats.org/officeDocument/2006/relationships/image"/><Relationship Id="rId4" Target="../media/image29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jpeg" Type="http://schemas.openxmlformats.org/officeDocument/2006/relationships/image"/><Relationship Id="rId3" Target="../media/image31.jpeg" Type="http://schemas.openxmlformats.org/officeDocument/2006/relationships/image"/><Relationship Id="rId4" Target="../media/image32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jpeg" Type="http://schemas.openxmlformats.org/officeDocument/2006/relationships/image"/><Relationship Id="rId11" Target="../media/image12.jpeg" Type="http://schemas.openxmlformats.org/officeDocument/2006/relationships/image"/><Relationship Id="rId2" Target="../media/image4.jpeg" Type="http://schemas.openxmlformats.org/officeDocument/2006/relationships/image"/><Relationship Id="rId3" Target="../media/image1.jpeg" Type="http://schemas.openxmlformats.org/officeDocument/2006/relationships/image"/><Relationship Id="rId4" Target="../media/image5.jpeg" Type="http://schemas.openxmlformats.org/officeDocument/2006/relationships/image"/><Relationship Id="rId5" Target="../media/image6.jpeg" Type="http://schemas.openxmlformats.org/officeDocument/2006/relationships/image"/><Relationship Id="rId6" Target="../media/image7.jpeg" Type="http://schemas.openxmlformats.org/officeDocument/2006/relationships/image"/><Relationship Id="rId7" Target="../media/image8.jpeg" Type="http://schemas.openxmlformats.org/officeDocument/2006/relationships/image"/><Relationship Id="rId8" Target="../media/image9.jpeg" Type="http://schemas.openxmlformats.org/officeDocument/2006/relationships/image"/><Relationship Id="rId9" Target="../media/image10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jpeg" Type="http://schemas.openxmlformats.org/officeDocument/2006/relationships/image"/><Relationship Id="rId3" Target="../media/image14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https://www.kaggle.com/datasets/apollo2506/eurosat-dataset/data" TargetMode="External" Type="http://schemas.openxmlformats.org/officeDocument/2006/relationships/hyperlink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543498" y="3580918"/>
            <a:ext cx="3201005" cy="3125164"/>
            <a:chOff x="0" y="0"/>
            <a:chExt cx="1206602" cy="11780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06602" cy="1178014"/>
            </a:xfrm>
            <a:custGeom>
              <a:avLst/>
              <a:gdLst/>
              <a:ahLst/>
              <a:cxnLst/>
              <a:rect r="r" b="b" t="t" l="l"/>
              <a:pathLst>
                <a:path h="1178014" w="1206602">
                  <a:moveTo>
                    <a:pt x="0" y="0"/>
                  </a:moveTo>
                  <a:lnTo>
                    <a:pt x="1206602" y="0"/>
                  </a:lnTo>
                  <a:lnTo>
                    <a:pt x="1206602" y="1178014"/>
                  </a:lnTo>
                  <a:lnTo>
                    <a:pt x="0" y="117801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w="12700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4116062" y="3580918"/>
            <a:ext cx="3160736" cy="3160736"/>
          </a:xfrm>
          <a:custGeom>
            <a:avLst/>
            <a:gdLst/>
            <a:ahLst/>
            <a:cxnLst/>
            <a:rect r="r" b="b" t="t" l="l"/>
            <a:pathLst>
              <a:path h="3160736" w="3160736">
                <a:moveTo>
                  <a:pt x="0" y="0"/>
                </a:moveTo>
                <a:lnTo>
                  <a:pt x="3160736" y="0"/>
                </a:lnTo>
                <a:lnTo>
                  <a:pt x="3160736" y="3160736"/>
                </a:lnTo>
                <a:lnTo>
                  <a:pt x="0" y="31607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7543498" y="3616490"/>
            <a:ext cx="3201005" cy="3125164"/>
            <a:chOff x="0" y="0"/>
            <a:chExt cx="1206602" cy="117801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06602" cy="1178014"/>
            </a:xfrm>
            <a:custGeom>
              <a:avLst/>
              <a:gdLst/>
              <a:ahLst/>
              <a:cxnLst/>
              <a:rect r="r" b="b" t="t" l="l"/>
              <a:pathLst>
                <a:path h="1178014" w="1206602">
                  <a:moveTo>
                    <a:pt x="0" y="0"/>
                  </a:moveTo>
                  <a:lnTo>
                    <a:pt x="1206602" y="0"/>
                  </a:lnTo>
                  <a:lnTo>
                    <a:pt x="1206602" y="1178014"/>
                  </a:lnTo>
                  <a:lnTo>
                    <a:pt x="0" y="1178014"/>
                  </a:lnTo>
                  <a:close/>
                </a:path>
              </a:pathLst>
            </a:custGeom>
            <a:blipFill>
              <a:blip r:embed="rId3"/>
              <a:stretch>
                <a:fillRect l="0" t="-1213" r="0" b="-1213"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name="Group 7" id="7"/>
          <p:cNvGrpSpPr/>
          <p:nvPr/>
        </p:nvGrpSpPr>
        <p:grpSpPr>
          <a:xfrm rot="0">
            <a:off x="11011202" y="3616490"/>
            <a:ext cx="3201005" cy="3125164"/>
            <a:chOff x="0" y="0"/>
            <a:chExt cx="1206602" cy="117801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06602" cy="1178014"/>
            </a:xfrm>
            <a:custGeom>
              <a:avLst/>
              <a:gdLst/>
              <a:ahLst/>
              <a:cxnLst/>
              <a:rect r="r" b="b" t="t" l="l"/>
              <a:pathLst>
                <a:path h="1178014" w="1206602">
                  <a:moveTo>
                    <a:pt x="0" y="0"/>
                  </a:moveTo>
                  <a:lnTo>
                    <a:pt x="1206602" y="0"/>
                  </a:lnTo>
                  <a:lnTo>
                    <a:pt x="1206602" y="1178014"/>
                  </a:lnTo>
                  <a:lnTo>
                    <a:pt x="0" y="1178014"/>
                  </a:lnTo>
                  <a:close/>
                </a:path>
              </a:pathLst>
            </a:custGeom>
            <a:blipFill>
              <a:blip r:embed="rId4"/>
              <a:stretch>
                <a:fillRect l="0" t="-1213" r="0" b="-1213"/>
              </a:stretch>
            </a:blipFill>
            <a:ln cap="sq">
              <a:noFill/>
              <a:prstDash val="solid"/>
              <a:miter/>
            </a:ln>
          </p:spPr>
        </p:sp>
      </p:grpSp>
      <p:sp>
        <p:nvSpPr>
          <p:cNvPr name="TextBox 9" id="9"/>
          <p:cNvSpPr txBox="true"/>
          <p:nvPr/>
        </p:nvSpPr>
        <p:spPr>
          <a:xfrm rot="0">
            <a:off x="2867151" y="923925"/>
            <a:ext cx="13158823" cy="1872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61"/>
              </a:lnSpc>
            </a:pPr>
            <a:r>
              <a:rPr lang="en-US" b="true" sz="5401">
                <a:solidFill>
                  <a:srgbClr val="464F41"/>
                </a:solidFill>
                <a:latin typeface="Boriboon Bold"/>
                <a:ea typeface="Boriboon Bold"/>
                <a:cs typeface="Boriboon Bold"/>
                <a:sym typeface="Boriboon Bold"/>
              </a:rPr>
              <a:t>LAND COVER CLASSIFICATION USING DEEP LEARNING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8653422"/>
            <a:ext cx="8976533" cy="6048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85"/>
              </a:lnSpc>
            </a:pPr>
            <a:r>
              <a:rPr lang="en-US" sz="3560">
                <a:solidFill>
                  <a:srgbClr val="464F41"/>
                </a:solidFill>
                <a:latin typeface="Tomorrow"/>
                <a:ea typeface="Tomorrow"/>
                <a:cs typeface="Tomorrow"/>
                <a:sym typeface="Tomorrow"/>
              </a:rPr>
              <a:t>Presented By: Uliana Harras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377475" y="3378299"/>
            <a:ext cx="4764262" cy="4663243"/>
          </a:xfrm>
          <a:custGeom>
            <a:avLst/>
            <a:gdLst/>
            <a:ahLst/>
            <a:cxnLst/>
            <a:rect r="r" b="b" t="t" l="l"/>
            <a:pathLst>
              <a:path h="4663243" w="4764262">
                <a:moveTo>
                  <a:pt x="0" y="0"/>
                </a:moveTo>
                <a:lnTo>
                  <a:pt x="4764262" y="0"/>
                </a:lnTo>
                <a:lnTo>
                  <a:pt x="4764262" y="4663243"/>
                </a:lnTo>
                <a:lnTo>
                  <a:pt x="0" y="46632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6777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315959" y="4725601"/>
            <a:ext cx="4764262" cy="4683512"/>
          </a:xfrm>
          <a:custGeom>
            <a:avLst/>
            <a:gdLst/>
            <a:ahLst/>
            <a:cxnLst/>
            <a:rect r="r" b="b" t="t" l="l"/>
            <a:pathLst>
              <a:path h="4683512" w="4764262">
                <a:moveTo>
                  <a:pt x="0" y="0"/>
                </a:moveTo>
                <a:lnTo>
                  <a:pt x="4764262" y="0"/>
                </a:lnTo>
                <a:lnTo>
                  <a:pt x="4764262" y="4683511"/>
                </a:lnTo>
                <a:lnTo>
                  <a:pt x="0" y="468351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9506091" y="3458389"/>
            <a:ext cx="4503063" cy="4503063"/>
          </a:xfrm>
          <a:custGeom>
            <a:avLst/>
            <a:gdLst/>
            <a:ahLst/>
            <a:cxnLst/>
            <a:rect r="r" b="b" t="t" l="l"/>
            <a:pathLst>
              <a:path h="4503063" w="4503063">
                <a:moveTo>
                  <a:pt x="0" y="0"/>
                </a:moveTo>
                <a:lnTo>
                  <a:pt x="4503063" y="0"/>
                </a:lnTo>
                <a:lnTo>
                  <a:pt x="4503063" y="4503063"/>
                </a:lnTo>
                <a:lnTo>
                  <a:pt x="0" y="450306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2157572" y="4725601"/>
            <a:ext cx="4764262" cy="4503063"/>
          </a:xfrm>
          <a:custGeom>
            <a:avLst/>
            <a:gdLst/>
            <a:ahLst/>
            <a:cxnLst/>
            <a:rect r="r" b="b" t="t" l="l"/>
            <a:pathLst>
              <a:path h="4503063" w="4764262">
                <a:moveTo>
                  <a:pt x="0" y="0"/>
                </a:moveTo>
                <a:lnTo>
                  <a:pt x="4764262" y="0"/>
                </a:lnTo>
                <a:lnTo>
                  <a:pt x="4764262" y="4503063"/>
                </a:lnTo>
                <a:lnTo>
                  <a:pt x="0" y="450306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2900" r="0" b="-290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1028700" y="-28575"/>
            <a:ext cx="15893134" cy="1066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95"/>
              </a:lnSpc>
            </a:pPr>
            <a:r>
              <a:rPr lang="en-US" b="true" sz="6282">
                <a:solidFill>
                  <a:srgbClr val="464F41"/>
                </a:solidFill>
                <a:latin typeface="Boriboon Bold"/>
                <a:ea typeface="Boriboon Bold"/>
                <a:cs typeface="Boriboon Bold"/>
                <a:sym typeface="Boriboon Bold"/>
              </a:rPr>
              <a:t>RESULTS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194834"/>
            <a:ext cx="8477391" cy="787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4628" spc="-83" b="true">
                <a:solidFill>
                  <a:srgbClr val="464F41"/>
                </a:solidFill>
                <a:latin typeface="Tomorrow Bold"/>
                <a:ea typeface="Tomorrow Bold"/>
                <a:cs typeface="Tomorrow Bold"/>
                <a:sym typeface="Tomorrow Bold"/>
              </a:rPr>
              <a:t>My model performance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506091" y="2194834"/>
            <a:ext cx="8477391" cy="787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4628" spc="-83" b="true">
                <a:solidFill>
                  <a:srgbClr val="464F41"/>
                </a:solidFill>
                <a:latin typeface="Tomorrow Bold"/>
                <a:ea typeface="Tomorrow Bold"/>
                <a:cs typeface="Tomorrow Bold"/>
                <a:sym typeface="Tomorrow Bold"/>
              </a:rPr>
              <a:t>Human Performace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312570" y="8204091"/>
            <a:ext cx="1829167" cy="5312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19"/>
              </a:lnSpc>
              <a:spcBef>
                <a:spcPct val="0"/>
              </a:spcBef>
            </a:pPr>
            <a:r>
              <a:rPr lang="en-US" sz="3085" spc="-55">
                <a:solidFill>
                  <a:srgbClr val="464F41"/>
                </a:solidFill>
                <a:latin typeface="Tomorrow"/>
                <a:ea typeface="Tomorrow"/>
                <a:cs typeface="Tomorrow"/>
                <a:sym typeface="Tomorrow"/>
              </a:rPr>
              <a:t>37%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928455" y="8204091"/>
            <a:ext cx="1829167" cy="5312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19"/>
              </a:lnSpc>
              <a:spcBef>
                <a:spcPct val="0"/>
              </a:spcBef>
            </a:pPr>
            <a:r>
              <a:rPr lang="en-US" sz="3085" spc="-55">
                <a:solidFill>
                  <a:srgbClr val="464F41"/>
                </a:solidFill>
                <a:latin typeface="Tomorrow"/>
                <a:ea typeface="Tomorrow"/>
                <a:cs typeface="Tomorrow"/>
                <a:sym typeface="Tomorrow"/>
              </a:rPr>
              <a:t>32%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080221" y="8840733"/>
            <a:ext cx="6072771" cy="5312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19"/>
              </a:lnSpc>
              <a:spcBef>
                <a:spcPct val="0"/>
              </a:spcBef>
            </a:pPr>
            <a:r>
              <a:rPr lang="en-US" sz="3085" spc="-55">
                <a:solidFill>
                  <a:srgbClr val="464F41"/>
                </a:solidFill>
                <a:latin typeface="Tomorrow"/>
                <a:ea typeface="Tomorrow"/>
                <a:cs typeface="Tomorrow"/>
                <a:sym typeface="Tomorrow"/>
              </a:rPr>
              <a:t>of incorrectly classified images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1017005"/>
            <a:ext cx="16230600" cy="787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4628" spc="-83">
                <a:solidFill>
                  <a:srgbClr val="464F41"/>
                </a:solidFill>
                <a:latin typeface="Tomorrow"/>
                <a:ea typeface="Tomorrow"/>
                <a:cs typeface="Tomorrow"/>
                <a:sym typeface="Tomorrow"/>
              </a:rPr>
              <a:t>The most wrongly classified images: </a:t>
            </a:r>
            <a:r>
              <a:rPr lang="en-US" sz="4628" spc="-83" b="true">
                <a:solidFill>
                  <a:srgbClr val="464F41"/>
                </a:solidFill>
                <a:latin typeface="Tomorrow Bold"/>
                <a:ea typeface="Tomorrow Bold"/>
                <a:cs typeface="Tomorrow Bold"/>
                <a:sym typeface="Tomorrow Bold"/>
              </a:rPr>
              <a:t>Permanent crop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464F41"/>
                </a:solidFill>
                <a:latin typeface="Canva Sans"/>
                <a:ea typeface="Canva Sans"/>
                <a:cs typeface="Canva Sans"/>
                <a:sym typeface="Canva Sans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226960" y="2858793"/>
            <a:ext cx="4503063" cy="4503063"/>
          </a:xfrm>
          <a:custGeom>
            <a:avLst/>
            <a:gdLst/>
            <a:ahLst/>
            <a:cxnLst/>
            <a:rect r="r" b="b" t="t" l="l"/>
            <a:pathLst>
              <a:path h="4503063" w="4503063">
                <a:moveTo>
                  <a:pt x="0" y="0"/>
                </a:moveTo>
                <a:lnTo>
                  <a:pt x="4503063" y="0"/>
                </a:lnTo>
                <a:lnTo>
                  <a:pt x="4503063" y="4503063"/>
                </a:lnTo>
                <a:lnTo>
                  <a:pt x="0" y="45030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2858793"/>
            <a:ext cx="4503063" cy="4503063"/>
          </a:xfrm>
          <a:custGeom>
            <a:avLst/>
            <a:gdLst/>
            <a:ahLst/>
            <a:cxnLst/>
            <a:rect r="r" b="b" t="t" l="l"/>
            <a:pathLst>
              <a:path h="4503063" w="4503063">
                <a:moveTo>
                  <a:pt x="0" y="0"/>
                </a:moveTo>
                <a:lnTo>
                  <a:pt x="4503063" y="0"/>
                </a:lnTo>
                <a:lnTo>
                  <a:pt x="4503063" y="4503063"/>
                </a:lnTo>
                <a:lnTo>
                  <a:pt x="0" y="450306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-28575"/>
            <a:ext cx="15893134" cy="1066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95"/>
              </a:lnSpc>
            </a:pPr>
            <a:r>
              <a:rPr lang="en-US" b="true" sz="6282">
                <a:solidFill>
                  <a:srgbClr val="464F41"/>
                </a:solidFill>
                <a:latin typeface="Boriboon Bold"/>
                <a:ea typeface="Boriboon Bold"/>
                <a:cs typeface="Boriboon Bold"/>
                <a:sym typeface="Boriboon Bold"/>
              </a:rPr>
              <a:t>RESULTS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1224971"/>
            <a:ext cx="8477391" cy="787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4628" spc="-83" b="true">
                <a:solidFill>
                  <a:srgbClr val="464F41"/>
                </a:solidFill>
                <a:latin typeface="Tomorrow Bold"/>
                <a:ea typeface="Tomorrow Bold"/>
                <a:cs typeface="Tomorrow Bold"/>
                <a:sym typeface="Tomorrow Bold"/>
              </a:rPr>
              <a:t>Human Performace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918141" y="7532181"/>
            <a:ext cx="6225859" cy="5312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19"/>
              </a:lnSpc>
              <a:spcBef>
                <a:spcPct val="0"/>
              </a:spcBef>
            </a:pPr>
            <a:r>
              <a:rPr lang="en-US" sz="3085" spc="-55">
                <a:solidFill>
                  <a:srgbClr val="464F41"/>
                </a:solidFill>
                <a:latin typeface="Tomorrow"/>
                <a:ea typeface="Tomorrow"/>
                <a:cs typeface="Tomorrow"/>
                <a:sym typeface="Tomorrow"/>
              </a:rPr>
              <a:t>11% of wrongly classified images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425219" y="2773068"/>
            <a:ext cx="6134256" cy="48532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00"/>
              </a:lnSpc>
            </a:pPr>
            <a:r>
              <a:rPr lang="en-US" sz="3928" spc="-70">
                <a:solidFill>
                  <a:srgbClr val="464F41"/>
                </a:solidFill>
                <a:latin typeface="Tomorrow"/>
                <a:ea typeface="Tomorrow"/>
                <a:cs typeface="Tomorrow"/>
                <a:sym typeface="Tomorrow"/>
              </a:rPr>
              <a:t>Wrongly classifying</a:t>
            </a:r>
            <a:r>
              <a:rPr lang="en-US" sz="3928" spc="-70" b="true">
                <a:solidFill>
                  <a:srgbClr val="464F41"/>
                </a:solidFill>
                <a:latin typeface="Tomorrow Bold"/>
                <a:ea typeface="Tomorrow Bold"/>
                <a:cs typeface="Tomorrow Bold"/>
                <a:sym typeface="Tomorrow Bold"/>
              </a:rPr>
              <a:t> Sea/Lake </a:t>
            </a:r>
            <a:r>
              <a:rPr lang="en-US" sz="3928" spc="-70">
                <a:solidFill>
                  <a:srgbClr val="464F41"/>
                </a:solidFill>
                <a:latin typeface="Tomorrow"/>
                <a:ea typeface="Tomorrow"/>
                <a:cs typeface="Tomorrow"/>
                <a:sym typeface="Tomorrow"/>
              </a:rPr>
              <a:t>as Forest/Vegetation.</a:t>
            </a:r>
          </a:p>
          <a:p>
            <a:pPr algn="l">
              <a:lnSpc>
                <a:spcPts val="5500"/>
              </a:lnSpc>
            </a:pPr>
          </a:p>
          <a:p>
            <a:pPr algn="l">
              <a:lnSpc>
                <a:spcPts val="5500"/>
              </a:lnSpc>
            </a:pPr>
            <a:r>
              <a:rPr lang="en-US" sz="3928" spc="-70">
                <a:solidFill>
                  <a:srgbClr val="464F41"/>
                </a:solidFill>
                <a:latin typeface="Tomorrow"/>
                <a:ea typeface="Tomorrow"/>
                <a:cs typeface="Tomorrow"/>
                <a:sym typeface="Tomorrow"/>
              </a:rPr>
              <a:t> The model performed very good in classifying Sea/Lake.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464F41"/>
                </a:solidFill>
                <a:latin typeface="Canva Sans"/>
                <a:ea typeface="Canva Sans"/>
                <a:cs typeface="Canva Sans"/>
                <a:sym typeface="Canva Sans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809720" y="3821403"/>
            <a:ext cx="4676771" cy="4676771"/>
          </a:xfrm>
          <a:custGeom>
            <a:avLst/>
            <a:gdLst/>
            <a:ahLst/>
            <a:cxnLst/>
            <a:rect r="r" b="b" t="t" l="l"/>
            <a:pathLst>
              <a:path h="4676771" w="4676771">
                <a:moveTo>
                  <a:pt x="0" y="0"/>
                </a:moveTo>
                <a:lnTo>
                  <a:pt x="4676771" y="0"/>
                </a:lnTo>
                <a:lnTo>
                  <a:pt x="4676771" y="4676771"/>
                </a:lnTo>
                <a:lnTo>
                  <a:pt x="0" y="46767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3821403"/>
            <a:ext cx="4845012" cy="4683512"/>
          </a:xfrm>
          <a:custGeom>
            <a:avLst/>
            <a:gdLst/>
            <a:ahLst/>
            <a:cxnLst/>
            <a:rect r="r" b="b" t="t" l="l"/>
            <a:pathLst>
              <a:path h="4683512" w="4845012">
                <a:moveTo>
                  <a:pt x="0" y="0"/>
                </a:moveTo>
                <a:lnTo>
                  <a:pt x="4845012" y="0"/>
                </a:lnTo>
                <a:lnTo>
                  <a:pt x="4845012" y="4683512"/>
                </a:lnTo>
                <a:lnTo>
                  <a:pt x="0" y="46835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2419941" y="3821403"/>
            <a:ext cx="4836801" cy="4670015"/>
          </a:xfrm>
          <a:custGeom>
            <a:avLst/>
            <a:gdLst/>
            <a:ahLst/>
            <a:cxnLst/>
            <a:rect r="r" b="b" t="t" l="l"/>
            <a:pathLst>
              <a:path h="4670015" w="4836801">
                <a:moveTo>
                  <a:pt x="0" y="0"/>
                </a:moveTo>
                <a:lnTo>
                  <a:pt x="4836801" y="0"/>
                </a:lnTo>
                <a:lnTo>
                  <a:pt x="4836801" y="4670015"/>
                </a:lnTo>
                <a:lnTo>
                  <a:pt x="0" y="467001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5" id="5"/>
          <p:cNvSpPr txBox="true"/>
          <p:nvPr/>
        </p:nvSpPr>
        <p:spPr>
          <a:xfrm rot="0">
            <a:off x="1028700" y="-28575"/>
            <a:ext cx="15893134" cy="1066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95"/>
              </a:lnSpc>
            </a:pPr>
            <a:r>
              <a:rPr lang="en-US" b="true" sz="6282">
                <a:solidFill>
                  <a:srgbClr val="464F41"/>
                </a:solidFill>
                <a:latin typeface="Boriboon Bold"/>
                <a:ea typeface="Boriboon Bold"/>
                <a:cs typeface="Boriboon Bold"/>
                <a:sym typeface="Boriboon Bold"/>
              </a:rPr>
              <a:t>RESULTS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120969"/>
            <a:ext cx="16761424" cy="1376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00"/>
              </a:lnSpc>
            </a:pPr>
            <a:r>
              <a:rPr lang="en-US" sz="3928" spc="-70">
                <a:solidFill>
                  <a:srgbClr val="464F41"/>
                </a:solidFill>
                <a:latin typeface="Tomorrow"/>
                <a:ea typeface="Tomorrow"/>
                <a:cs typeface="Tomorrow"/>
                <a:sym typeface="Tomorrow"/>
              </a:rPr>
              <a:t>Besides Permanent crop the model also often misclassified </a:t>
            </a:r>
            <a:r>
              <a:rPr lang="en-US" sz="3928" spc="-70" b="true">
                <a:solidFill>
                  <a:srgbClr val="464F41"/>
                </a:solidFill>
                <a:latin typeface="Tomorrow Bold"/>
                <a:ea typeface="Tomorrow Bold"/>
                <a:cs typeface="Tomorrow Bold"/>
                <a:sym typeface="Tomorrow Bold"/>
              </a:rPr>
              <a:t>Highways </a:t>
            </a:r>
            <a:r>
              <a:rPr lang="en-US" sz="3928" spc="-70">
                <a:solidFill>
                  <a:srgbClr val="464F41"/>
                </a:solidFill>
                <a:latin typeface="Tomorrow"/>
                <a:ea typeface="Tomorrow"/>
                <a:cs typeface="Tomorrow"/>
                <a:sym typeface="Tomorrow"/>
              </a:rPr>
              <a:t>(while for human is was a class with least mistakes made)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255799" y="8760089"/>
            <a:ext cx="11438935" cy="5312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19"/>
              </a:lnSpc>
              <a:spcBef>
                <a:spcPct val="0"/>
              </a:spcBef>
            </a:pPr>
            <a:r>
              <a:rPr lang="en-US" sz="3085" spc="-55">
                <a:solidFill>
                  <a:srgbClr val="464F41"/>
                </a:solidFill>
                <a:latin typeface="Tomorrow"/>
                <a:ea typeface="Tomorrow"/>
                <a:cs typeface="Tomorrow"/>
                <a:sym typeface="Tomorrow"/>
              </a:rPr>
              <a:t>22% of wrongly classified images belong to Highway class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1174121"/>
            <a:ext cx="8477391" cy="787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4628" spc="-83" b="true">
                <a:solidFill>
                  <a:srgbClr val="464F41"/>
                </a:solidFill>
                <a:latin typeface="Tomorrow Bold"/>
                <a:ea typeface="Tomorrow Bold"/>
                <a:cs typeface="Tomorrow Bold"/>
                <a:sym typeface="Tomorrow Bold"/>
              </a:rPr>
              <a:t>My model performance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756237" y="3436581"/>
            <a:ext cx="4503063" cy="4503063"/>
          </a:xfrm>
          <a:custGeom>
            <a:avLst/>
            <a:gdLst/>
            <a:ahLst/>
            <a:cxnLst/>
            <a:rect r="r" b="b" t="t" l="l"/>
            <a:pathLst>
              <a:path h="4503063" w="4503063">
                <a:moveTo>
                  <a:pt x="0" y="0"/>
                </a:moveTo>
                <a:lnTo>
                  <a:pt x="4503063" y="0"/>
                </a:lnTo>
                <a:lnTo>
                  <a:pt x="4503063" y="4503063"/>
                </a:lnTo>
                <a:lnTo>
                  <a:pt x="0" y="45030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3436581"/>
            <a:ext cx="4503063" cy="4503063"/>
          </a:xfrm>
          <a:custGeom>
            <a:avLst/>
            <a:gdLst/>
            <a:ahLst/>
            <a:cxnLst/>
            <a:rect r="r" b="b" t="t" l="l"/>
            <a:pathLst>
              <a:path h="4503063" w="4503063">
                <a:moveTo>
                  <a:pt x="0" y="0"/>
                </a:moveTo>
                <a:lnTo>
                  <a:pt x="4503063" y="0"/>
                </a:lnTo>
                <a:lnTo>
                  <a:pt x="4503063" y="4503063"/>
                </a:lnTo>
                <a:lnTo>
                  <a:pt x="0" y="450306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6892468" y="3436581"/>
            <a:ext cx="4503063" cy="4503063"/>
          </a:xfrm>
          <a:custGeom>
            <a:avLst/>
            <a:gdLst/>
            <a:ahLst/>
            <a:cxnLst/>
            <a:rect r="r" b="b" t="t" l="l"/>
            <a:pathLst>
              <a:path h="4503063" w="4503063">
                <a:moveTo>
                  <a:pt x="0" y="0"/>
                </a:moveTo>
                <a:lnTo>
                  <a:pt x="4503064" y="0"/>
                </a:lnTo>
                <a:lnTo>
                  <a:pt x="4503064" y="4503063"/>
                </a:lnTo>
                <a:lnTo>
                  <a:pt x="0" y="450306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5" id="5"/>
          <p:cNvSpPr txBox="true"/>
          <p:nvPr/>
        </p:nvSpPr>
        <p:spPr>
          <a:xfrm rot="0">
            <a:off x="1028700" y="-28575"/>
            <a:ext cx="15893134" cy="1066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95"/>
              </a:lnSpc>
            </a:pPr>
            <a:r>
              <a:rPr lang="en-US" b="true" sz="6282">
                <a:solidFill>
                  <a:srgbClr val="464F41"/>
                </a:solidFill>
                <a:latin typeface="Boriboon Bold"/>
                <a:ea typeface="Boriboon Bold"/>
                <a:cs typeface="Boriboon Bold"/>
                <a:sym typeface="Boriboon Bold"/>
              </a:rPr>
              <a:t>RESULTS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1227784"/>
            <a:ext cx="16340940" cy="1376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00"/>
              </a:lnSpc>
            </a:pPr>
            <a:r>
              <a:rPr lang="en-US" sz="3928" spc="-70">
                <a:solidFill>
                  <a:srgbClr val="464F41"/>
                </a:solidFill>
                <a:latin typeface="Tomorrow"/>
                <a:ea typeface="Tomorrow"/>
                <a:cs typeface="Tomorrow"/>
                <a:sym typeface="Tomorrow"/>
              </a:rPr>
              <a:t>Both the model and human made least mistakes classifying </a:t>
            </a:r>
            <a:r>
              <a:rPr lang="en-US" sz="3928" spc="-70" b="true">
                <a:solidFill>
                  <a:srgbClr val="464F41"/>
                </a:solidFill>
                <a:latin typeface="Tomorrow Bold"/>
                <a:ea typeface="Tomorrow Bold"/>
                <a:cs typeface="Tomorrow Bold"/>
                <a:sym typeface="Tomorrow Bold"/>
              </a:rPr>
              <a:t>Forests, Industrial </a:t>
            </a:r>
            <a:r>
              <a:rPr lang="en-US" sz="3928" spc="-70">
                <a:solidFill>
                  <a:srgbClr val="464F41"/>
                </a:solidFill>
                <a:latin typeface="Tomorrow"/>
                <a:ea typeface="Tomorrow"/>
                <a:cs typeface="Tomorrow"/>
                <a:sym typeface="Tomorrow"/>
              </a:rPr>
              <a:t>and </a:t>
            </a:r>
            <a:r>
              <a:rPr lang="en-US" sz="3928" spc="-70" b="true">
                <a:solidFill>
                  <a:srgbClr val="464F41"/>
                </a:solidFill>
                <a:latin typeface="Tomorrow Bold"/>
                <a:ea typeface="Tomorrow Bold"/>
                <a:cs typeface="Tomorrow Bold"/>
                <a:sym typeface="Tomorrow Bold"/>
              </a:rPr>
              <a:t>Residential </a:t>
            </a:r>
            <a:r>
              <a:rPr lang="en-US" sz="3928" spc="-70">
                <a:solidFill>
                  <a:srgbClr val="464F41"/>
                </a:solidFill>
                <a:latin typeface="Tomorrow"/>
                <a:ea typeface="Tomorrow"/>
                <a:cs typeface="Tomorrow"/>
                <a:sym typeface="Tomorrow"/>
              </a:rPr>
              <a:t>areas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464F41"/>
                </a:solidFill>
                <a:latin typeface="Canva Sans"/>
                <a:ea typeface="Canva Sans"/>
                <a:cs typeface="Canva Sans"/>
                <a:sym typeface="Canva Sans"/>
              </a:rPr>
              <a:t>13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438068"/>
            <a:ext cx="15893134" cy="1066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95"/>
              </a:lnSpc>
            </a:pPr>
            <a:r>
              <a:rPr lang="en-US" b="true" sz="6282">
                <a:solidFill>
                  <a:srgbClr val="464F41"/>
                </a:solidFill>
                <a:latin typeface="Boriboon Bold"/>
                <a:ea typeface="Boriboon Bold"/>
                <a:cs typeface="Boriboon Bold"/>
                <a:sym typeface="Boriboon Bold"/>
              </a:rPr>
              <a:t>CONCLUSION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94478" y="1895640"/>
            <a:ext cx="15627356" cy="48830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4628" spc="-83" b="true">
                <a:solidFill>
                  <a:srgbClr val="464F41"/>
                </a:solidFill>
                <a:latin typeface="Tomorrow Bold"/>
                <a:ea typeface="Tomorrow Bold"/>
                <a:cs typeface="Tomorrow Bold"/>
                <a:sym typeface="Tomorrow Bold"/>
              </a:rPr>
              <a:t>Deep Learning is a powerful tool for Land Cover Classification using satellite imagery. It is able to predict the class 324 times faster than a human with even higher accuracy (92% vs 90%)</a:t>
            </a:r>
          </a:p>
          <a:p>
            <a:pPr algn="l">
              <a:lnSpc>
                <a:spcPts val="6480"/>
              </a:lnSpc>
            </a:pPr>
          </a:p>
          <a:p>
            <a:pPr algn="l">
              <a:lnSpc>
                <a:spcPts val="6480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464F41"/>
                </a:solidFill>
                <a:latin typeface="Canva Sans"/>
                <a:ea typeface="Canva Sans"/>
                <a:cs typeface="Canva Sans"/>
                <a:sym typeface="Canva Sans"/>
              </a:rPr>
              <a:t>14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148635" y="4231957"/>
            <a:ext cx="7990731" cy="1642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439"/>
              </a:lnSpc>
              <a:spcBef>
                <a:spcPct val="0"/>
              </a:spcBef>
            </a:pPr>
            <a:r>
              <a:rPr lang="en-US" sz="9600" spc="-172">
                <a:solidFill>
                  <a:srgbClr val="5666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947279" y="6910402"/>
            <a:ext cx="1742284" cy="1476053"/>
          </a:xfrm>
          <a:custGeom>
            <a:avLst/>
            <a:gdLst/>
            <a:ahLst/>
            <a:cxnLst/>
            <a:rect r="r" b="b" t="t" l="l"/>
            <a:pathLst>
              <a:path h="1476053" w="1742284">
                <a:moveTo>
                  <a:pt x="0" y="0"/>
                </a:moveTo>
                <a:lnTo>
                  <a:pt x="1742284" y="0"/>
                </a:lnTo>
                <a:lnTo>
                  <a:pt x="1742284" y="1476053"/>
                </a:lnTo>
                <a:lnTo>
                  <a:pt x="0" y="14760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2558" r="0" b="-547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13565" y="6824619"/>
            <a:ext cx="1632491" cy="1647620"/>
          </a:xfrm>
          <a:custGeom>
            <a:avLst/>
            <a:gdLst/>
            <a:ahLst/>
            <a:cxnLst/>
            <a:rect r="r" b="b" t="t" l="l"/>
            <a:pathLst>
              <a:path h="1647620" w="1632491">
                <a:moveTo>
                  <a:pt x="0" y="0"/>
                </a:moveTo>
                <a:lnTo>
                  <a:pt x="1632492" y="0"/>
                </a:lnTo>
                <a:lnTo>
                  <a:pt x="1632492" y="1647619"/>
                </a:lnTo>
                <a:lnTo>
                  <a:pt x="0" y="164761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405" t="0" r="-2405" b="-3849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3246057" y="6824619"/>
            <a:ext cx="13512602" cy="1716716"/>
            <a:chOff x="0" y="0"/>
            <a:chExt cx="18016803" cy="228895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249904" cy="2249904"/>
            </a:xfrm>
            <a:custGeom>
              <a:avLst/>
              <a:gdLst/>
              <a:ahLst/>
              <a:cxnLst/>
              <a:rect r="r" b="b" t="t" l="l"/>
              <a:pathLst>
                <a:path h="2249904" w="2249904">
                  <a:moveTo>
                    <a:pt x="0" y="0"/>
                  </a:moveTo>
                  <a:lnTo>
                    <a:pt x="2249904" y="0"/>
                  </a:lnTo>
                  <a:lnTo>
                    <a:pt x="2249904" y="2249904"/>
                  </a:lnTo>
                  <a:lnTo>
                    <a:pt x="0" y="22499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1267090" y="0"/>
              <a:ext cx="2249904" cy="2249904"/>
            </a:xfrm>
            <a:custGeom>
              <a:avLst/>
              <a:gdLst/>
              <a:ahLst/>
              <a:cxnLst/>
              <a:rect r="r" b="b" t="t" l="l"/>
              <a:pathLst>
                <a:path h="2249904" w="2249904">
                  <a:moveTo>
                    <a:pt x="0" y="0"/>
                  </a:moveTo>
                  <a:lnTo>
                    <a:pt x="2249904" y="0"/>
                  </a:lnTo>
                  <a:lnTo>
                    <a:pt x="2249904" y="2249904"/>
                  </a:lnTo>
                  <a:lnTo>
                    <a:pt x="0" y="22499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2249904" y="0"/>
              <a:ext cx="2249904" cy="2249904"/>
            </a:xfrm>
            <a:custGeom>
              <a:avLst/>
              <a:gdLst/>
              <a:ahLst/>
              <a:cxnLst/>
              <a:rect r="r" b="b" t="t" l="l"/>
              <a:pathLst>
                <a:path h="2249904" w="2249904">
                  <a:moveTo>
                    <a:pt x="0" y="0"/>
                  </a:moveTo>
                  <a:lnTo>
                    <a:pt x="2249905" y="0"/>
                  </a:lnTo>
                  <a:lnTo>
                    <a:pt x="2249905" y="2249904"/>
                  </a:lnTo>
                  <a:lnTo>
                    <a:pt x="0" y="22499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9017185" y="0"/>
              <a:ext cx="2288954" cy="2288954"/>
            </a:xfrm>
            <a:custGeom>
              <a:avLst/>
              <a:gdLst/>
              <a:ahLst/>
              <a:cxnLst/>
              <a:rect r="r" b="b" t="t" l="l"/>
              <a:pathLst>
                <a:path h="2288954" w="2288954">
                  <a:moveTo>
                    <a:pt x="0" y="0"/>
                  </a:moveTo>
                  <a:lnTo>
                    <a:pt x="2288955" y="0"/>
                  </a:lnTo>
                  <a:lnTo>
                    <a:pt x="2288955" y="2288954"/>
                  </a:lnTo>
                  <a:lnTo>
                    <a:pt x="0" y="22889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4499809" y="0"/>
              <a:ext cx="2269445" cy="2269445"/>
            </a:xfrm>
            <a:custGeom>
              <a:avLst/>
              <a:gdLst/>
              <a:ahLst/>
              <a:cxnLst/>
              <a:rect r="r" b="b" t="t" l="l"/>
              <a:pathLst>
                <a:path h="2269445" w="2269445">
                  <a:moveTo>
                    <a:pt x="0" y="0"/>
                  </a:moveTo>
                  <a:lnTo>
                    <a:pt x="2269444" y="0"/>
                  </a:lnTo>
                  <a:lnTo>
                    <a:pt x="2269444" y="2269445"/>
                  </a:lnTo>
                  <a:lnTo>
                    <a:pt x="0" y="22694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13516994" y="0"/>
              <a:ext cx="2249904" cy="2249904"/>
            </a:xfrm>
            <a:custGeom>
              <a:avLst/>
              <a:gdLst/>
              <a:ahLst/>
              <a:cxnLst/>
              <a:rect r="r" b="b" t="t" l="l"/>
              <a:pathLst>
                <a:path h="2249904" w="2249904">
                  <a:moveTo>
                    <a:pt x="0" y="0"/>
                  </a:moveTo>
                  <a:lnTo>
                    <a:pt x="2249905" y="0"/>
                  </a:lnTo>
                  <a:lnTo>
                    <a:pt x="2249905" y="2249904"/>
                  </a:lnTo>
                  <a:lnTo>
                    <a:pt x="0" y="22499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6769253" y="0"/>
              <a:ext cx="2249904" cy="2249904"/>
            </a:xfrm>
            <a:custGeom>
              <a:avLst/>
              <a:gdLst/>
              <a:ahLst/>
              <a:cxnLst/>
              <a:rect r="r" b="b" t="t" l="l"/>
              <a:pathLst>
                <a:path h="2249904" w="2249904">
                  <a:moveTo>
                    <a:pt x="0" y="0"/>
                  </a:moveTo>
                  <a:lnTo>
                    <a:pt x="2249905" y="0"/>
                  </a:lnTo>
                  <a:lnTo>
                    <a:pt x="2249905" y="2249904"/>
                  </a:lnTo>
                  <a:lnTo>
                    <a:pt x="0" y="22499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15766899" y="0"/>
              <a:ext cx="2249904" cy="2249904"/>
            </a:xfrm>
            <a:custGeom>
              <a:avLst/>
              <a:gdLst/>
              <a:ahLst/>
              <a:cxnLst/>
              <a:rect r="r" b="b" t="t" l="l"/>
              <a:pathLst>
                <a:path h="2249904" w="2249904">
                  <a:moveTo>
                    <a:pt x="0" y="0"/>
                  </a:moveTo>
                  <a:lnTo>
                    <a:pt x="2249904" y="0"/>
                  </a:lnTo>
                  <a:lnTo>
                    <a:pt x="2249904" y="2249904"/>
                  </a:lnTo>
                  <a:lnTo>
                    <a:pt x="0" y="22499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 l="0" t="0" r="0" b="0"/>
              </a:stretch>
            </a:blipFill>
          </p:spPr>
        </p:sp>
      </p:grpSp>
      <p:sp>
        <p:nvSpPr>
          <p:cNvPr name="AutoShape 13" id="13"/>
          <p:cNvSpPr/>
          <p:nvPr/>
        </p:nvSpPr>
        <p:spPr>
          <a:xfrm>
            <a:off x="1529341" y="8472238"/>
            <a:ext cx="15229318" cy="0"/>
          </a:xfrm>
          <a:prstGeom prst="line">
            <a:avLst/>
          </a:prstGeom>
          <a:ln cap="flat" w="1428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>
            <a:off x="1529341" y="6824619"/>
            <a:ext cx="15229318" cy="0"/>
          </a:xfrm>
          <a:prstGeom prst="line">
            <a:avLst/>
          </a:prstGeom>
          <a:ln cap="flat" w="1428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>
            <a:off x="1598437" y="6824619"/>
            <a:ext cx="0" cy="1647620"/>
          </a:xfrm>
          <a:prstGeom prst="line">
            <a:avLst/>
          </a:prstGeom>
          <a:ln cap="flat" w="1428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>
            <a:off x="16689563" y="6824619"/>
            <a:ext cx="0" cy="1647620"/>
          </a:xfrm>
          <a:prstGeom prst="line">
            <a:avLst/>
          </a:prstGeom>
          <a:ln cap="flat" w="1428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7" id="17"/>
          <p:cNvSpPr txBox="true"/>
          <p:nvPr/>
        </p:nvSpPr>
        <p:spPr>
          <a:xfrm rot="0">
            <a:off x="1000768" y="933450"/>
            <a:ext cx="15893134" cy="894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95"/>
              </a:lnSpc>
            </a:pPr>
            <a:r>
              <a:rPr lang="en-US" b="true" sz="5282">
                <a:solidFill>
                  <a:srgbClr val="464F41"/>
                </a:solidFill>
                <a:latin typeface="Boriboon Bold"/>
                <a:ea typeface="Boriboon Bold"/>
                <a:cs typeface="Boriboon Bold"/>
                <a:sym typeface="Boriboon Bold"/>
              </a:rPr>
              <a:t>WHAT IS LAND COVER CLASSIFICATION?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969178" y="2677116"/>
            <a:ext cx="14349645" cy="2516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20"/>
              </a:lnSpc>
            </a:pPr>
            <a:r>
              <a:rPr lang="en-US" sz="4800">
                <a:solidFill>
                  <a:srgbClr val="464F41"/>
                </a:solidFill>
                <a:latin typeface="Tomorrow"/>
                <a:ea typeface="Tomorrow"/>
                <a:cs typeface="Tomorrow"/>
                <a:sym typeface="Tomorrow"/>
              </a:rPr>
              <a:t>Categorizing the Earth's surface into predefined classes such as water, vegetation, urban areas, etc. using satellite/aerial imagery.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464F41"/>
                </a:solidFill>
                <a:latin typeface="Canva Sans"/>
                <a:ea typeface="Canva Sans"/>
                <a:cs typeface="Canva Sans"/>
                <a:sym typeface="Canva Sans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83023" y="952500"/>
            <a:ext cx="15876277" cy="5163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800" spc="-68">
                <a:solidFill>
                  <a:srgbClr val="464F41"/>
                </a:solidFill>
                <a:latin typeface="Tomorrow"/>
                <a:ea typeface="Tomorrow"/>
                <a:cs typeface="Tomorrow"/>
                <a:sym typeface="Tomorrow"/>
              </a:rPr>
              <a:t>This task is crucial for:</a:t>
            </a:r>
          </a:p>
          <a:p>
            <a:pPr algn="l">
              <a:lnSpc>
                <a:spcPts val="5320"/>
              </a:lnSpc>
            </a:pPr>
          </a:p>
          <a:p>
            <a:pPr algn="l" marL="820421" indent="-410210" lvl="1">
              <a:lnSpc>
                <a:spcPts val="5320"/>
              </a:lnSpc>
              <a:buFont typeface="Arial"/>
              <a:buChar char="•"/>
            </a:pPr>
            <a:r>
              <a:rPr lang="en-US" sz="3800" spc="-68">
                <a:solidFill>
                  <a:srgbClr val="464F41"/>
                </a:solidFill>
                <a:latin typeface="Tomorrow"/>
                <a:ea typeface="Tomorrow"/>
                <a:cs typeface="Tomorrow"/>
                <a:sym typeface="Tomorrow"/>
              </a:rPr>
              <a:t>Urban planning (Mapping urban infrastructure development)</a:t>
            </a:r>
          </a:p>
          <a:p>
            <a:pPr algn="l" marL="820421" indent="-410210" lvl="1">
              <a:lnSpc>
                <a:spcPts val="5320"/>
              </a:lnSpc>
              <a:buFont typeface="Arial"/>
              <a:buChar char="•"/>
            </a:pPr>
            <a:r>
              <a:rPr lang="en-US" sz="3800" spc="-68">
                <a:solidFill>
                  <a:srgbClr val="464F41"/>
                </a:solidFill>
                <a:latin typeface="Tomorrow"/>
                <a:ea typeface="Tomorrow"/>
                <a:cs typeface="Tomorrow"/>
                <a:sym typeface="Tomorrow"/>
              </a:rPr>
              <a:t>Agriculture (Monitoring crop health and agricultural land use) </a:t>
            </a:r>
          </a:p>
          <a:p>
            <a:pPr algn="l" marL="820421" indent="-410210" lvl="1">
              <a:lnSpc>
                <a:spcPts val="5320"/>
              </a:lnSpc>
              <a:buFont typeface="Arial"/>
              <a:buChar char="•"/>
            </a:pPr>
            <a:r>
              <a:rPr lang="en-US" sz="3800" spc="-68">
                <a:solidFill>
                  <a:srgbClr val="464F41"/>
                </a:solidFill>
                <a:latin typeface="Tomorrow"/>
                <a:ea typeface="Tomorrow"/>
                <a:cs typeface="Tomorrow"/>
                <a:sym typeface="Tomorrow"/>
              </a:rPr>
              <a:t>Resource management</a:t>
            </a:r>
          </a:p>
          <a:p>
            <a:pPr algn="l" marL="820421" indent="-410210" lvl="1">
              <a:lnSpc>
                <a:spcPts val="5320"/>
              </a:lnSpc>
              <a:buFont typeface="Arial"/>
              <a:buChar char="•"/>
            </a:pPr>
            <a:r>
              <a:rPr lang="en-US" sz="3800" spc="-68">
                <a:solidFill>
                  <a:srgbClr val="464F41"/>
                </a:solidFill>
                <a:latin typeface="Tomorrow"/>
                <a:ea typeface="Tomorrow"/>
                <a:cs typeface="Tomorrow"/>
                <a:sym typeface="Tomorrow"/>
              </a:rPr>
              <a:t>Environmental monitoring (Observing deforestation, glacier melt, land degradation)</a:t>
            </a:r>
          </a:p>
          <a:p>
            <a:pPr algn="l">
              <a:lnSpc>
                <a:spcPts val="3999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9744694" y="5738101"/>
            <a:ext cx="6905576" cy="3884387"/>
          </a:xfrm>
          <a:custGeom>
            <a:avLst/>
            <a:gdLst/>
            <a:ahLst/>
            <a:cxnLst/>
            <a:rect r="r" b="b" t="t" l="l"/>
            <a:pathLst>
              <a:path h="3884387" w="6905576">
                <a:moveTo>
                  <a:pt x="0" y="0"/>
                </a:moveTo>
                <a:lnTo>
                  <a:pt x="6905576" y="0"/>
                </a:lnTo>
                <a:lnTo>
                  <a:pt x="6905576" y="3884387"/>
                </a:lnTo>
                <a:lnTo>
                  <a:pt x="0" y="38843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845093" y="5815805"/>
            <a:ext cx="6905576" cy="3806682"/>
          </a:xfrm>
          <a:custGeom>
            <a:avLst/>
            <a:gdLst/>
            <a:ahLst/>
            <a:cxnLst/>
            <a:rect r="r" b="b" t="t" l="l"/>
            <a:pathLst>
              <a:path h="3806682" w="6905576">
                <a:moveTo>
                  <a:pt x="0" y="0"/>
                </a:moveTo>
                <a:lnTo>
                  <a:pt x="6905576" y="0"/>
                </a:lnTo>
                <a:lnTo>
                  <a:pt x="6905576" y="3806683"/>
                </a:lnTo>
                <a:lnTo>
                  <a:pt x="0" y="380668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020" r="0" b="-102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464F41"/>
                </a:solidFill>
                <a:latin typeface="Canva Sans"/>
                <a:ea typeface="Canva Sans"/>
                <a:cs typeface="Canva Sans"/>
                <a:sym typeface="Canva Sans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00768" y="914400"/>
            <a:ext cx="15893134" cy="1066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95"/>
              </a:lnSpc>
            </a:pPr>
            <a:r>
              <a:rPr lang="en-US" b="true" sz="6282">
                <a:solidFill>
                  <a:srgbClr val="464F41"/>
                </a:solidFill>
                <a:latin typeface="Boriboon Bold"/>
                <a:ea typeface="Boriboon Bold"/>
                <a:cs typeface="Boriboon Bold"/>
                <a:sym typeface="Boriboon Bold"/>
              </a:rPr>
              <a:t>OTHER METHODS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325917" y="2353431"/>
            <a:ext cx="15567984" cy="7567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90"/>
              </a:lnSpc>
            </a:pPr>
            <a:r>
              <a:rPr lang="en-US" sz="4779" spc="-86">
                <a:solidFill>
                  <a:srgbClr val="464F41"/>
                </a:solidFill>
                <a:latin typeface="Tomorrow"/>
                <a:ea typeface="Tomorrow"/>
                <a:cs typeface="Tomorrow"/>
                <a:sym typeface="Tomorrow"/>
              </a:rPr>
              <a:t>Before ML and neural networks, land cover classification was based on </a:t>
            </a:r>
            <a:r>
              <a:rPr lang="en-US" sz="4779" spc="-86" b="true">
                <a:solidFill>
                  <a:srgbClr val="464F41"/>
                </a:solidFill>
                <a:latin typeface="Tomorrow Bold"/>
                <a:ea typeface="Tomorrow Bold"/>
                <a:cs typeface="Tomorrow Bold"/>
                <a:sym typeface="Tomorrow Bold"/>
              </a:rPr>
              <a:t>statistical methods</a:t>
            </a:r>
            <a:r>
              <a:rPr lang="en-US" sz="4779" spc="-86">
                <a:solidFill>
                  <a:srgbClr val="464F41"/>
                </a:solidFill>
                <a:latin typeface="Tomorrow"/>
                <a:ea typeface="Tomorrow"/>
                <a:cs typeface="Tomorrow"/>
                <a:sym typeface="Tomorrow"/>
              </a:rPr>
              <a:t>,</a:t>
            </a:r>
            <a:r>
              <a:rPr lang="en-US" sz="4779" spc="-86" b="true">
                <a:solidFill>
                  <a:srgbClr val="464F41"/>
                </a:solidFill>
                <a:latin typeface="Tomorrow Bold"/>
                <a:ea typeface="Tomorrow Bold"/>
                <a:cs typeface="Tomorrow Bold"/>
                <a:sym typeface="Tomorrow Bold"/>
              </a:rPr>
              <a:t> spectral indices</a:t>
            </a:r>
            <a:r>
              <a:rPr lang="en-US" sz="4779" spc="-86">
                <a:solidFill>
                  <a:srgbClr val="464F41"/>
                </a:solidFill>
                <a:latin typeface="Tomorrow"/>
                <a:ea typeface="Tomorrow"/>
                <a:cs typeface="Tomorrow"/>
                <a:sym typeface="Tomorrow"/>
              </a:rPr>
              <a:t>, and </a:t>
            </a:r>
            <a:r>
              <a:rPr lang="en-US" sz="4779" spc="-86" b="true">
                <a:solidFill>
                  <a:srgbClr val="464F41"/>
                </a:solidFill>
                <a:latin typeface="Tomorrow Bold"/>
                <a:ea typeface="Tomorrow Bold"/>
                <a:cs typeface="Tomorrow Bold"/>
                <a:sym typeface="Tomorrow Bold"/>
              </a:rPr>
              <a:t>manual interpretation.</a:t>
            </a:r>
            <a:r>
              <a:rPr lang="en-US" sz="4779" spc="-86">
                <a:solidFill>
                  <a:srgbClr val="464F41"/>
                </a:solidFill>
                <a:latin typeface="Tomorrow"/>
                <a:ea typeface="Tomorrow"/>
                <a:cs typeface="Tomorrow"/>
                <a:sym typeface="Tomorrow"/>
              </a:rPr>
              <a:t> </a:t>
            </a:r>
          </a:p>
          <a:p>
            <a:pPr algn="l">
              <a:lnSpc>
                <a:spcPts val="6690"/>
              </a:lnSpc>
            </a:pPr>
          </a:p>
          <a:p>
            <a:pPr algn="l">
              <a:lnSpc>
                <a:spcPts val="6690"/>
              </a:lnSpc>
            </a:pPr>
            <a:r>
              <a:rPr lang="en-US" sz="4779" spc="-86">
                <a:solidFill>
                  <a:srgbClr val="464F41"/>
                </a:solidFill>
                <a:latin typeface="Tomorrow"/>
                <a:ea typeface="Tomorrow"/>
                <a:cs typeface="Tomorrow"/>
                <a:sym typeface="Tomorrow"/>
              </a:rPr>
              <a:t>While these methods were effective for small-scale studies and simpler problems, they often </a:t>
            </a:r>
            <a:r>
              <a:rPr lang="en-US" sz="4779" spc="-86" b="true">
                <a:solidFill>
                  <a:srgbClr val="464F41"/>
                </a:solidFill>
                <a:latin typeface="Tomorrow Bold"/>
                <a:ea typeface="Tomorrow Bold"/>
                <a:cs typeface="Tomorrow Bold"/>
                <a:sym typeface="Tomorrow Bold"/>
              </a:rPr>
              <a:t>struggled with large-scale</a:t>
            </a:r>
            <a:r>
              <a:rPr lang="en-US" sz="4779" spc="-86">
                <a:solidFill>
                  <a:srgbClr val="464F41"/>
                </a:solidFill>
                <a:latin typeface="Tomorrow"/>
                <a:ea typeface="Tomorrow"/>
                <a:cs typeface="Tomorrow"/>
                <a:sym typeface="Tomorrow"/>
              </a:rPr>
              <a:t>,</a:t>
            </a:r>
            <a:r>
              <a:rPr lang="en-US" sz="4779" spc="-86" b="true">
                <a:solidFill>
                  <a:srgbClr val="464F41"/>
                </a:solidFill>
                <a:latin typeface="Tomorrow Bold"/>
                <a:ea typeface="Tomorrow Bold"/>
                <a:cs typeface="Tomorrow Bold"/>
                <a:sym typeface="Tomorrow Bold"/>
              </a:rPr>
              <a:t> complex</a:t>
            </a:r>
            <a:r>
              <a:rPr lang="en-US" sz="4779" spc="-86">
                <a:solidFill>
                  <a:srgbClr val="464F41"/>
                </a:solidFill>
                <a:latin typeface="Tomorrow"/>
                <a:ea typeface="Tomorrow"/>
                <a:cs typeface="Tomorrow"/>
                <a:sym typeface="Tomorrow"/>
              </a:rPr>
              <a:t>, or</a:t>
            </a:r>
            <a:r>
              <a:rPr lang="en-US" sz="4779" spc="-86" b="true">
                <a:solidFill>
                  <a:srgbClr val="464F41"/>
                </a:solidFill>
                <a:latin typeface="Tomorrow Bold"/>
                <a:ea typeface="Tomorrow Bold"/>
                <a:cs typeface="Tomorrow Bold"/>
                <a:sym typeface="Tomorrow Bold"/>
              </a:rPr>
              <a:t> heterogeneous datasets</a:t>
            </a:r>
            <a:r>
              <a:rPr lang="en-US" sz="4779" spc="-86">
                <a:solidFill>
                  <a:srgbClr val="464F41"/>
                </a:solidFill>
                <a:latin typeface="Tomorrow"/>
                <a:ea typeface="Tomorrow"/>
                <a:cs typeface="Tomorrow"/>
                <a:sym typeface="Tomorrow"/>
              </a:rPr>
              <a:t>. </a:t>
            </a:r>
          </a:p>
          <a:p>
            <a:pPr algn="l">
              <a:lnSpc>
                <a:spcPts val="6445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464F41"/>
                </a:solidFill>
                <a:latin typeface="Canva Sans"/>
                <a:ea typeface="Canva Sans"/>
                <a:cs typeface="Canva Sans"/>
                <a:sym typeface="Canva Sans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00768" y="914400"/>
            <a:ext cx="15893134" cy="1066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95"/>
              </a:lnSpc>
            </a:pPr>
            <a:r>
              <a:rPr lang="en-US" b="true" sz="6282">
                <a:solidFill>
                  <a:srgbClr val="464F41"/>
                </a:solidFill>
                <a:latin typeface="Boriboon Bold"/>
                <a:ea typeface="Boriboon Bold"/>
                <a:cs typeface="Boriboon Bold"/>
                <a:sym typeface="Boriboon Bold"/>
              </a:rPr>
              <a:t>MODERN APPROACHES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40494" y="1836420"/>
            <a:ext cx="16230600" cy="6755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20"/>
              </a:lnSpc>
            </a:pPr>
          </a:p>
          <a:p>
            <a:pPr algn="l">
              <a:lnSpc>
                <a:spcPts val="6720"/>
              </a:lnSpc>
            </a:pPr>
            <a:r>
              <a:rPr lang="en-US" sz="4800" spc="-86">
                <a:solidFill>
                  <a:srgbClr val="464F41"/>
                </a:solidFill>
                <a:latin typeface="Tomorrow"/>
                <a:ea typeface="Tomorrow"/>
                <a:cs typeface="Tomorrow"/>
                <a:sym typeface="Tomorrow"/>
              </a:rPr>
              <a:t>Modern approaches based on ML and deep learning have largely replaced these methods due to their </a:t>
            </a:r>
            <a:r>
              <a:rPr lang="en-US" sz="4800" spc="-86" b="true">
                <a:solidFill>
                  <a:srgbClr val="464F41"/>
                </a:solidFill>
                <a:latin typeface="Tomorrow Bold"/>
                <a:ea typeface="Tomorrow Bold"/>
                <a:cs typeface="Tomorrow Bold"/>
                <a:sym typeface="Tomorrow Bold"/>
              </a:rPr>
              <a:t>scalability</a:t>
            </a:r>
            <a:r>
              <a:rPr lang="en-US" sz="4800" spc="-86">
                <a:solidFill>
                  <a:srgbClr val="464F41"/>
                </a:solidFill>
                <a:latin typeface="Tomorrow"/>
                <a:ea typeface="Tomorrow"/>
                <a:cs typeface="Tomorrow"/>
                <a:sym typeface="Tomorrow"/>
              </a:rPr>
              <a:t>,</a:t>
            </a:r>
            <a:r>
              <a:rPr lang="en-US" sz="4800" spc="-86" b="true">
                <a:solidFill>
                  <a:srgbClr val="464F41"/>
                </a:solidFill>
                <a:latin typeface="Tomorrow Bold"/>
                <a:ea typeface="Tomorrow Bold"/>
                <a:cs typeface="Tomorrow Bold"/>
                <a:sym typeface="Tomorrow Bold"/>
              </a:rPr>
              <a:t> flexibility</a:t>
            </a:r>
            <a:r>
              <a:rPr lang="en-US" sz="4800" spc="-86">
                <a:solidFill>
                  <a:srgbClr val="464F41"/>
                </a:solidFill>
                <a:latin typeface="Tomorrow"/>
                <a:ea typeface="Tomorrow"/>
                <a:cs typeface="Tomorrow"/>
                <a:sym typeface="Tomorrow"/>
              </a:rPr>
              <a:t>,</a:t>
            </a:r>
            <a:r>
              <a:rPr lang="en-US" sz="4800" spc="-86" b="true">
                <a:solidFill>
                  <a:srgbClr val="464F41"/>
                </a:solidFill>
                <a:latin typeface="Tomorrow Bold"/>
                <a:ea typeface="Tomorrow Bold"/>
                <a:cs typeface="Tomorrow Bold"/>
                <a:sym typeface="Tomorrow Bold"/>
              </a:rPr>
              <a:t> </a:t>
            </a:r>
            <a:r>
              <a:rPr lang="en-US" sz="4800" spc="-86">
                <a:solidFill>
                  <a:srgbClr val="464F41"/>
                </a:solidFill>
                <a:latin typeface="Tomorrow"/>
                <a:ea typeface="Tomorrow"/>
                <a:cs typeface="Tomorrow"/>
                <a:sym typeface="Tomorrow"/>
              </a:rPr>
              <a:t>and </a:t>
            </a:r>
            <a:r>
              <a:rPr lang="en-US" sz="4800" spc="-86" b="true">
                <a:solidFill>
                  <a:srgbClr val="464F41"/>
                </a:solidFill>
                <a:latin typeface="Tomorrow Bold"/>
                <a:ea typeface="Tomorrow Bold"/>
                <a:cs typeface="Tomorrow Bold"/>
                <a:sym typeface="Tomorrow Bold"/>
              </a:rPr>
              <a:t>accuracy</a:t>
            </a:r>
            <a:r>
              <a:rPr lang="en-US" sz="4800" spc="-86">
                <a:solidFill>
                  <a:srgbClr val="464F41"/>
                </a:solidFill>
                <a:latin typeface="Tomorrow"/>
                <a:ea typeface="Tomorrow"/>
                <a:cs typeface="Tomorrow"/>
                <a:sym typeface="Tomorrow"/>
              </a:rPr>
              <a:t>.</a:t>
            </a:r>
            <a:r>
              <a:rPr lang="en-US" sz="4800" spc="-86" b="true">
                <a:solidFill>
                  <a:srgbClr val="464F41"/>
                </a:solidFill>
                <a:latin typeface="Tomorrow Bold"/>
                <a:ea typeface="Tomorrow Bold"/>
                <a:cs typeface="Tomorrow Bold"/>
                <a:sym typeface="Tomorrow Bold"/>
              </a:rPr>
              <a:t> </a:t>
            </a:r>
          </a:p>
          <a:p>
            <a:pPr algn="l">
              <a:lnSpc>
                <a:spcPts val="6720"/>
              </a:lnSpc>
            </a:pPr>
          </a:p>
          <a:p>
            <a:pPr algn="l">
              <a:lnSpc>
                <a:spcPts val="6720"/>
              </a:lnSpc>
            </a:pPr>
            <a:r>
              <a:rPr lang="en-US" sz="4800" spc="-86">
                <a:solidFill>
                  <a:srgbClr val="464F41"/>
                </a:solidFill>
                <a:latin typeface="Tomorrow"/>
                <a:ea typeface="Tomorrow"/>
                <a:cs typeface="Tomorrow"/>
                <a:sym typeface="Tomorrow"/>
              </a:rPr>
              <a:t>However, they require </a:t>
            </a:r>
            <a:r>
              <a:rPr lang="en-US" sz="4800" spc="-86" b="true">
                <a:solidFill>
                  <a:srgbClr val="464F41"/>
                </a:solidFill>
                <a:latin typeface="Tomorrow Bold"/>
                <a:ea typeface="Tomorrow Bold"/>
                <a:cs typeface="Tomorrow Bold"/>
                <a:sym typeface="Tomorrow Bold"/>
              </a:rPr>
              <a:t>labeled data</a:t>
            </a:r>
            <a:r>
              <a:rPr lang="en-US" sz="4800" spc="-86">
                <a:solidFill>
                  <a:srgbClr val="464F41"/>
                </a:solidFill>
                <a:latin typeface="Tomorrow"/>
                <a:ea typeface="Tomorrow"/>
                <a:cs typeface="Tomorrow"/>
                <a:sym typeface="Tomorrow"/>
              </a:rPr>
              <a:t> and </a:t>
            </a:r>
            <a:r>
              <a:rPr lang="en-US" sz="4800" spc="-86" b="true">
                <a:solidFill>
                  <a:srgbClr val="464F41"/>
                </a:solidFill>
                <a:latin typeface="Tomorrow Bold"/>
                <a:ea typeface="Tomorrow Bold"/>
                <a:cs typeface="Tomorrow Bold"/>
                <a:sym typeface="Tomorrow Bold"/>
              </a:rPr>
              <a:t>computational resources</a:t>
            </a:r>
            <a:r>
              <a:rPr lang="en-US" sz="4800" spc="-86">
                <a:solidFill>
                  <a:srgbClr val="464F41"/>
                </a:solidFill>
                <a:latin typeface="Tomorrow"/>
                <a:ea typeface="Tomorrow"/>
                <a:cs typeface="Tomorrow"/>
                <a:sym typeface="Tomorrow"/>
              </a:rPr>
              <a:t>.</a:t>
            </a:r>
          </a:p>
          <a:p>
            <a:pPr algn="l">
              <a:lnSpc>
                <a:spcPts val="6720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464F41"/>
                </a:solidFill>
                <a:latin typeface="Canva Sans"/>
                <a:ea typeface="Canva Sans"/>
                <a:cs typeface="Canva Sans"/>
                <a:sym typeface="Canva Sans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7592229" y="5325037"/>
            <a:ext cx="2347136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0825190" y="3658690"/>
            <a:ext cx="2163519" cy="3332694"/>
          </a:xfrm>
          <a:custGeom>
            <a:avLst/>
            <a:gdLst/>
            <a:ahLst/>
            <a:cxnLst/>
            <a:rect r="r" b="b" t="t" l="l"/>
            <a:pathLst>
              <a:path h="3332694" w="2163519">
                <a:moveTo>
                  <a:pt x="0" y="0"/>
                </a:moveTo>
                <a:lnTo>
                  <a:pt x="2163520" y="0"/>
                </a:lnTo>
                <a:lnTo>
                  <a:pt x="2163520" y="3332694"/>
                </a:lnTo>
                <a:lnTo>
                  <a:pt x="0" y="33326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3822049" y="3882860"/>
            <a:ext cx="2884355" cy="2884355"/>
          </a:xfrm>
          <a:custGeom>
            <a:avLst/>
            <a:gdLst/>
            <a:ahLst/>
            <a:cxnLst/>
            <a:rect r="r" b="b" t="t" l="l"/>
            <a:pathLst>
              <a:path h="2884355" w="2884355">
                <a:moveTo>
                  <a:pt x="0" y="0"/>
                </a:moveTo>
                <a:lnTo>
                  <a:pt x="2884355" y="0"/>
                </a:lnTo>
                <a:lnTo>
                  <a:pt x="2884355" y="2884355"/>
                </a:lnTo>
                <a:lnTo>
                  <a:pt x="0" y="28843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5" id="5"/>
          <p:cNvSpPr txBox="true"/>
          <p:nvPr/>
        </p:nvSpPr>
        <p:spPr>
          <a:xfrm rot="0">
            <a:off x="1028700" y="438068"/>
            <a:ext cx="15893134" cy="1066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95"/>
              </a:lnSpc>
            </a:pPr>
            <a:r>
              <a:rPr lang="en-US" b="true" sz="6282">
                <a:solidFill>
                  <a:srgbClr val="464F41"/>
                </a:solidFill>
                <a:latin typeface="Boriboon Bold"/>
                <a:ea typeface="Boriboon Bold"/>
                <a:cs typeface="Boriboon Bold"/>
                <a:sym typeface="Boriboon Bold"/>
              </a:rPr>
              <a:t>PROJECT OVERVIEW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27297" y="1886115"/>
            <a:ext cx="15632003" cy="1651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20"/>
              </a:lnSpc>
            </a:pPr>
            <a:r>
              <a:rPr lang="en-US" sz="4728" spc="-85" b="true">
                <a:solidFill>
                  <a:srgbClr val="464F41"/>
                </a:solidFill>
                <a:latin typeface="Tomorrow Bold"/>
                <a:ea typeface="Tomorrow Bold"/>
                <a:cs typeface="Tomorrow Bold"/>
                <a:sym typeface="Tomorrow Bold"/>
              </a:rPr>
              <a:t>Objective:</a:t>
            </a:r>
            <a:r>
              <a:rPr lang="en-US" sz="4728" spc="-85">
                <a:solidFill>
                  <a:srgbClr val="464F41"/>
                </a:solidFill>
                <a:latin typeface="Tomorrow"/>
                <a:ea typeface="Tomorrow"/>
                <a:cs typeface="Tomorrow"/>
                <a:sym typeface="Tomorrow"/>
              </a:rPr>
              <a:t> Classify satellite images in land cover categories using Deep Learning.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27998" y="7476786"/>
            <a:ext cx="15632003" cy="2489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20"/>
              </a:lnSpc>
            </a:pPr>
            <a:r>
              <a:rPr lang="en-US" sz="4728" spc="-85" b="true">
                <a:solidFill>
                  <a:srgbClr val="464F41"/>
                </a:solidFill>
                <a:latin typeface="Tomorrow Bold"/>
                <a:ea typeface="Tomorrow Bold"/>
                <a:cs typeface="Tomorrow Bold"/>
                <a:sym typeface="Tomorrow Bold"/>
              </a:rPr>
              <a:t>Tools:</a:t>
            </a:r>
            <a:r>
              <a:rPr lang="en-US" sz="4728" spc="-85">
                <a:solidFill>
                  <a:srgbClr val="464F41"/>
                </a:solidFill>
                <a:latin typeface="Tomorrow"/>
                <a:ea typeface="Tomorrow"/>
                <a:cs typeface="Tomorrow"/>
                <a:sym typeface="Tomorrow"/>
              </a:rPr>
              <a:t> Python (Pandas, NumPy, Matplotlib, TensorFlow, Json, PIL)</a:t>
            </a:r>
          </a:p>
          <a:p>
            <a:pPr algn="l">
              <a:lnSpc>
                <a:spcPts val="6620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464F41"/>
                </a:solidFill>
                <a:latin typeface="Canva Sans"/>
                <a:ea typeface="Canva Sans"/>
                <a:cs typeface="Canva Sans"/>
                <a:sym typeface="Canva Sans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438068"/>
            <a:ext cx="15893134" cy="1066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95"/>
              </a:lnSpc>
            </a:pPr>
            <a:r>
              <a:rPr lang="en-US" b="true" sz="6282">
                <a:solidFill>
                  <a:srgbClr val="464F41"/>
                </a:solidFill>
                <a:latin typeface="Boriboon Bold"/>
                <a:ea typeface="Boriboon Bold"/>
                <a:cs typeface="Boriboon Bold"/>
                <a:sym typeface="Boriboon Bold"/>
              </a:rPr>
              <a:t>PROJECT OVERVIEW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94478" y="1895640"/>
            <a:ext cx="8477391" cy="32447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4628" spc="-83" b="true">
                <a:solidFill>
                  <a:srgbClr val="464F41"/>
                </a:solidFill>
                <a:latin typeface="Tomorrow Bold"/>
                <a:ea typeface="Tomorrow Bold"/>
                <a:cs typeface="Tomorrow Bold"/>
                <a:sym typeface="Tomorrow Bold"/>
              </a:rPr>
              <a:t>Data:</a:t>
            </a:r>
            <a:r>
              <a:rPr lang="en-US" sz="4628" spc="-83">
                <a:solidFill>
                  <a:srgbClr val="464F41"/>
                </a:solidFill>
                <a:latin typeface="Tomorrow"/>
                <a:ea typeface="Tomorrow"/>
                <a:cs typeface="Tomorrow"/>
                <a:sym typeface="Tomorrow"/>
              </a:rPr>
              <a:t>  EuroSat Dataset </a:t>
            </a:r>
          </a:p>
          <a:p>
            <a:pPr algn="l">
              <a:lnSpc>
                <a:spcPts val="6480"/>
              </a:lnSpc>
            </a:pPr>
            <a:r>
              <a:rPr lang="en-US" sz="4628" spc="-83">
                <a:solidFill>
                  <a:srgbClr val="464F41"/>
                </a:solidFill>
                <a:latin typeface="Tomorrow"/>
                <a:ea typeface="Tomorrow"/>
                <a:cs typeface="Tomorrow"/>
                <a:sym typeface="Tomorrow"/>
              </a:rPr>
              <a:t>64x64 pixel RGB images collected from the Sentinel-2 satellite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0060514" y="1743199"/>
            <a:ext cx="7198786" cy="7537996"/>
          </a:xfrm>
          <a:custGeom>
            <a:avLst/>
            <a:gdLst/>
            <a:ahLst/>
            <a:cxnLst/>
            <a:rect r="r" b="b" t="t" l="l"/>
            <a:pathLst>
              <a:path h="7537996" w="7198786">
                <a:moveTo>
                  <a:pt x="0" y="0"/>
                </a:moveTo>
                <a:lnTo>
                  <a:pt x="7198786" y="0"/>
                </a:lnTo>
                <a:lnTo>
                  <a:pt x="7198786" y="7537996"/>
                </a:lnTo>
                <a:lnTo>
                  <a:pt x="0" y="75379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284438" y="9443161"/>
            <a:ext cx="14974862" cy="573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603"/>
              </a:lnSpc>
            </a:pPr>
            <a:r>
              <a:rPr lang="en-US" sz="3287" spc="-59" u="sng">
                <a:solidFill>
                  <a:srgbClr val="464F41"/>
                </a:solidFill>
                <a:latin typeface="Tomorrow"/>
                <a:ea typeface="Tomorrow"/>
                <a:cs typeface="Tomorrow"/>
                <a:sym typeface="Tomorrow"/>
                <a:hlinkClick r:id="rId3" tooltip="https://www.kaggle.com/datasets/apollo2506/eurosat-dataset/data"/>
              </a:rPr>
              <a:t>https://www.kaggle.com/datasets/apollo2506/eurosat-dataset/data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16775" y="5646737"/>
            <a:ext cx="4867548" cy="3624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pc="-54">
                <a:solidFill>
                  <a:srgbClr val="464F41"/>
                </a:solidFill>
                <a:latin typeface="Tomorrow"/>
                <a:ea typeface="Tomorrow"/>
                <a:cs typeface="Tomorrow"/>
                <a:sym typeface="Tomorrow"/>
              </a:rPr>
              <a:t>Annual Crop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pc="-54">
                <a:solidFill>
                  <a:srgbClr val="464F41"/>
                </a:solidFill>
                <a:latin typeface="Tomorrow"/>
                <a:ea typeface="Tomorrow"/>
                <a:cs typeface="Tomorrow"/>
                <a:sym typeface="Tomorrow"/>
              </a:rPr>
              <a:t>Forest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pc="-54">
                <a:solidFill>
                  <a:srgbClr val="464F41"/>
                </a:solidFill>
                <a:latin typeface="Tomorrow"/>
                <a:ea typeface="Tomorrow"/>
                <a:cs typeface="Tomorrow"/>
                <a:sym typeface="Tomorrow"/>
              </a:rPr>
              <a:t>Herbaceous Vegetation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pc="-54">
                <a:solidFill>
                  <a:srgbClr val="464F41"/>
                </a:solidFill>
                <a:latin typeface="Tomorrow"/>
                <a:ea typeface="Tomorrow"/>
                <a:cs typeface="Tomorrow"/>
                <a:sym typeface="Tomorrow"/>
              </a:rPr>
              <a:t>Highway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pc="-54">
                <a:solidFill>
                  <a:srgbClr val="464F41"/>
                </a:solidFill>
                <a:latin typeface="Tomorrow"/>
                <a:ea typeface="Tomorrow"/>
                <a:cs typeface="Tomorrow"/>
                <a:sym typeface="Tomorrow"/>
              </a:rPr>
              <a:t>Industrial</a:t>
            </a:r>
          </a:p>
          <a:p>
            <a:pPr algn="l">
              <a:lnSpc>
                <a:spcPts val="7801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6161042" y="5656262"/>
            <a:ext cx="3610826" cy="3624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pc="-54">
                <a:solidFill>
                  <a:srgbClr val="464F41"/>
                </a:solidFill>
                <a:latin typeface="Tomorrow"/>
                <a:ea typeface="Tomorrow"/>
                <a:cs typeface="Tomorrow"/>
                <a:sym typeface="Tomorrow"/>
              </a:rPr>
              <a:t>Pasture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pc="-54">
                <a:solidFill>
                  <a:srgbClr val="464F41"/>
                </a:solidFill>
                <a:latin typeface="Tomorrow"/>
                <a:ea typeface="Tomorrow"/>
                <a:cs typeface="Tomorrow"/>
                <a:sym typeface="Tomorrow"/>
              </a:rPr>
              <a:t>Permanent Crop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pc="-54">
                <a:solidFill>
                  <a:srgbClr val="464F41"/>
                </a:solidFill>
                <a:latin typeface="Tomorrow"/>
                <a:ea typeface="Tomorrow"/>
                <a:cs typeface="Tomorrow"/>
                <a:sym typeface="Tomorrow"/>
              </a:rPr>
              <a:t>Residential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pc="-54">
                <a:solidFill>
                  <a:srgbClr val="464F41"/>
                </a:solidFill>
                <a:latin typeface="Tomorrow"/>
                <a:ea typeface="Tomorrow"/>
                <a:cs typeface="Tomorrow"/>
                <a:sym typeface="Tomorrow"/>
              </a:rPr>
              <a:t>River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pc="-54">
                <a:solidFill>
                  <a:srgbClr val="464F41"/>
                </a:solidFill>
                <a:latin typeface="Tomorrow"/>
                <a:ea typeface="Tomorrow"/>
                <a:cs typeface="Tomorrow"/>
                <a:sym typeface="Tomorrow"/>
              </a:rPr>
              <a:t>Sea/Lake</a:t>
            </a:r>
          </a:p>
          <a:p>
            <a:pPr algn="l">
              <a:lnSpc>
                <a:spcPts val="7801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464F41"/>
                </a:solidFill>
                <a:latin typeface="Canva Sans"/>
                <a:ea typeface="Canva Sans"/>
                <a:cs typeface="Canva Sans"/>
                <a:sym typeface="Canva Sans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93319" y="2906150"/>
            <a:ext cx="14090739" cy="5982311"/>
          </a:xfrm>
          <a:custGeom>
            <a:avLst/>
            <a:gdLst/>
            <a:ahLst/>
            <a:cxnLst/>
            <a:rect r="r" b="b" t="t" l="l"/>
            <a:pathLst>
              <a:path h="5982311" w="14090739">
                <a:moveTo>
                  <a:pt x="0" y="0"/>
                </a:moveTo>
                <a:lnTo>
                  <a:pt x="14090739" y="0"/>
                </a:lnTo>
                <a:lnTo>
                  <a:pt x="14090739" y="5982310"/>
                </a:lnTo>
                <a:lnTo>
                  <a:pt x="0" y="59823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438068"/>
            <a:ext cx="15893134" cy="1066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95"/>
              </a:lnSpc>
            </a:pPr>
            <a:r>
              <a:rPr lang="en-US" b="true" sz="6282">
                <a:solidFill>
                  <a:srgbClr val="464F41"/>
                </a:solidFill>
                <a:latin typeface="Boriboon Bold"/>
                <a:ea typeface="Boriboon Bold"/>
                <a:cs typeface="Boriboon Bold"/>
                <a:sym typeface="Boriboon Bold"/>
              </a:rPr>
              <a:t>APPROACH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26138" y="9493250"/>
            <a:ext cx="15627356" cy="4981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45"/>
              </a:lnSpc>
              <a:spcBef>
                <a:spcPct val="0"/>
              </a:spcBef>
            </a:pPr>
            <a:r>
              <a:rPr lang="en-US" sz="2889" spc="-52">
                <a:solidFill>
                  <a:srgbClr val="566660"/>
                </a:solidFill>
                <a:latin typeface="Tomorrow"/>
                <a:ea typeface="Tomorrow"/>
                <a:cs typeface="Tomorrow"/>
                <a:sym typeface="Tomorrow"/>
              </a:rPr>
              <a:t>Image source: https://mriquestions.com/deep-network-types.html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26138" y="1599558"/>
            <a:ext cx="15893134" cy="1144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33"/>
              </a:lnSpc>
              <a:spcBef>
                <a:spcPct val="0"/>
              </a:spcBef>
            </a:pPr>
            <a:r>
              <a:rPr lang="en-US" b="true" sz="3309" spc="-59">
                <a:solidFill>
                  <a:srgbClr val="000000"/>
                </a:solidFill>
                <a:latin typeface="Tomorrow Bold"/>
                <a:ea typeface="Tomorrow Bold"/>
                <a:cs typeface="Tomorrow Bold"/>
                <a:sym typeface="Tomorrow Bold"/>
              </a:rPr>
              <a:t>Convolutional Neural Network (CNN) </a:t>
            </a:r>
            <a:r>
              <a:rPr lang="en-US" sz="3309" spc="-59">
                <a:solidFill>
                  <a:srgbClr val="000000"/>
                </a:solidFill>
                <a:latin typeface="Tomorrow"/>
                <a:ea typeface="Tomorrow"/>
                <a:cs typeface="Tomorrow"/>
                <a:sym typeface="Tomorrow"/>
              </a:rPr>
              <a:t>is a type of Deep Learning. It’s designed to recognize patterns like shapes, textures, and objects in pictures.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8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716431" y="3283521"/>
            <a:ext cx="3274124" cy="64921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AutoNum type="arabicPeriod" startAt="1"/>
            </a:pPr>
            <a:r>
              <a:rPr lang="en-US" sz="3000" spc="-54">
                <a:solidFill>
                  <a:srgbClr val="000000"/>
                </a:solidFill>
                <a:latin typeface="Tomorrow"/>
                <a:ea typeface="Tomorrow"/>
                <a:cs typeface="Tomorrow"/>
                <a:sym typeface="Tomorrow"/>
              </a:rPr>
              <a:t>Breaking the image into small parts.</a:t>
            </a:r>
          </a:p>
          <a:p>
            <a:pPr algn="l" marL="647700" indent="-323850" lvl="1">
              <a:lnSpc>
                <a:spcPts val="4200"/>
              </a:lnSpc>
              <a:buAutoNum type="arabicPeriod" startAt="1"/>
            </a:pPr>
            <a:r>
              <a:rPr lang="en-US" sz="3000" spc="-54">
                <a:solidFill>
                  <a:srgbClr val="000000"/>
                </a:solidFill>
                <a:latin typeface="Tomorrow"/>
                <a:ea typeface="Tomorrow"/>
                <a:cs typeface="Tomorrow"/>
                <a:sym typeface="Tomorrow"/>
              </a:rPr>
              <a:t>Looking for simple patterns </a:t>
            </a:r>
          </a:p>
          <a:p>
            <a:pPr algn="l" marL="647700" indent="-323850" lvl="1">
              <a:lnSpc>
                <a:spcPts val="4200"/>
              </a:lnSpc>
              <a:buAutoNum type="arabicPeriod" startAt="1"/>
            </a:pPr>
            <a:r>
              <a:rPr lang="en-US" sz="3000" spc="-54">
                <a:solidFill>
                  <a:srgbClr val="000000"/>
                </a:solidFill>
                <a:latin typeface="Tomorrow"/>
                <a:ea typeface="Tomorrow"/>
                <a:cs typeface="Tomorrow"/>
                <a:sym typeface="Tomorrow"/>
              </a:rPr>
              <a:t>Combining these patterns to identify the full object.</a:t>
            </a:r>
          </a:p>
          <a:p>
            <a:pPr algn="l">
              <a:lnSpc>
                <a:spcPts val="4633"/>
              </a:lnSpc>
            </a:pPr>
          </a:p>
          <a:p>
            <a:pPr algn="l">
              <a:lnSpc>
                <a:spcPts val="463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0" y="6644984"/>
            <a:ext cx="3986537" cy="3089566"/>
          </a:xfrm>
          <a:custGeom>
            <a:avLst/>
            <a:gdLst/>
            <a:ahLst/>
            <a:cxnLst/>
            <a:rect r="r" b="b" t="t" l="l"/>
            <a:pathLst>
              <a:path h="3089566" w="3986537">
                <a:moveTo>
                  <a:pt x="0" y="0"/>
                </a:moveTo>
                <a:lnTo>
                  <a:pt x="3986537" y="0"/>
                </a:lnTo>
                <a:lnTo>
                  <a:pt x="3986537" y="3089566"/>
                </a:lnTo>
                <a:lnTo>
                  <a:pt x="0" y="3089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438068"/>
            <a:ext cx="15893134" cy="1066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95"/>
              </a:lnSpc>
            </a:pPr>
            <a:r>
              <a:rPr lang="en-US" b="true" sz="6282">
                <a:solidFill>
                  <a:srgbClr val="464F41"/>
                </a:solidFill>
                <a:latin typeface="Boriboon Bold"/>
                <a:ea typeface="Boriboon Bold"/>
                <a:cs typeface="Boriboon Bold"/>
                <a:sym typeface="Boriboon Bold"/>
              </a:rPr>
              <a:t>RESULTS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929301" y="1895599"/>
            <a:ext cx="7039234" cy="787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4628" spc="-83" b="true">
                <a:solidFill>
                  <a:srgbClr val="464F41"/>
                </a:solidFill>
                <a:latin typeface="Tomorrow Bold"/>
                <a:ea typeface="Tomorrow Bold"/>
                <a:cs typeface="Tomorrow Bold"/>
                <a:sym typeface="Tomorrow Bold"/>
              </a:rPr>
              <a:t>My model performance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958521" y="3552424"/>
            <a:ext cx="1925931" cy="813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20"/>
              </a:lnSpc>
            </a:pPr>
            <a:r>
              <a:rPr lang="en-US" sz="4728" spc="-85" b="true">
                <a:solidFill>
                  <a:srgbClr val="464F41"/>
                </a:solidFill>
                <a:latin typeface="Tomorrow Bold"/>
                <a:ea typeface="Tomorrow Bold"/>
                <a:cs typeface="Tomorrow Bold"/>
                <a:sym typeface="Tomorrow Bold"/>
              </a:rPr>
              <a:t>92%</a:t>
            </a:r>
            <a:r>
              <a:rPr lang="en-US" sz="4728" spc="-85">
                <a:solidFill>
                  <a:srgbClr val="464F41"/>
                </a:solidFill>
                <a:latin typeface="Tomorrow"/>
                <a:ea typeface="Tomorrow"/>
                <a:cs typeface="Tomorrow"/>
                <a:sym typeface="Tomorrow"/>
              </a:rPr>
              <a:t>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305160" y="1895599"/>
            <a:ext cx="6117405" cy="787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4628" spc="-83" b="true">
                <a:solidFill>
                  <a:srgbClr val="464F41"/>
                </a:solidFill>
                <a:latin typeface="Tomorrow Bold"/>
                <a:ea typeface="Tomorrow Bold"/>
                <a:cs typeface="Tomorrow Bold"/>
                <a:sym typeface="Tomorrow Bold"/>
              </a:rPr>
              <a:t>Human Performace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720487" y="3552424"/>
            <a:ext cx="1747467" cy="813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20"/>
              </a:lnSpc>
            </a:pPr>
            <a:r>
              <a:rPr lang="en-US" sz="4728" spc="-85" b="true">
                <a:solidFill>
                  <a:srgbClr val="464F41"/>
                </a:solidFill>
                <a:latin typeface="Tomorrow Bold"/>
                <a:ea typeface="Tomorrow Bold"/>
                <a:cs typeface="Tomorrow Bold"/>
                <a:sym typeface="Tomorrow Bold"/>
              </a:rPr>
              <a:t>90%</a:t>
            </a:r>
            <a:r>
              <a:rPr lang="en-US" sz="4728" spc="-85">
                <a:solidFill>
                  <a:srgbClr val="464F41"/>
                </a:solidFill>
                <a:latin typeface="Tomorrow"/>
                <a:ea typeface="Tomorrow"/>
                <a:cs typeface="Tomorrow"/>
                <a:sym typeface="Tomorrow"/>
              </a:rPr>
              <a:t>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554050" y="7388903"/>
            <a:ext cx="3166437" cy="1651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20"/>
              </a:lnSpc>
            </a:pPr>
            <a:r>
              <a:rPr lang="en-US" sz="4728" spc="-85" b="true">
                <a:solidFill>
                  <a:srgbClr val="464F41"/>
                </a:solidFill>
                <a:latin typeface="Tomorrow Bold"/>
                <a:ea typeface="Tomorrow Bold"/>
                <a:cs typeface="Tomorrow Bold"/>
                <a:sym typeface="Tomorrow Bold"/>
              </a:rPr>
              <a:t>324 </a:t>
            </a:r>
            <a:r>
              <a:rPr lang="en-US" sz="4728" spc="-85">
                <a:solidFill>
                  <a:srgbClr val="464F41"/>
                </a:solidFill>
                <a:latin typeface="Tomorrow"/>
                <a:ea typeface="Tomorrow"/>
                <a:cs typeface="Tomorrow"/>
                <a:sym typeface="Tomorrow"/>
              </a:rPr>
              <a:t>Times faster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464F41"/>
                </a:solidFill>
                <a:latin typeface="Canva Sans"/>
                <a:ea typeface="Canva Sans"/>
                <a:cs typeface="Canva Sans"/>
                <a:sym typeface="Canva Sans"/>
              </a:rPr>
              <a:t>9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958521" y="5232538"/>
            <a:ext cx="3438743" cy="813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20"/>
              </a:lnSpc>
            </a:pPr>
            <a:r>
              <a:rPr lang="en-US" sz="4728" spc="-85" b="true">
                <a:solidFill>
                  <a:srgbClr val="464F41"/>
                </a:solidFill>
                <a:latin typeface="Tomorrow Bold"/>
                <a:ea typeface="Tomorrow Bold"/>
                <a:cs typeface="Tomorrow Bold"/>
                <a:sym typeface="Tomorrow Bold"/>
              </a:rPr>
              <a:t>30</a:t>
            </a:r>
            <a:r>
              <a:rPr lang="en-US" sz="4728" spc="-85">
                <a:solidFill>
                  <a:srgbClr val="464F41"/>
                </a:solidFill>
                <a:latin typeface="Tomorrow"/>
                <a:ea typeface="Tomorrow"/>
                <a:cs typeface="Tomorrow"/>
                <a:sym typeface="Tomorrow"/>
              </a:rPr>
              <a:t> seconds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3552424"/>
            <a:ext cx="2621824" cy="813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20"/>
              </a:lnSpc>
            </a:pPr>
            <a:r>
              <a:rPr lang="en-US" sz="4728" spc="-85">
                <a:solidFill>
                  <a:srgbClr val="464F41"/>
                </a:solidFill>
                <a:latin typeface="Tomorrow"/>
                <a:ea typeface="Tomorrow"/>
                <a:cs typeface="Tomorrow"/>
                <a:sym typeface="Tomorrow"/>
              </a:rPr>
              <a:t>Accuracy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656127" y="5355395"/>
            <a:ext cx="4265707" cy="813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20"/>
              </a:lnSpc>
            </a:pPr>
            <a:r>
              <a:rPr lang="en-US" sz="4728" spc="-85">
                <a:solidFill>
                  <a:srgbClr val="464F41"/>
                </a:solidFill>
                <a:latin typeface="Tomorrow"/>
                <a:ea typeface="Tomorrow"/>
                <a:cs typeface="Tomorrow"/>
                <a:sym typeface="Tomorrow"/>
              </a:rPr>
              <a:t> </a:t>
            </a:r>
            <a:r>
              <a:rPr lang="en-US" sz="4728" spc="-85" b="true">
                <a:solidFill>
                  <a:srgbClr val="464F41"/>
                </a:solidFill>
                <a:latin typeface="Tomorrow Bold"/>
                <a:ea typeface="Tomorrow Bold"/>
                <a:cs typeface="Tomorrow Bold"/>
                <a:sym typeface="Tomorrow Bold"/>
              </a:rPr>
              <a:t>9720</a:t>
            </a:r>
            <a:r>
              <a:rPr lang="en-US" sz="4728" spc="-85">
                <a:solidFill>
                  <a:srgbClr val="464F41"/>
                </a:solidFill>
                <a:latin typeface="Tomorrow"/>
                <a:ea typeface="Tomorrow"/>
                <a:cs typeface="Tomorrow"/>
                <a:sym typeface="Tomorrow"/>
              </a:rPr>
              <a:t> seconds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5355395"/>
            <a:ext cx="2621824" cy="813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20"/>
              </a:lnSpc>
            </a:pPr>
            <a:r>
              <a:rPr lang="en-US" sz="4728" spc="-85">
                <a:solidFill>
                  <a:srgbClr val="464F41"/>
                </a:solidFill>
                <a:latin typeface="Tomorrow"/>
                <a:ea typeface="Tomorrow"/>
                <a:cs typeface="Tomorrow"/>
                <a:sym typeface="Tomorrow"/>
              </a:rPr>
              <a:t>Time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DAGcQAFIYbs</dc:identifier>
  <dcterms:modified xsi:type="dcterms:W3CDTF">2011-08-01T06:04:30Z</dcterms:modified>
  <cp:revision>1</cp:revision>
  <dc:title>Kopie von Final_presentation_Uliana Harras</dc:title>
</cp:coreProperties>
</file>