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7FE1D-3B3A-7FF5-5725-3FAF0D88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65BFA5B-B3F7-29FD-227E-27A52D174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6BC7CA-E914-F2CB-2E75-B6890F41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C88845A-5C36-0749-7530-48C59666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431AE97-AB39-1B27-9172-0B9D2AF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05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6ADF5-E1DA-B643-3077-CB39A798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1063051-8081-F7C9-227C-B0F2C446E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F2CD408-853E-2D63-B3C6-F5F2285D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13448F3-0517-FFAF-A568-EDAA4FA8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5D66385-816B-13F6-9D1F-9597D17C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6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B2E8A6DE-2C37-54D8-C147-0808EE10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41FC569-19B7-EADB-3273-46D11E2C6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FD3ADFE-1600-61E7-A9F4-B432E579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9A54A22-6E3A-7634-B71C-20A6C75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55C0EB8-705E-55B0-D129-3EBCED5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5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BB8AE-FA73-0BB6-4928-E1E4217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41B16B9-2B00-805F-8E1A-270C8E6A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682D176-E7C5-FD2A-BCBA-873AC342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0105008-00B3-39E5-5A30-78E9E7CA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1972903-3EAA-F0B6-4476-E4B7CD91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86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7C0EB-FCA2-390B-9674-6C6BE238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AA3BF37-FFB1-663E-F527-26F05D34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87BD98D-412B-1E70-9881-2626BC86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74D08AC-0707-5662-8D85-A8C75F1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6A75FDF-6B7C-8E96-59CE-80AA40F1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2D5BD-6EF2-B813-7942-73C1EDF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9EB45F-8775-727C-1D5A-16F8CB651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9988A90-3A95-9B1B-1518-6E057A45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2ED5D40-33CC-46E4-0C25-78CDCA20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977EC1B-A938-8C4A-6FF2-CAA20368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7105D44-A4F2-09C2-DC48-02C51DE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19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5FED4-3AB5-EAD8-B8DA-58388659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241AB0C-E963-19B7-2C34-3A71F71A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61925BF-C542-8D9C-3C04-EAB9ED66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B58A0F2-5B55-1A6D-A627-991F48FAE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B738939-F1AA-5046-1266-FBC337F0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D4FFA5C-CF49-7DF9-6982-335311BD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F457712-EA54-63E6-F92E-4B5AC4C9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C567F29-32E7-220D-B1E0-3D4FBD1A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25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11141-3C10-BD95-5561-199D2FE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F9BEE66-3DF3-351C-6F11-41AEB411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199333D-A25A-5EB2-FAD2-CD65657D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FF9DD78-D841-2FF1-A077-FC0AF646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487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DD0C4CD-A721-6387-394E-AC4C413C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123DE0A-C7DF-67C9-E1C1-09FFCAE1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4E8831B-A450-8BE3-40CF-420177EB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031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1AE18-4AE7-0D70-64BB-73F43B3A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9A9216-8A56-1A85-97C2-FA43E807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BA5DA7B-8878-5240-EC88-EB08910B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EE1D7DA-34D6-EB48-38FF-EED7EF77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7B1F848-E403-5AB8-3A06-2D93657E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F476DD2-117C-FFB2-39F0-F219085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26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598DA-E357-9641-08CC-1EB73237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C10CAFAA-4DCB-9D56-EC74-80BBC4C55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274116E-B91D-D0B6-CACA-BAEEE3B3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38B5694-9AC9-60E8-FE65-8AFE53D3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5001902-E091-E830-1B8F-F7023576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C52959A-D37B-4F9E-AA9E-9141B98C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40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2CB6568-8036-9A2F-CE0B-8D419FD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FDF3D93-918C-E246-1B45-407A4486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F8ED48E-B28C-5D27-8DE3-F1F368EB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5F97-4AA6-8E4E-AC4D-8BDF606E58E5}" type="datetimeFigureOut">
              <a:rPr lang="uk-UA" smtClean="0"/>
              <a:t>21.06.2023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E7C5D99-6308-6597-E66D-083EE3FD1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79798D3-6239-BE94-18FD-A4C59F5DF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484F-28B5-4145-9869-DFC812BDE3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81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9A75-32E5-7E60-2441-B455F9F0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214438" y="631032"/>
            <a:ext cx="9144000" cy="1666875"/>
          </a:xfrm>
        </p:spPr>
        <p:txBody>
          <a:bodyPr>
            <a:normAutofit fontScale="90000"/>
          </a:bodyPr>
          <a:lstStyle/>
          <a:p>
            <a:pPr algn="l"/>
            <a:br>
              <a:rPr lang="en-US" sz="1600" b="1" dirty="0">
                <a:latin typeface="Rubik"/>
              </a:rPr>
            </a:br>
            <a:r>
              <a:rPr lang="en-US" sz="1600" b="1" dirty="0">
                <a:latin typeface="Rubik"/>
              </a:rPr>
              <a:t>1. </a:t>
            </a:r>
            <a:r>
              <a:rPr lang="uk-UA" sz="1600" b="1" i="0" dirty="0">
                <a:effectLst/>
                <a:latin typeface="Rubik"/>
              </a:rPr>
              <a:t>В </a:t>
            </a:r>
            <a:r>
              <a:rPr lang="uk-UA" sz="1600" b="1" i="0" dirty="0" err="1">
                <a:effectLst/>
                <a:latin typeface="Rubik"/>
              </a:rPr>
              <a:t>баг-трекінговій</a:t>
            </a:r>
            <a:r>
              <a:rPr lang="uk-UA" sz="1600" b="1" i="0" dirty="0">
                <a:effectLst/>
                <a:latin typeface="Rubik"/>
              </a:rPr>
              <a:t> системі (</a:t>
            </a:r>
            <a:r>
              <a:rPr lang="en-US" sz="1600" b="1" i="0" dirty="0">
                <a:effectLst/>
                <a:latin typeface="Rubik"/>
              </a:rPr>
              <a:t>Jira) </a:t>
            </a:r>
            <a:r>
              <a:rPr lang="en-US" sz="1600" b="1" i="0" dirty="0" err="1">
                <a:effectLst/>
                <a:latin typeface="Rubik"/>
              </a:rPr>
              <a:t>описати</a:t>
            </a:r>
            <a:r>
              <a:rPr lang="uk-UA" sz="1600" b="1" i="0" dirty="0">
                <a:effectLst/>
                <a:latin typeface="Rubik"/>
              </a:rPr>
              <a:t> </a:t>
            </a:r>
            <a:r>
              <a:rPr lang="uk-UA" sz="1600" b="1" i="0" dirty="0" err="1">
                <a:effectLst/>
                <a:latin typeface="Rubik"/>
              </a:rPr>
              <a:t>баги</a:t>
            </a:r>
            <a:r>
              <a:rPr lang="en-US" sz="1600" b="1" i="0" dirty="0">
                <a:effectLst/>
                <a:latin typeface="Rubik"/>
              </a:rPr>
              <a:t>. </a:t>
            </a:r>
            <a:r>
              <a:rPr lang="en-US" sz="1600" b="1" dirty="0" err="1"/>
              <a:t>Завдання</a:t>
            </a:r>
            <a:r>
              <a:rPr lang="en-US" sz="1600" b="1" dirty="0"/>
              <a:t> </a:t>
            </a:r>
            <a:r>
              <a:rPr lang="en-US" sz="1600" b="1" dirty="0" err="1"/>
              <a:t>перше</a:t>
            </a:r>
            <a:r>
              <a:rPr lang="en-US" sz="1600" b="1" dirty="0"/>
              <a:t> </a:t>
            </a:r>
            <a:r>
              <a:rPr lang="en-US" sz="1600" b="1" dirty="0" err="1"/>
              <a:t>виконане</a:t>
            </a:r>
            <a:r>
              <a:rPr lang="en-US" sz="1600" b="1" dirty="0"/>
              <a:t> і </a:t>
            </a:r>
            <a:r>
              <a:rPr lang="en-US" sz="1600" b="1" dirty="0" err="1"/>
              <a:t>запрошення</a:t>
            </a:r>
            <a:r>
              <a:rPr lang="en-US" sz="1600" b="1" dirty="0"/>
              <a:t> </a:t>
            </a:r>
            <a:r>
              <a:rPr lang="en-US" sz="1600" b="1" dirty="0" err="1"/>
              <a:t>до</a:t>
            </a:r>
            <a:r>
              <a:rPr lang="en-US" sz="1600" b="1" dirty="0"/>
              <a:t> </a:t>
            </a:r>
            <a:r>
              <a:rPr lang="en-US" sz="1600" b="1" dirty="0" err="1"/>
              <a:t>його</a:t>
            </a:r>
            <a:r>
              <a:rPr lang="en-US" sz="1600" b="1" dirty="0"/>
              <a:t> </a:t>
            </a:r>
            <a:r>
              <a:rPr lang="en-US" sz="1600" b="1" dirty="0" err="1"/>
              <a:t>перегляду</a:t>
            </a:r>
            <a:r>
              <a:rPr lang="en-US" sz="1600" b="1" dirty="0"/>
              <a:t> </a:t>
            </a:r>
            <a:r>
              <a:rPr lang="en-US" sz="1600" b="1" dirty="0" err="1"/>
              <a:t>надіслане</a:t>
            </a:r>
            <a:r>
              <a:rPr lang="en-US" sz="1600" b="1" dirty="0"/>
              <a:t> </a:t>
            </a:r>
            <a:r>
              <a:rPr lang="en-US" sz="1600" b="1" dirty="0" err="1"/>
              <a:t>тобі</a:t>
            </a:r>
            <a:r>
              <a:rPr lang="en-US" sz="1600" b="1" dirty="0"/>
              <a:t> </a:t>
            </a:r>
            <a:r>
              <a:rPr lang="en-US" sz="1600" b="1" dirty="0" err="1"/>
              <a:t>на</a:t>
            </a:r>
            <a:r>
              <a:rPr lang="en-US" sz="1600" b="1" dirty="0"/>
              <a:t> </a:t>
            </a:r>
            <a:r>
              <a:rPr lang="en-US" sz="1600" b="1" dirty="0" err="1"/>
              <a:t>пошту</a:t>
            </a:r>
            <a:r>
              <a:rPr lang="en-US" sz="1600" b="1" dirty="0"/>
              <a:t>.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2. </a:t>
            </a:r>
            <a:r>
              <a:rPr lang="uk-UA" sz="1600" b="1" dirty="0">
                <a:latin typeface="Rubik"/>
              </a:rPr>
              <a:t>П</a:t>
            </a:r>
            <a:r>
              <a:rPr lang="uk-UA" sz="1600" b="1" i="0" dirty="0">
                <a:effectLst/>
                <a:latin typeface="Rubik"/>
              </a:rPr>
              <a:t>риклади </a:t>
            </a:r>
            <a:r>
              <a:rPr lang="uk-UA" sz="1600" b="1" i="0" dirty="0" err="1">
                <a:effectLst/>
                <a:latin typeface="Rubik"/>
              </a:rPr>
              <a:t>багів</a:t>
            </a:r>
            <a:r>
              <a:rPr lang="uk-UA" sz="1600" b="1" i="0" dirty="0">
                <a:effectLst/>
                <a:latin typeface="Rubik"/>
              </a:rPr>
              <a:t>, які можуть мати такі комбінації: </a:t>
            </a:r>
            <a:r>
              <a:rPr lang="en-US" sz="1600" b="1" i="0" dirty="0">
                <a:solidFill>
                  <a:srgbClr val="373A3C"/>
                </a:solidFill>
                <a:effectLst/>
                <a:latin typeface="Rubik"/>
              </a:rPr>
              <a:t>Severity - Critical/Priority - Low</a:t>
            </a:r>
            <a:br>
              <a:rPr lang="en-US" sz="1600" b="1" i="0" dirty="0">
                <a:solidFill>
                  <a:srgbClr val="373A3C"/>
                </a:solidFill>
                <a:effectLst/>
                <a:latin typeface="Rubik"/>
              </a:rPr>
            </a:br>
            <a:r>
              <a:rPr lang="en-US" sz="1600" b="1" i="0" dirty="0">
                <a:solidFill>
                  <a:srgbClr val="373A3C"/>
                </a:solidFill>
                <a:effectLst/>
                <a:latin typeface="Rubik"/>
              </a:rPr>
              <a:t>Severity - Minor / Priority - Highest</a:t>
            </a:r>
            <a:br>
              <a:rPr lang="en-US" b="1" i="0" dirty="0">
                <a:solidFill>
                  <a:srgbClr val="373A3C"/>
                </a:solidFill>
                <a:effectLst/>
                <a:latin typeface="Rubik"/>
              </a:rPr>
            </a:br>
            <a:endParaRPr lang="uk-UA" b="1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D708C9D-01A8-1B26-63BD-65C4E32A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438" y="1625256"/>
            <a:ext cx="9144000" cy="865872"/>
          </a:xfrm>
        </p:spPr>
        <p:txBody>
          <a:bodyPr>
            <a:noAutofit/>
          </a:bodyPr>
          <a:lstStyle/>
          <a:p>
            <a:pPr algn="l"/>
            <a:r>
              <a:rPr lang="uk-UA" sz="1400" dirty="0">
                <a:effectLst/>
              </a:rPr>
              <a:t>Кнопка оплатити товар не працює. Це є комбінація </a:t>
            </a:r>
            <a:r>
              <a:rPr lang="en-US" sz="1400" b="1" dirty="0" err="1">
                <a:effectLst/>
              </a:rPr>
              <a:t>Sevirity</a:t>
            </a:r>
            <a:r>
              <a:rPr lang="en-US" sz="1400" b="1" dirty="0">
                <a:effectLst/>
              </a:rPr>
              <a:t> - Critical,</a:t>
            </a:r>
            <a:r>
              <a:rPr lang="en-US" sz="1400" dirty="0">
                <a:effectLst/>
              </a:rPr>
              <a:t> </a:t>
            </a:r>
            <a:r>
              <a:rPr lang="uk-UA" sz="1400" dirty="0">
                <a:effectLst/>
              </a:rPr>
              <a:t>тому що це пливає на можливість придбання товару, а значить </a:t>
            </a:r>
            <a:r>
              <a:rPr lang="uk-UA" sz="1400" dirty="0" err="1">
                <a:effectLst/>
              </a:rPr>
              <a:t>унеможливє</a:t>
            </a:r>
            <a:r>
              <a:rPr lang="uk-UA" sz="1400" dirty="0">
                <a:effectLst/>
              </a:rPr>
              <a:t> продаж і несе фінансові збитки. Цей </a:t>
            </a:r>
            <a:r>
              <a:rPr lang="uk-UA" sz="1400" dirty="0" err="1">
                <a:effectLst/>
              </a:rPr>
              <a:t>баг</a:t>
            </a:r>
            <a:r>
              <a:rPr lang="uk-UA" sz="1400" dirty="0">
                <a:effectLst/>
              </a:rPr>
              <a:t> необхідно усунути з високим пріоритетом.</a:t>
            </a:r>
            <a:r>
              <a:rPr lang="uk-UA" sz="1400" dirty="0"/>
              <a:t>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>
                <a:effectLst/>
              </a:rPr>
              <a:t>Поле інформація про компанію на головній сторінці містить орфографічну помилку. З точки зору функціональності, це ні на що не впливає, але впливає на досвід користувача. Це буде комбінація </a:t>
            </a:r>
            <a:r>
              <a:rPr lang="en-US" sz="1400" b="1" dirty="0">
                <a:effectLst/>
              </a:rPr>
              <a:t>Priority - Low.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r>
              <a:rPr lang="uk-UA" sz="1400" dirty="0">
                <a:effectLst/>
              </a:rPr>
              <a:t>Домашня сторінка сайту "сповзає" у старих браузерах. Накладається текст на текст та картинки не завантажуються. Це перешкоджає функціонуванню продукту і пересуванню користувача, тому серйозність дефекту буде високою. Тим не менш, так як браузер застарілий і кількість відвідувачів незначна, то </a:t>
            </a:r>
            <a:r>
              <a:rPr lang="uk-UA" sz="1400" dirty="0" err="1">
                <a:effectLst/>
              </a:rPr>
              <a:t>баг</a:t>
            </a:r>
            <a:r>
              <a:rPr lang="uk-UA" sz="1400" dirty="0">
                <a:effectLst/>
              </a:rPr>
              <a:t> можна розглядати з низьким пріоритетом. Це буде</a:t>
            </a:r>
            <a:r>
              <a:rPr lang="uk-UA" sz="1400" b="1" dirty="0">
                <a:effectLst/>
              </a:rPr>
              <a:t> </a:t>
            </a:r>
            <a:r>
              <a:rPr lang="en-US" sz="1400" b="1" dirty="0">
                <a:effectLst/>
              </a:rPr>
              <a:t>Severity - Minor. </a:t>
            </a:r>
            <a:br>
              <a:rPr lang="en-US" sz="1400" dirty="0"/>
            </a:br>
            <a:br>
              <a:rPr lang="en-US" sz="1400" dirty="0"/>
            </a:br>
            <a:r>
              <a:rPr lang="uk-UA" sz="1400" dirty="0">
                <a:effectLst/>
              </a:rPr>
              <a:t>В додатку мобільного </a:t>
            </a:r>
            <a:r>
              <a:rPr lang="uk-UA" sz="1400" dirty="0" err="1">
                <a:effectLst/>
              </a:rPr>
              <a:t>банкінгу</a:t>
            </a:r>
            <a:r>
              <a:rPr lang="uk-UA" sz="1400" dirty="0">
                <a:effectLst/>
              </a:rPr>
              <a:t>, який правильно вираховує щоденний, щотижневі звіти, але щомісячний звіт не формується і виникають проблеми. Це помилка високого ступеню серйозності та з високим пріоритетом, так як є актуальним. Цей </a:t>
            </a:r>
            <a:r>
              <a:rPr lang="uk-UA" sz="1400" dirty="0" err="1">
                <a:effectLst/>
              </a:rPr>
              <a:t>баг</a:t>
            </a:r>
            <a:r>
              <a:rPr lang="uk-UA" sz="1400" dirty="0">
                <a:effectLst/>
              </a:rPr>
              <a:t> може бути виправлений у наступному випуску. Це комбінація </a:t>
            </a:r>
            <a:r>
              <a:rPr lang="en-US" sz="1400" b="1" dirty="0">
                <a:effectLst/>
              </a:rPr>
              <a:t>Priority – HiHighe3.</a:t>
            </a:r>
          </a:p>
          <a:p>
            <a:pPr algn="l"/>
            <a:r>
              <a:rPr lang="en-US" sz="1400" b="1" dirty="0"/>
              <a:t>3</a:t>
            </a:r>
            <a:r>
              <a:rPr lang="en-US" sz="1400" b="1" dirty="0">
                <a:effectLst/>
              </a:rPr>
              <a:t>. </a:t>
            </a:r>
            <a:r>
              <a:rPr lang="uk-UA" sz="1400" b="1" i="0" dirty="0">
                <a:effectLst/>
                <a:latin typeface="Rubik"/>
              </a:rPr>
              <a:t>Ти як керівник/ця маєш створити життєвий цикл </a:t>
            </a:r>
            <a:r>
              <a:rPr lang="uk-UA" sz="1400" b="1" i="0" dirty="0" err="1">
                <a:effectLst/>
                <a:latin typeface="Rubik"/>
              </a:rPr>
              <a:t>багу</a:t>
            </a:r>
            <a:r>
              <a:rPr lang="uk-UA" sz="1400" b="1" i="0" dirty="0">
                <a:effectLst/>
                <a:latin typeface="Rubik"/>
              </a:rPr>
              <a:t>. </a:t>
            </a:r>
            <a:r>
              <a:rPr lang="uk-UA" sz="1400" b="1" i="0" dirty="0">
                <a:solidFill>
                  <a:srgbClr val="373A3C"/>
                </a:solidFill>
                <a:effectLst/>
                <a:latin typeface="Rubik"/>
              </a:rPr>
              <a:t>Які статуси туди будуть входити? </a:t>
            </a:r>
            <a:r>
              <a:rPr lang="en-US" sz="1400" b="1" i="0" dirty="0">
                <a:solidFill>
                  <a:srgbClr val="373A3C"/>
                </a:solidFill>
                <a:effectLst/>
                <a:latin typeface="Rubik"/>
              </a:rPr>
              <a:t> </a:t>
            </a:r>
            <a:r>
              <a:rPr lang="uk-UA" sz="1400" b="1" i="0" dirty="0">
                <a:solidFill>
                  <a:srgbClr val="373A3C"/>
                </a:solidFill>
                <a:effectLst/>
                <a:latin typeface="Rubik"/>
              </a:rPr>
              <a:t>В якій послідовності? Чому саме такі? </a:t>
            </a:r>
          </a:p>
          <a:p>
            <a:pPr algn="l"/>
            <a:r>
              <a:rPr lang="uk-UA" sz="1400" dirty="0">
                <a:effectLst/>
              </a:rPr>
              <a:t>У системі </a:t>
            </a:r>
            <a:r>
              <a:rPr lang="en-US" sz="1400" dirty="0">
                <a:effectLst/>
              </a:rPr>
              <a:t>Jira </a:t>
            </a:r>
            <a:r>
              <a:rPr lang="uk-UA" sz="1400" dirty="0">
                <a:effectLst/>
              </a:rPr>
              <a:t>будуть відображаються такі показники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так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як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вони</a:t>
            </a:r>
            <a:r>
              <a:rPr lang="en-US" sz="1400" dirty="0">
                <a:effectLst/>
              </a:rPr>
              <a:t> є </a:t>
            </a:r>
            <a:r>
              <a:rPr lang="en-US" sz="1400" dirty="0" err="1">
                <a:effectLst/>
              </a:rPr>
              <a:t>необхідними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для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відображення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суті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проведеної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роботи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над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багами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та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тестування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та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статусу</a:t>
            </a:r>
            <a:r>
              <a:rPr lang="en-US" sz="1400" dirty="0"/>
              <a:t>. </a:t>
            </a:r>
            <a:br>
              <a:rPr lang="uk-UA" sz="1400" dirty="0"/>
            </a:br>
            <a:r>
              <a:rPr lang="uk-UA" sz="1400" dirty="0">
                <a:effectLst/>
              </a:rPr>
              <a:t>назва </a:t>
            </a:r>
            <a:r>
              <a:rPr lang="en-US" sz="1400" dirty="0" err="1"/>
              <a:t>б</a:t>
            </a:r>
            <a:r>
              <a:rPr lang="en-US" sz="1400" dirty="0" err="1">
                <a:effectLst/>
              </a:rPr>
              <a:t>агу</a:t>
            </a:r>
            <a:r>
              <a:rPr lang="uk-UA" sz="1400" dirty="0">
                <a:effectLst/>
              </a:rPr>
              <a:t>;</a:t>
            </a:r>
            <a:br>
              <a:rPr lang="uk-UA" sz="1400" dirty="0"/>
            </a:br>
            <a:r>
              <a:rPr lang="uk-UA" sz="1400" dirty="0">
                <a:effectLst/>
              </a:rPr>
              <a:t>опис;</a:t>
            </a:r>
            <a:br>
              <a:rPr lang="uk-UA" sz="1400" dirty="0"/>
            </a:br>
            <a:r>
              <a:rPr lang="uk-UA" sz="1400" dirty="0">
                <a:effectLst/>
              </a:rPr>
              <a:t>пріоритет;</a:t>
            </a:r>
            <a:br>
              <a:rPr lang="uk-UA" sz="1400" dirty="0"/>
            </a:br>
            <a:r>
              <a:rPr lang="uk-UA" sz="1400" dirty="0">
                <a:effectLst/>
              </a:rPr>
              <a:t>мітки;</a:t>
            </a:r>
            <a:br>
              <a:rPr lang="uk-UA" sz="1400" dirty="0"/>
            </a:br>
            <a:r>
              <a:rPr lang="uk-UA" sz="1400" dirty="0">
                <a:effectLst/>
              </a:rPr>
              <a:t>вкладення;</a:t>
            </a:r>
            <a:br>
              <a:rPr lang="uk-UA" sz="1400" dirty="0"/>
            </a:br>
            <a:r>
              <a:rPr lang="uk-UA" sz="1400" dirty="0">
                <a:effectLst/>
              </a:rPr>
              <a:t>пов'язані задачі.</a:t>
            </a:r>
            <a:endParaRPr lang="en-US" sz="1400" dirty="0">
              <a:effectLst/>
            </a:endParaRPr>
          </a:p>
          <a:p>
            <a:pPr algn="l"/>
            <a:endParaRPr lang="en-US" sz="1400" b="1" dirty="0">
              <a:effectLst/>
            </a:endParaRPr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93761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2" baseType="lpstr">
      <vt:lpstr>Тема Office</vt:lpstr>
      <vt:lpstr> 1. В баг-трекінговій системі (Jira) описати баги. Завдання перше виконане і запрошення до його перегляду надіслане тобі на пошту.  2. Приклади багів, які можуть мати такі комбінації: Severity - Critical/Priority - Low Severity - Minor / Priority - Highest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Приклади багів, які можуть мати такі комбінації: Severity - Critical/Priority - Low Severity - Minor / Priority - Highest </dc:title>
  <dc:creator>Ульяна Кушнир</dc:creator>
  <cp:lastModifiedBy>Ульяна Кушнир</cp:lastModifiedBy>
  <cp:revision>2</cp:revision>
  <dcterms:created xsi:type="dcterms:W3CDTF">2023-06-14T12:09:40Z</dcterms:created>
  <dcterms:modified xsi:type="dcterms:W3CDTF">2023-06-21T08:53:40Z</dcterms:modified>
</cp:coreProperties>
</file>