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leksiibeetroot.testrail.io/index.php?/suites/view/33&amp;group_by=cases:section_id&amp;group_order=asc&amp;display_deleted_cases=0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9A21C-668E-DF29-BAFA-83E66F626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62" y="547687"/>
            <a:ext cx="10321926" cy="762001"/>
          </a:xfrm>
        </p:spPr>
        <p:txBody>
          <a:bodyPr>
            <a:normAutofit/>
          </a:bodyPr>
          <a:lstStyle/>
          <a:p>
            <a:pPr algn="l"/>
            <a:r>
              <a:rPr lang="uk-UA" sz="1600" b="1" i="0" dirty="0">
                <a:effectLst/>
                <a:latin typeface="Rubik"/>
              </a:rPr>
              <a:t>1. На твою думку, в чому полягає найбільша користь використання систем тест-менеджменту? Які їх особливості дозволяють цього досягнути? Відповідь </a:t>
            </a:r>
            <a:r>
              <a:rPr lang="uk-UA" sz="1600" b="1" i="0" dirty="0" err="1">
                <a:effectLst/>
                <a:latin typeface="Rubik"/>
              </a:rPr>
              <a:t>текстово</a:t>
            </a:r>
            <a:r>
              <a:rPr lang="uk-UA" sz="1600" b="1" i="0" dirty="0">
                <a:effectLst/>
                <a:latin typeface="Rubik"/>
              </a:rPr>
              <a:t> обґрунтуй</a:t>
            </a:r>
            <a:endParaRPr lang="uk-UA" sz="1600" b="1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620B25C-BDBA-46C4-E16A-95D270E7C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62" y="1309688"/>
            <a:ext cx="10452895" cy="1208914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solidFill>
                  <a:schemeClr val="tx1"/>
                </a:solidFill>
                <a:effectLst/>
              </a:rPr>
              <a:t>НАЙ</a:t>
            </a:r>
            <a:r>
              <a:rPr lang="uk-UA" sz="1200" dirty="0">
                <a:solidFill>
                  <a:schemeClr val="tx1"/>
                </a:solidFill>
                <a:effectLst/>
              </a:rPr>
              <a:t>більша користь використання систем тест-менеджменту в тому, що вони оптимізують процеси та дозволяють швидко здійснювати контролі на всіх</a:t>
            </a:r>
            <a:r>
              <a:rPr lang="ru-RU" sz="1200" dirty="0">
                <a:solidFill>
                  <a:schemeClr val="tx1"/>
                </a:solidFill>
                <a:effectLst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/>
              </a:rPr>
              <a:t>етапах</a:t>
            </a:r>
            <a:r>
              <a:rPr lang="uk-UA" sz="1200" dirty="0">
                <a:solidFill>
                  <a:schemeClr val="tx1"/>
                </a:solidFill>
                <a:effectLst/>
              </a:rPr>
              <a:t> тестування та швидко передавати на виправлення чи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допрацювання</a:t>
            </a:r>
            <a:r>
              <a:rPr lang="uk-UA" sz="1200" dirty="0">
                <a:solidFill>
                  <a:schemeClr val="tx1"/>
                </a:solidFill>
                <a:effectLst/>
              </a:rPr>
              <a:t> знайдені помилки чи таке інше. Самі системи тест- менеджменту побудовані таким чином, що допомагають структурувати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тестувальнику</a:t>
            </a:r>
            <a:r>
              <a:rPr lang="uk-UA" sz="1200" dirty="0">
                <a:solidFill>
                  <a:schemeClr val="tx1"/>
                </a:solidFill>
                <a:effectLst/>
              </a:rPr>
              <a:t> проведені перевірки, та з мінімальною затратою часу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внести</a:t>
            </a:r>
            <a:r>
              <a:rPr lang="uk-UA" sz="1200" dirty="0">
                <a:solidFill>
                  <a:schemeClr val="tx1"/>
                </a:solidFill>
                <a:effectLst/>
              </a:rPr>
              <a:t> їх до системи, зберігати посилання,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скріни</a:t>
            </a:r>
            <a:r>
              <a:rPr lang="uk-UA" sz="1200" dirty="0">
                <a:solidFill>
                  <a:schemeClr val="tx1"/>
                </a:solidFill>
                <a:effectLst/>
              </a:rPr>
              <a:t>, відео та ін. безпосередньо в ній. У випадку необхідності замінити працівника,  чи інше в базі системи залишається уся історія проведеного тестування, що забезпечить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неприривність</a:t>
            </a:r>
            <a:r>
              <a:rPr lang="uk-UA" sz="1200" dirty="0">
                <a:solidFill>
                  <a:schemeClr val="tx1"/>
                </a:solidFill>
                <a:effectLst/>
              </a:rPr>
              <a:t>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процессів</a:t>
            </a:r>
            <a:r>
              <a:rPr lang="uk-UA" sz="1200" dirty="0">
                <a:solidFill>
                  <a:schemeClr val="tx1"/>
                </a:solidFill>
                <a:effectLst/>
              </a:rPr>
              <a:t> та роботи над проектом. Також сучасні системи дають можливість здійснювати одночасну фіксацію перевірок багатьох </a:t>
            </a:r>
            <a:r>
              <a:rPr lang="uk-UA" sz="1200" dirty="0" err="1">
                <a:solidFill>
                  <a:schemeClr val="tx1"/>
                </a:solidFill>
                <a:effectLst/>
              </a:rPr>
              <a:t>тестувальників</a:t>
            </a:r>
            <a:r>
              <a:rPr lang="uk-UA" sz="1200" dirty="0">
                <a:solidFill>
                  <a:schemeClr val="tx1"/>
                </a:solidFill>
                <a:effectLst/>
              </a:rPr>
              <a:t> та створити звітність виконаної роботи для менеджера, що забезпечує успішність проекту </a:t>
            </a:r>
            <a:r>
              <a:rPr lang="ru-RU" sz="1200" dirty="0">
                <a:solidFill>
                  <a:schemeClr val="tx1"/>
                </a:solidFill>
                <a:effectLst/>
              </a:rPr>
              <a:t>в </a:t>
            </a:r>
            <a:r>
              <a:rPr lang="ru-RU" sz="1200" dirty="0" err="1">
                <a:solidFill>
                  <a:schemeClr val="tx1"/>
                </a:solidFill>
                <a:effectLst/>
              </a:rPr>
              <a:t>цілому</a:t>
            </a:r>
            <a:r>
              <a:rPr lang="uk-UA" sz="1200" dirty="0">
                <a:solidFill>
                  <a:schemeClr val="tx1"/>
                </a:solidFill>
                <a:effectLst/>
              </a:rPr>
              <a:t>.  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62C88-14AE-FBC0-48A0-875D6C1E7429}"/>
              </a:ext>
            </a:extLst>
          </p:cNvPr>
          <p:cNvSpPr txBox="1"/>
          <p:nvPr/>
        </p:nvSpPr>
        <p:spPr>
          <a:xfrm>
            <a:off x="601662" y="2862071"/>
            <a:ext cx="853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dirty="0">
                <a:effectLst/>
              </a:rPr>
              <a:t>2. Перенеси тест-кейси, які ти створював/ла на попередніх заняттях, в тест-менеджмент систему (</a:t>
            </a:r>
            <a:r>
              <a:rPr lang="en-US" dirty="0" err="1">
                <a:effectLst/>
              </a:rPr>
              <a:t>TestRail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чи </a:t>
            </a:r>
            <a:r>
              <a:rPr lang="en-US" dirty="0">
                <a:effectLst/>
              </a:rPr>
              <a:t>Azure DevOps).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  <a:hlinkClick r:id="rId2"/>
              </a:rPr>
              <a:t>https://oleksiibeetroot.testrail.io/index.php?/suites/view/33&amp;group_by=cases:section_id&amp;group_order=asc&amp;display_deleted_cases=0</a:t>
            </a:r>
            <a:endParaRPr lang="ru-RU" dirty="0">
              <a:effectLst/>
            </a:endParaRP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419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818B4-D9FE-1BDA-A73D-2E11CF1E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226827"/>
            <a:ext cx="10364451" cy="1596177"/>
          </a:xfrm>
        </p:spPr>
        <p:txBody>
          <a:bodyPr>
            <a:normAutofit/>
          </a:bodyPr>
          <a:lstStyle/>
          <a:p>
            <a:r>
              <a:rPr lang="uk-UA" sz="1600" dirty="0">
                <a:effectLst/>
              </a:rPr>
              <a:t>3. Твоя задача – зробити порівняльний аналіз кількох систем на вибір (наприклад, </a:t>
            </a:r>
            <a:r>
              <a:rPr lang="en-US" sz="1600" dirty="0">
                <a:effectLst/>
              </a:rPr>
              <a:t>Jira, Azure DevOps, Asana, Trello </a:t>
            </a:r>
            <a:r>
              <a:rPr lang="uk-UA" sz="1600" dirty="0">
                <a:effectLst/>
              </a:rPr>
              <a:t>тощо):</a:t>
            </a:r>
            <a:endParaRPr lang="uk-UA" sz="1600" dirty="0"/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6FB5D1E8-5C4C-1098-302C-6E35330A355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7232656"/>
              </p:ext>
            </p:extLst>
          </p:nvPr>
        </p:nvGraphicFramePr>
        <p:xfrm>
          <a:off x="154212" y="805921"/>
          <a:ext cx="11883572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893">
                  <a:extLst>
                    <a:ext uri="{9D8B030D-6E8A-4147-A177-3AD203B41FA5}">
                      <a16:colId xmlns:a16="http://schemas.microsoft.com/office/drawing/2014/main" val="2423289034"/>
                    </a:ext>
                  </a:extLst>
                </a:gridCol>
                <a:gridCol w="2970893">
                  <a:extLst>
                    <a:ext uri="{9D8B030D-6E8A-4147-A177-3AD203B41FA5}">
                      <a16:colId xmlns:a16="http://schemas.microsoft.com/office/drawing/2014/main" val="2579908428"/>
                    </a:ext>
                  </a:extLst>
                </a:gridCol>
                <a:gridCol w="2970893">
                  <a:extLst>
                    <a:ext uri="{9D8B030D-6E8A-4147-A177-3AD203B41FA5}">
                      <a16:colId xmlns:a16="http://schemas.microsoft.com/office/drawing/2014/main" val="1854721701"/>
                    </a:ext>
                  </a:extLst>
                </a:gridCol>
                <a:gridCol w="2970893">
                  <a:extLst>
                    <a:ext uri="{9D8B030D-6E8A-4147-A177-3AD203B41FA5}">
                      <a16:colId xmlns:a16="http://schemas.microsoft.com/office/drawing/2014/main" val="396690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Назва</a:t>
                      </a:r>
                      <a:r>
                        <a:rPr lang="ru-RU" dirty="0"/>
                        <a:t> </a:t>
                      </a:r>
                      <a:r>
                        <a:rPr lang="ru-RU" sz="1800" dirty="0" err="1">
                          <a:effectLst/>
                        </a:rPr>
                        <a:t>системи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Jira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Azure DevOps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Trello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err="1">
                          <a:effectLst/>
                        </a:rPr>
                        <a:t>Що</a:t>
                      </a:r>
                      <a:r>
                        <a:rPr lang="uk-UA" sz="1200" b="1" dirty="0">
                          <a:effectLst/>
                        </a:rPr>
                        <a:t> </a:t>
                      </a:r>
                      <a:r>
                        <a:rPr lang="ru-RU" sz="1200" b="1" dirty="0" err="1">
                          <a:effectLst/>
                        </a:rPr>
                        <a:t>вміє</a:t>
                      </a:r>
                      <a:r>
                        <a:rPr lang="ru-RU" sz="1200" b="1" dirty="0">
                          <a:effectLst/>
                        </a:rPr>
                        <a:t> </a:t>
                      </a:r>
                      <a:r>
                        <a:rPr lang="uk-UA" sz="1200" b="1" dirty="0">
                          <a:effectLst/>
                        </a:rPr>
                        <a:t>система</a:t>
                      </a:r>
                      <a:br>
                        <a:rPr lang="uk-UA" dirty="0"/>
                      </a:b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dirty="0" err="1"/>
                        <a:t>Scrum</a:t>
                      </a:r>
                      <a:r>
                        <a:rPr lang="uk-UA" sz="1000" dirty="0"/>
                        <a:t>-дошки.  </a:t>
                      </a:r>
                      <a:r>
                        <a:rPr lang="en-US" sz="1000" dirty="0"/>
                        <a:t>Scrum </a:t>
                      </a:r>
                      <a:r>
                        <a:rPr lang="uk-UA" sz="1000" dirty="0"/>
                        <a:t>допомагають командам, наступним принципам </a:t>
                      </a:r>
                      <a:r>
                        <a:rPr lang="en-US" sz="1000" dirty="0"/>
                        <a:t>Agile, </a:t>
                      </a:r>
                      <a:r>
                        <a:rPr lang="uk-UA" sz="1000" dirty="0"/>
                        <a:t>розбивати великі та складні проекти на зручні блоки, щоб вони могли зосередитись на важливому та швидше постачати нові версії під час </a:t>
                      </a:r>
                      <a:r>
                        <a:rPr lang="uk-UA" sz="1000" dirty="0" err="1"/>
                        <a:t>спринтів</a:t>
                      </a:r>
                      <a:r>
                        <a:rPr lang="uk-UA" sz="1000" dirty="0"/>
                        <a:t>.</a:t>
                      </a:r>
                      <a:endParaRPr lang="ru-R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/>
                        <a:t>Дорожні</a:t>
                      </a:r>
                      <a:r>
                        <a:rPr lang="ru-RU" sz="1000" dirty="0"/>
                        <a:t> </a:t>
                      </a:r>
                      <a:r>
                        <a:rPr lang="ru-RU" sz="1000" dirty="0" err="1"/>
                        <a:t>карти</a:t>
                      </a:r>
                      <a:r>
                        <a:rPr lang="uk-UA" sz="1000" dirty="0"/>
                        <a:t>.</a:t>
                      </a:r>
                      <a:r>
                        <a:rPr lang="ru-RU" sz="1000" dirty="0"/>
                        <a:t> </a:t>
                      </a:r>
                      <a:r>
                        <a:rPr lang="ru-RU" sz="1000" dirty="0" err="1"/>
                        <a:t>Використання</a:t>
                      </a:r>
                      <a:r>
                        <a:rPr lang="ru-RU" sz="1000" dirty="0"/>
                        <a:t> </a:t>
                      </a:r>
                      <a:r>
                        <a:rPr lang="en-US" sz="1000" dirty="0"/>
                        <a:t>interactive roadmap </a:t>
                      </a:r>
                      <a:r>
                        <a:rPr lang="ru-RU" sz="1000" dirty="0"/>
                        <a:t>до </a:t>
                      </a:r>
                      <a:r>
                        <a:rPr lang="ru-RU" sz="1000" dirty="0" err="1"/>
                        <a:t>спроб</a:t>
                      </a:r>
                      <a:r>
                        <a:rPr lang="ru-RU" sz="1000" dirty="0"/>
                        <a:t> </a:t>
                      </a:r>
                      <a:r>
                        <a:rPr lang="en-US" sz="1000" dirty="0"/>
                        <a:t>adding epics, mapping work items, dependencies, </a:t>
                      </a:r>
                      <a:r>
                        <a:rPr lang="ru-RU" sz="1000" dirty="0"/>
                        <a:t>і </a:t>
                      </a:r>
                      <a:r>
                        <a:rPr lang="en-US" sz="1000" dirty="0"/>
                        <a:t>releases on a timeline.</a:t>
                      </a:r>
                      <a:endParaRPr lang="ru-R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dirty="0"/>
                        <a:t>Звіти та аналітика. Готові звіти та </a:t>
                      </a:r>
                      <a:r>
                        <a:rPr lang="uk-UA" sz="1000" dirty="0" err="1"/>
                        <a:t>дашбоарди</a:t>
                      </a:r>
                      <a:r>
                        <a:rPr lang="uk-UA" sz="1000" dirty="0"/>
                        <a:t> у </a:t>
                      </a:r>
                      <a:r>
                        <a:rPr lang="en-US" sz="1000" dirty="0"/>
                        <a:t>Jira Software </a:t>
                      </a:r>
                      <a:r>
                        <a:rPr lang="uk-UA" sz="1000" dirty="0"/>
                        <a:t>дають критично важливу інформацію в контексті вашої роботи, дозволяючи командам завжди бути в курсі подій та зберігати настрій на успіх</a:t>
                      </a:r>
                      <a:r>
                        <a:rPr lang="ru-RU" sz="10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err="1"/>
                        <a:t>Автоматизація</a:t>
                      </a:r>
                      <a:r>
                        <a:rPr lang="ru-RU" sz="1000" dirty="0"/>
                        <a:t> простим </a:t>
                      </a:r>
                      <a:r>
                        <a:rPr lang="ru-RU" sz="1000" dirty="0" err="1"/>
                        <a:t>перетягуванням</a:t>
                      </a:r>
                      <a:r>
                        <a:rPr lang="ru-RU" sz="1000" dirty="0"/>
                        <a:t>.</a:t>
                      </a:r>
                      <a:endParaRPr lang="uk-UA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dirty="0"/>
                        <a:t>Переглядайте </a:t>
                      </a:r>
                      <a:r>
                        <a:rPr lang="uk-UA" sz="1000" dirty="0" err="1"/>
                        <a:t>репозиторії</a:t>
                      </a:r>
                      <a:r>
                        <a:rPr lang="uk-UA" sz="1000" dirty="0"/>
                        <a:t>. Додавати ключ завдання до </a:t>
                      </a:r>
                      <a:r>
                        <a:rPr lang="uk-UA" sz="1000" dirty="0" err="1"/>
                        <a:t>комміту</a:t>
                      </a:r>
                      <a:r>
                        <a:rPr lang="uk-UA" sz="1000" dirty="0"/>
                        <a:t>, імені гілки або запиту </a:t>
                      </a:r>
                      <a:r>
                        <a:rPr lang="en-US" sz="1000" dirty="0"/>
                        <a:t>pull, </a:t>
                      </a:r>
                      <a:r>
                        <a:rPr lang="uk-UA" sz="1000" dirty="0"/>
                        <a:t>щоб відомості про нього оновлювалися в </a:t>
                      </a:r>
                      <a:r>
                        <a:rPr lang="uk-UA" sz="1000" dirty="0" err="1"/>
                        <a:t>Jira</a:t>
                      </a:r>
                      <a:r>
                        <a:rPr lang="en-US" sz="1000" dirty="0"/>
                        <a:t> </a:t>
                      </a:r>
                      <a:r>
                        <a:rPr lang="uk-UA" sz="1000" dirty="0"/>
                        <a:t>автоматично.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dirty="0"/>
                        <a:t>Стан коду та розгортань як на долоні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Одна з головних «фішок»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Jira — </a:t>
                      </a: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це гнучке налаштування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Workflow</a:t>
                      </a:r>
                      <a:endParaRPr lang="uk-UA" sz="1000" b="0" i="0" dirty="0">
                        <a:solidFill>
                          <a:srgbClr val="000000"/>
                        </a:solidFill>
                        <a:effectLst/>
                        <a:latin typeface="GT Walsheim Pro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-UA" sz="1000" b="1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Великий інтеграційний потенціал.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Jira </a:t>
                      </a: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приязна до інтеграції з різними сервісами: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Github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, Salesforce, Outlook, Slack, Gmail, Teams</a:t>
                      </a: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Azure Pipelines.  </a:t>
                      </a:r>
                      <a:r>
                        <a:rPr lang="uk-UA" sz="1000" dirty="0">
                          <a:latin typeface="+mn-lt"/>
                        </a:rPr>
                        <a:t>Цей інструмент допомагає реалізувати конвеєрну розробку будь-яких пристроях: </a:t>
                      </a:r>
                      <a:r>
                        <a:rPr lang="en-US" sz="1000" dirty="0">
                          <a:latin typeface="+mn-lt"/>
                        </a:rPr>
                        <a:t>Linux, </a:t>
                      </a:r>
                      <a:r>
                        <a:rPr lang="en-US" sz="1000" dirty="0" err="1">
                          <a:latin typeface="+mn-lt"/>
                        </a:rPr>
                        <a:t>MacOS</a:t>
                      </a:r>
                      <a:r>
                        <a:rPr lang="en-US" sz="1000" dirty="0">
                          <a:latin typeface="+mn-lt"/>
                        </a:rPr>
                        <a:t>, Windows.  </a:t>
                      </a:r>
                      <a:r>
                        <a:rPr lang="uk-UA" sz="1000" dirty="0">
                          <a:latin typeface="+mn-lt"/>
                        </a:rPr>
                        <a:t>Використовуючи цей інструмент, можна розробляти, тестувати та розгортати додаток багатьма мовами, наприклад, таких як </a:t>
                      </a:r>
                      <a:r>
                        <a:rPr lang="en-US" sz="1000" dirty="0">
                          <a:latin typeface="+mn-lt"/>
                        </a:rPr>
                        <a:t>Python, </a:t>
                      </a:r>
                      <a:r>
                        <a:rPr lang="en-US" sz="1000" dirty="0" err="1">
                          <a:latin typeface="+mn-lt"/>
                        </a:rPr>
                        <a:t>Node.js</a:t>
                      </a:r>
                      <a:r>
                        <a:rPr lang="en-US" sz="1000" dirty="0">
                          <a:latin typeface="+mn-lt"/>
                        </a:rPr>
                        <a:t>, Java, Ruby, C++ </a:t>
                      </a:r>
                      <a:r>
                        <a:rPr lang="uk-UA" sz="1000" dirty="0">
                          <a:latin typeface="+mn-lt"/>
                        </a:rPr>
                        <a:t>та ін., а потім відразу відправляти їх у будь-які хмарні сховища.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Azure Boards</a:t>
                      </a:r>
                      <a:r>
                        <a:rPr lang="uk-UA" sz="1000" b="0" i="0" dirty="0"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uk-UA" sz="1000" b="0" i="0" dirty="0" err="1"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доски</a:t>
                      </a:r>
                      <a:r>
                        <a:rPr lang="uk-UA" sz="1000" b="0" i="0" dirty="0"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  для планування.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Azure Artifacts.  </a:t>
                      </a:r>
                      <a:r>
                        <a:rPr lang="uk-UA" sz="1000" dirty="0">
                          <a:latin typeface="+mn-lt"/>
                        </a:rPr>
                        <a:t>Цей інструмент є інтегрованою системою керування для конвеєрів.  Він дозволяє створювати окремі веб-канали пакетів </a:t>
                      </a:r>
                      <a:r>
                        <a:rPr lang="en-US" sz="1000" dirty="0">
                          <a:latin typeface="+mn-lt"/>
                        </a:rPr>
                        <a:t>Maven, </a:t>
                      </a:r>
                      <a:r>
                        <a:rPr lang="en-US" sz="1000" dirty="0" err="1">
                          <a:latin typeface="+mn-lt"/>
                        </a:rPr>
                        <a:t>npm</a:t>
                      </a:r>
                      <a:r>
                        <a:rPr lang="en-US" sz="1000" dirty="0">
                          <a:latin typeface="+mn-lt"/>
                        </a:rPr>
                        <a:t>, </a:t>
                      </a:r>
                      <a:r>
                        <a:rPr lang="en-US" sz="1000" dirty="0" err="1">
                          <a:latin typeface="+mn-lt"/>
                        </a:rPr>
                        <a:t>NuGet</a:t>
                      </a:r>
                      <a:r>
                        <a:rPr lang="en-US" sz="1000" dirty="0">
                          <a:latin typeface="+mn-lt"/>
                        </a:rPr>
                        <a:t>, Python, </a:t>
                      </a:r>
                      <a:r>
                        <a:rPr lang="uk-UA" sz="1000" dirty="0">
                          <a:latin typeface="+mn-lt"/>
                        </a:rPr>
                        <a:t>надаючи спільний доступ до них усім учасникам команди.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n-lt"/>
                        </a:rPr>
                        <a:t>Azure Repos.  </a:t>
                      </a:r>
                      <a:r>
                        <a:rPr lang="uk-UA" sz="1000" dirty="0">
                          <a:latin typeface="+mn-lt"/>
                        </a:rPr>
                        <a:t>Цей інструмент дозволяє створювати приватні </a:t>
                      </a:r>
                      <a:r>
                        <a:rPr lang="uk-UA" sz="1000" dirty="0" err="1">
                          <a:latin typeface="+mn-lt"/>
                        </a:rPr>
                        <a:t>репозиторії</a:t>
                      </a:r>
                      <a:r>
                        <a:rPr lang="uk-UA" sz="1000" dirty="0">
                          <a:latin typeface="+mn-lt"/>
                        </a:rPr>
                        <a:t> </a:t>
                      </a:r>
                      <a:r>
                        <a:rPr lang="en-US" sz="1000" dirty="0" err="1">
                          <a:latin typeface="+mn-lt"/>
                        </a:rPr>
                        <a:t>Git</a:t>
                      </a:r>
                      <a:r>
                        <a:rPr lang="en-US" sz="1000" dirty="0">
                          <a:latin typeface="+mn-lt"/>
                        </a:rPr>
                        <a:t>, </a:t>
                      </a:r>
                      <a:r>
                        <a:rPr lang="uk-UA" sz="1000" dirty="0">
                          <a:latin typeface="+mn-lt"/>
                        </a:rPr>
                        <a:t>розташовані в хмарах необмежених </a:t>
                      </a:r>
                      <a:r>
                        <a:rPr lang="uk-UA" sz="1000" dirty="0" err="1">
                          <a:latin typeface="+mn-lt"/>
                        </a:rPr>
                        <a:t>розмі</a:t>
                      </a:r>
                      <a:endParaRPr lang="uk-UA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Цей універсальний інструмент можна застосовувати не лише в роботі, але й у повсякденному житті, як планувальник задач.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зручність та зрозумілість інтерфейсу, простота використання;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можливість додавання до карток файлів, коментарів або ж чек-листів;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безкоштовний доступ з обмеженим функціоналом, однак його цілком достатньо, якщо в команді до 10-людей;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можливість доповнення сервісу додатковими розширеннями, наприклад, для організації обліку робочого часу.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Розглянемо деякі розширення для </a:t>
                      </a: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Trello: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 err="1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Planyway</a:t>
                      </a: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 - </a:t>
                      </a: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інтеграція </a:t>
                      </a: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Google Calendar </a:t>
                      </a: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для встановлення термінів виконання завдань;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Next Step For Trello - </a:t>
                      </a: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500"/>
                        </a:rPr>
                        <a:t>відмітка виконаних завдань;</a:t>
                      </a:r>
                      <a:endParaRPr lang="uk-UA" sz="1000" b="0" i="0" dirty="0">
                        <a:solidFill>
                          <a:srgbClr val="282F35"/>
                        </a:solidFill>
                        <a:effectLst/>
                        <a:latin typeface="MuseoSans30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Trello </a:t>
                      </a: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можна використовувати як у вигляді </a:t>
                      </a:r>
                      <a:r>
                        <a:rPr lang="en-US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web-</a:t>
                      </a:r>
                      <a:r>
                        <a:rPr lang="uk-UA" sz="1000" b="0" i="0" dirty="0">
                          <a:solidFill>
                            <a:srgbClr val="282F35"/>
                          </a:solidFill>
                          <a:effectLst/>
                          <a:latin typeface="MuseoSans300"/>
                        </a:rPr>
                        <a:t>ресурсу, так і мобільного додатку.</a:t>
                      </a:r>
                      <a:endParaRPr lang="en-US" sz="1000" b="1" i="0" dirty="0">
                        <a:solidFill>
                          <a:srgbClr val="353535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uk-U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5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 err="1"/>
                        <a:t>Основні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1" dirty="0" err="1"/>
                        <a:t>обмеження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1" dirty="0" err="1"/>
                        <a:t>системи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З мінусів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Jira </a:t>
                      </a: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часто виділяють тривалий процес налаштування під конкретні робочі процеси та складний інтерфейс. Для усунення цього недоліку необхідно раз налаштувати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Jira, </a:t>
                      </a:r>
                      <a:r>
                        <a:rPr lang="uk-UA" sz="1000" b="0" i="0" dirty="0">
                          <a:solidFill>
                            <a:srgbClr val="000000"/>
                          </a:solidFill>
                          <a:effectLst/>
                          <a:latin typeface="GT Walsheim Pro"/>
                        </a:rPr>
                        <a:t>а потім просто оптимізувати робочі процеси за необхідністю.</a:t>
                      </a:r>
                      <a:endParaRPr lang="uk-U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dirty="0"/>
                        <a:t>Основною проблемою є те, що процеси для існуючих проектів не оновлюються автоматично.</a:t>
                      </a:r>
                    </a:p>
                    <a:p>
                      <a:r>
                        <a:rPr lang="uk-UA" sz="1000" dirty="0"/>
                        <a:t>Дорогий на етапі впровадження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Trello </a:t>
                      </a:r>
                      <a:r>
                        <a:rPr lang="uk-UA" sz="1000" dirty="0"/>
                        <a:t>немає деяких популярних можливостей.  До них відносяться, наприклад, чат для компанії, опитування, календар.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3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effectLst/>
                        </a:rPr>
                        <a:t>Вартість</a:t>
                      </a:r>
                      <a:r>
                        <a:rPr lang="ru-RU" sz="1400" b="1" dirty="0">
                          <a:effectLst/>
                        </a:rPr>
                        <a:t> для</a:t>
                      </a:r>
                      <a:r>
                        <a:rPr lang="uk-UA" sz="1400" b="1" dirty="0">
                          <a:effectLst/>
                        </a:rPr>
                        <a:t> </a:t>
                      </a:r>
                      <a:r>
                        <a:rPr lang="uk-UA" sz="1400" b="1" dirty="0" err="1">
                          <a:effectLst/>
                        </a:rPr>
                        <a:t>проєкту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 dirty="0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У </a:t>
                      </a:r>
                      <a:r>
                        <a:rPr lang="en-US" sz="1000" b="0" i="0" dirty="0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Jira, </a:t>
                      </a:r>
                      <a:r>
                        <a:rPr lang="uk-UA" sz="1000" b="0" i="0" dirty="0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ви за 10 доларів в місяць даєте доступи 10 користувача</a:t>
                      </a:r>
                      <a:endParaRPr lang="uk-U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dirty="0"/>
                        <a:t>Вартість: від 50 доларів за місячний план та тест план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 dirty="0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Безкоштовна версія підходить для багатьох користувачів. Бізнес-рівень коштує 9,99 </a:t>
                      </a:r>
                      <a:r>
                        <a:rPr lang="uk-UA" sz="1000" b="0" i="0" dirty="0" err="1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дол</a:t>
                      </a:r>
                      <a:r>
                        <a:rPr lang="uk-UA" sz="1000" b="0" i="0" dirty="0">
                          <a:solidFill>
                            <a:srgbClr val="353535"/>
                          </a:solidFill>
                          <a:effectLst/>
                          <a:latin typeface="Georgia" panose="02040502050405020303" pitchFamily="18" charset="0"/>
                        </a:rPr>
                        <a:t>. США на одного користувача в місяць (оплачується щорічно).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8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54157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Краплинка</vt:lpstr>
      <vt:lpstr>1. На твою думку, в чому полягає найбільша користь використання систем тест-менеджменту? Які їх особливості дозволяють цього досягнути? Відповідь текстово обґрунтуй</vt:lpstr>
      <vt:lpstr>3. Твоя задача – зробити порівняльний аналіз кількох систем на вибір (наприклад, Jira, Azure DevOps, Asana, Trello тощо):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На твою думку, в чому полягає найбільша користь використання систем тест-менеджменту? Які їх особливості дозволяють цього досягнути? Відповідь текстово обґрунтуй</dc:title>
  <dc:creator>Ульяна Кушнир</dc:creator>
  <cp:lastModifiedBy>Ульяна Кушнир</cp:lastModifiedBy>
  <cp:revision>4</cp:revision>
  <dcterms:created xsi:type="dcterms:W3CDTF">2023-06-21T08:56:46Z</dcterms:created>
  <dcterms:modified xsi:type="dcterms:W3CDTF">2023-06-21T12:26:36Z</dcterms:modified>
</cp:coreProperties>
</file>