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E143AE5E-C15E-25AB-8E16-61F1E2918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37837"/>
              </p:ext>
            </p:extLst>
          </p:nvPr>
        </p:nvGraphicFramePr>
        <p:xfrm>
          <a:off x="171648" y="820420"/>
          <a:ext cx="11848704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568">
                  <a:extLst>
                    <a:ext uri="{9D8B030D-6E8A-4147-A177-3AD203B41FA5}">
                      <a16:colId xmlns:a16="http://schemas.microsoft.com/office/drawing/2014/main" val="829291957"/>
                    </a:ext>
                  </a:extLst>
                </a:gridCol>
                <a:gridCol w="3949568">
                  <a:extLst>
                    <a:ext uri="{9D8B030D-6E8A-4147-A177-3AD203B41FA5}">
                      <a16:colId xmlns:a16="http://schemas.microsoft.com/office/drawing/2014/main" val="1365514766"/>
                    </a:ext>
                  </a:extLst>
                </a:gridCol>
                <a:gridCol w="3949568">
                  <a:extLst>
                    <a:ext uri="{9D8B030D-6E8A-4147-A177-3AD203B41FA5}">
                      <a16:colId xmlns:a16="http://schemas.microsoft.com/office/drawing/2014/main" val="307175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Статична техніка тестування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/>
                        <a:t>Динамічна </a:t>
                      </a:r>
                      <a:r>
                        <a:rPr lang="uk-UA" err="1"/>
                        <a:t>технікатестування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0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/>
                        <a:t>Основна інформація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b="0" i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Техніка статичного аналізу </a:t>
                      </a:r>
                      <a:r>
                        <a:rPr lang="uk-UA" sz="1000" b="0" i="0">
                          <a:solidFill>
                            <a:srgbClr val="040C28"/>
                          </a:solidFill>
                          <a:effectLst/>
                          <a:latin typeface="+mn-lt"/>
                        </a:rPr>
                        <a:t>полягає в методичному перегляді (або огляді) і структури програм, а також у доведенні їхньої правильності вручну</a:t>
                      </a:r>
                      <a:r>
                        <a:rPr lang="uk-UA" sz="1000" b="0" i="0">
                          <a:solidFill>
                            <a:srgbClr val="202124"/>
                          </a:solidFill>
                          <a:effectLst/>
                          <a:latin typeface="+mn-lt"/>
                        </a:rPr>
                        <a:t>. Статичний аналіз направлений на аналіз документів, розроблених на всіх процесах життєвого циклу (ЖЦ) і полягає в інспекції вхідного коду і наскрізного контролю програми</a:t>
                      </a:r>
                      <a:endParaRPr lang="uk-UA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Тип тестування, який перевіряє функціональність програми, коли код виконується. Простіше кажучи, динамічне тестування виконується шляхом фактичного використання програми і визначення того, чи працює функціональність так, як очікується</a:t>
                      </a:r>
                      <a:r>
                        <a:rPr lang="uk-UA" b="0" i="0">
                          <a:solidFill>
                            <a:srgbClr val="555555"/>
                          </a:solidFill>
                          <a:effectLst/>
                          <a:latin typeface="Open Sans" panose="020B0606030504020204" pitchFamily="34" charset="0"/>
                        </a:rPr>
                        <a:t>.</a:t>
                      </a:r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9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/>
                        <a:t>Перевага №1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Статичне тестування починається на ранніх етапах життєвого циклу ПЗ і є, відповідно, частиною верифікації.</a:t>
                      </a:r>
                      <a:endParaRPr lang="uk-UA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Це ретельне дослідження, яке розглядає всю функціональність програми, тому якість відповідає найвищим стандартам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1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/>
                        <a:t>Перевага №2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GothamPro"/>
                        </a:rPr>
                        <a:t>Більшість статичних технік можуть бути використані для «тестування» будь-яких форм документації, включаючи вичитування коду, інспекцію проектної документації, функціональної специфікації та вимог.</a:t>
                      </a:r>
                      <a:endParaRPr lang="uk-UA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Процес динамічного тестування добре налагоджений, додаток тестується з точки зору користувача, що підвищує якість ПЗ.</a:t>
                      </a:r>
                    </a:p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1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/>
                        <a:t>Перевага №3 (і </a:t>
                      </a:r>
                      <a:r>
                        <a:rPr lang="uk-UA" sz="1400" b="1" err="1"/>
                        <a:t>т.д</a:t>
                      </a:r>
                      <a:r>
                        <a:rPr lang="uk-UA" sz="1400" b="1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Статичне тестування також може бути автоматизоване – наприклад, можна використовувати автоматичні засоби перевірки синтаксису програмного коду.</a:t>
                      </a:r>
                      <a:endParaRPr lang="uk-UA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Виявлення складних помилок, які могли вислизнути на етапі код </a:t>
                      </a:r>
                      <a:r>
                        <a:rPr lang="uk-UA" sz="1000" b="0" i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рев'ю</a:t>
                      </a: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Динамічне тестування може бути автоматизовано за допомогою спеціальних інструментів</a:t>
                      </a:r>
                      <a:endParaRPr lang="uk-UA" b="0" i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3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/>
                        <a:t>Обмеження №1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Процес статичного тестування може займати багато часу, так як в основному він виконується вручну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Оскільки динамічне тестування являє собою складний процес, воно займає багато часу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/>
                        <a:t>Обмеження №2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Перешкоджає виявленню </a:t>
                      </a:r>
                      <a:r>
                        <a:rPr lang="uk-UA" sz="1000" b="0" i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вразливостей</a:t>
                      </a: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, представлених в середовищі виконання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Висока вартість проведення тестування.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9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/>
                        <a:t>Обмеження №3 (і </a:t>
                      </a:r>
                      <a:r>
                        <a:rPr lang="uk-UA" sz="1400" b="1" err="1"/>
                        <a:t>т.д</a:t>
                      </a:r>
                      <a:r>
                        <a:rPr lang="uk-UA" sz="1400" b="1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Динамічне тестування зазвичай виконується після завершення кодування, і знайдені </a:t>
                      </a:r>
                      <a:r>
                        <a:rPr lang="uk-UA" sz="1000" b="0" i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баги</a:t>
                      </a:r>
                      <a:r>
                        <a:rPr lang="uk-UA" sz="1000" b="0" i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 виявляються пізніше в життєвому циклі розробки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/>
                        <a:t>Висновок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/>
                        <a:t>Незважаючи на те, що статичне тестування вимагає багато часу на бурхливі дискусії та зустрічі, все ж варто витратити час на запобігання появи дефектів на останніх етапах розробки продукту. Тому статичне тестування по праву вважається важливим кроком на шляху до розробки ПЗ без помилок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00" b="0" i="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важливість динамічного тестування також величезна. Завдяки безпосередньому виконанню тестів програмного забезпечення (перевірки функціональної поведінки, продуктивності, надійності та інших важливих аспектів) команда може перевірити і підтвердити якість і ефективність ПЗ.</a:t>
                      </a:r>
                      <a:endParaRPr lang="uk-UA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4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6CD83F-2E42-501A-C69E-2A7FADE3E566}"/>
              </a:ext>
            </a:extLst>
          </p:cNvPr>
          <p:cNvSpPr txBox="1"/>
          <p:nvPr/>
        </p:nvSpPr>
        <p:spPr>
          <a:xfrm>
            <a:off x="1250156" y="133350"/>
            <a:ext cx="969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1600" b="1"/>
              <a:t>1. Зроби порівняння статичних та динамічних технік тестування. Наведи переваги та можливі обмеження при використанні кожної з них.</a:t>
            </a:r>
          </a:p>
        </p:txBody>
      </p:sp>
    </p:spTree>
    <p:extLst>
      <p:ext uri="{BB962C8B-B14F-4D97-AF65-F5344CB8AC3E}">
        <p14:creationId xmlns:p14="http://schemas.microsoft.com/office/powerpoint/2010/main" val="89436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358BD-FBB4-FEF1-F2B2-35E22BE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1" dirty="0">
                <a:effectLst/>
              </a:rPr>
              <a:t>2.</a:t>
            </a:r>
            <a:br>
              <a:rPr lang="en-US" sz="1400" b="1" dirty="0"/>
            </a:br>
            <a:r>
              <a:rPr lang="en-US" sz="1400" dirty="0">
                <a:effectLst/>
              </a:rPr>
              <a:t>1.a</a:t>
            </a:r>
            <a:br>
              <a:rPr lang="en-US" sz="1400" dirty="0"/>
            </a:br>
            <a:r>
              <a:rPr lang="en-US" sz="1400" dirty="0">
                <a:effectLst/>
              </a:rPr>
              <a:t>2.d</a:t>
            </a:r>
            <a:br>
              <a:rPr lang="en-US" sz="1400" dirty="0"/>
            </a:br>
            <a:r>
              <a:rPr lang="en-US" sz="1400" dirty="0">
                <a:effectLst/>
              </a:rPr>
              <a:t>3.d</a:t>
            </a:r>
            <a:endParaRPr lang="uk-UA" sz="14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4F5E74-DBB7-1EA0-112D-DC6317DB25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934767"/>
            <a:ext cx="10363826" cy="373737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571280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плинка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3" baseType="lpstr">
      <vt:lpstr>Краплинка</vt:lpstr>
      <vt:lpstr>Презентація PowerPoint</vt:lpstr>
      <vt:lpstr>2. 1.a 2.d 3.d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Ульяна Кушнир</dc:creator>
  <cp:lastModifiedBy>Ульяна Кушнир</cp:lastModifiedBy>
  <cp:revision>4</cp:revision>
  <dcterms:created xsi:type="dcterms:W3CDTF">2023-06-21T12:47:00Z</dcterms:created>
  <dcterms:modified xsi:type="dcterms:W3CDTF">2023-06-23T14:18:15Z</dcterms:modified>
</cp:coreProperties>
</file>