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Помірний стиль 1 –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47FC2-911B-440F-1BA1-40BA6CCE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B96183F-B4AC-02F1-1AEF-9340A124B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7834B21-9FE8-DD6C-1CE1-58C51C37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E28255A-9236-00C7-95C6-714E86F6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FE4F004-DDD7-F02B-74DC-72A9805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80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2F4B5-8FA1-CA36-C5EA-20135C54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44BBACB-E88F-804F-73D9-5A9B5140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F37ABA7-14F7-00C9-E61D-BF6C419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0D399A-6967-B9DE-DF61-8F6C7D44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AFE575-1FDF-1596-E587-4C9DE8F8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8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ACA4166-B275-DE24-73C4-91F2728C9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0FD4B73-4433-D788-DAEB-91E5FF9D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C6AD456-077A-A5F3-274C-53D259D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5069338-2C17-18BF-012F-E2AC0F6C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0D29BD9-B91B-1DA3-045E-18FCB63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3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F71D9-E356-334D-775E-F98ED70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A78429-62C4-8AC2-DA07-6DBC35AB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A93229-4063-8EE5-B690-8BB2043B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31ABFF4-CE0C-4E2B-2109-1BB29FEB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E58F3A4-1CA4-6781-9DBC-3514C38E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63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D24D9-28CF-3BB7-5D10-F54D3B44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2DC0BD-923F-C850-2C0C-662531B6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4C1B967-2184-5C00-165A-6AB917E9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75724E0-B933-D448-C0D4-376C1E5C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A67B3F-5C2A-1457-81D0-F9792FE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8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E2981-FB31-56DA-ABAB-9198AD03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712A619-5940-0455-98DD-5E9BF94F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56C4D41-79C5-3BED-7BA9-527D0C83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BC24DCE-DB9B-1817-41DE-07057538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F17B202-3D2A-D080-CD6D-65214ED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B7571B1-08BA-9491-2E2B-87098CE2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91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9E5E9-43ED-6606-5E88-CE90005A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C4F17B0-84F3-3E92-4FD5-B3CE780B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9F941EC-ACB0-3BCF-8CDF-AC4CF8B07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355CE25-D9E3-DA5F-8795-E39FB5F7B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831974B-A561-B2DB-FEFE-E7B736FAD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251106F-B59F-9B3D-F117-4D3939D4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BA53FC6-82D1-9FF8-26C9-29030F9A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D7A9D1A-1585-509E-7039-6075A76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82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06FD-54DA-2D05-3F05-EC1F580B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C0BD091B-AC5D-DE1C-9F53-7340628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40B38F1-E172-784E-3118-5262D45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7E193F3-51D7-A298-66C8-387DBF99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6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B0F9C71-A12C-1A7C-2171-85BCB6A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6ACF428-0CB3-BE8B-01E9-15E56424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4A1F4A6-628D-D87D-9446-F11FDCBE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8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060C3-3C21-1F56-C0E6-9A536B35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8F93947-373D-D910-6826-031AE0D4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31AA3EA-412D-6D61-DE5B-B0C3FA8F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24DCE21-2AFB-0EEC-F19C-52E5DDE4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BF4F752-CDB6-5BA4-7CDD-71F36D29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D8B469A-A709-D933-332D-E8030674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70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7EC9A-0C56-DC0A-9363-88725B63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5A2E18A-3BE3-A8FE-35A2-E78B9AF0D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C9B9B1C-41EF-2A83-F2D1-AA78B016E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F65E9E2-EA92-2641-C20E-32E48E37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F209D05-5868-B958-2F52-8491280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A5281F-84A9-12F4-F1AC-6AC8428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364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0B614D0D-F63B-8B0F-0BD2-B10C083D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30806A4-E6C0-D22A-D9E8-361CE7CA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7DF0BAA-DD3B-F9DA-64EF-2751AF4C4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865FC5-0C25-9805-866D-CF5DDDCD0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8630688-1866-0FF7-DF16-C17B56C71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45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63F1F7E2-C8BA-8A62-97FC-B0C67D3AA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0251"/>
              </p:ext>
            </p:extLst>
          </p:nvPr>
        </p:nvGraphicFramePr>
        <p:xfrm>
          <a:off x="785813" y="831938"/>
          <a:ext cx="10358439" cy="57627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52813">
                  <a:extLst>
                    <a:ext uri="{9D8B030D-6E8A-4147-A177-3AD203B41FA5}">
                      <a16:colId xmlns:a16="http://schemas.microsoft.com/office/drawing/2014/main" val="1875836043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val="4019587863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val="2862216376"/>
                    </a:ext>
                  </a:extLst>
                </a:gridCol>
              </a:tblGrid>
              <a:tr h="1617486"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Функціональне тестування 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Нефункціональне тестування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Тестування пов'язане зі змінами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774926"/>
                  </a:ext>
                </a:extLst>
              </a:tr>
              <a:tr h="1617486"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Перевіряє функції. 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Перевіряє, чи програмне забезпечення або програма працює належним чином. Показує чи дає обробка правильні результати чи має якісь помилки.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Допомагає знайти будь-які прогалини, помилки або будь-що, що не відповідає вимогам до програмного забезпечення чи програми.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Пепевіряє, чи кожна функція програмного забезпечення чи програми відповідає необхідним специфікаціям.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застосовуються на процесі комплексного тестування й іспитів для визначення повноти реалізації функціональних задач і їхньої відповідності вхідним вимогам.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Функціональні тести повинні охоплювати всі реалізовані функції з урахуванням найбільш ймовірних типів помилок.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вимірює, наскільки добре працює програмне забезпечення чи програми, а не те, чи вони взагалі працюють.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Перевіряє наскільки добре працює програмне забезпечення за різних обставин.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Визначення швидкості програмного забезпечення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Оптимізація програмного забезпечення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Визначення вантажопідйомності для задоволення кінцевих користувачів.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оцінює інші аспекти системи: перевірку продуктивності, зручності, надійності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проводиться на етапі системного тестування програмного забезпечення після завершення модульного та інтеграційного тестування.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effectLst/>
                        </a:rPr>
                        <a:t>Після проведення необхідних змін, таких як виправлення </a:t>
                      </a:r>
                      <a:r>
                        <a:rPr lang="uk-UA" sz="1400" dirty="0" err="1">
                          <a:effectLst/>
                        </a:rPr>
                        <a:t>бага</a:t>
                      </a:r>
                      <a:r>
                        <a:rPr lang="uk-UA" sz="1400" dirty="0">
                          <a:effectLst/>
                        </a:rPr>
                        <a:t> / дефекту, програмне забезпечення повинно бути протестоване для підтвердження того факту, що проблема була дійсно вирішена. </a:t>
                      </a:r>
                    </a:p>
                    <a:p>
                      <a:r>
                        <a:rPr lang="uk-UA" sz="1400" dirty="0">
                          <a:effectLst/>
                        </a:rPr>
                        <a:t>Перевіряє, чи відбулися зміни і виправлення. 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ECD29-521B-A092-76DE-F7E2746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219"/>
          </a:xfrm>
        </p:spPr>
        <p:txBody>
          <a:bodyPr>
            <a:normAutofit/>
          </a:bodyPr>
          <a:lstStyle/>
          <a:p>
            <a:r>
              <a:rPr lang="uk-UA" sz="1800" b="1" dirty="0"/>
              <a:t>Різниця між </a:t>
            </a:r>
            <a:r>
              <a:rPr lang="uk-UA" sz="1800" b="1" dirty="0" err="1"/>
              <a:t>Retesting</a:t>
            </a:r>
            <a:r>
              <a:rPr lang="uk-UA" sz="1800" b="1" dirty="0"/>
              <a:t> та </a:t>
            </a:r>
            <a:r>
              <a:rPr lang="uk-UA" sz="1800" b="1" dirty="0" err="1"/>
              <a:t>Regression</a:t>
            </a:r>
            <a:r>
              <a:rPr lang="uk-UA" sz="1800" b="1" dirty="0"/>
              <a:t> </a:t>
            </a:r>
            <a:r>
              <a:rPr lang="uk-UA" sz="1800" b="1" dirty="0" err="1"/>
              <a:t>testing</a:t>
            </a:r>
            <a:r>
              <a:rPr lang="uk-UA" sz="1800" b="1" dirty="0"/>
              <a:t>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3E7DC3-E1C4-2CA7-6694-9DBD5E64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719"/>
            <a:ext cx="10515600" cy="537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Retesting </a:t>
            </a:r>
            <a:r>
              <a:rPr lang="en-US" sz="1400" dirty="0">
                <a:effectLst/>
              </a:rPr>
              <a:t>— </a:t>
            </a:r>
            <a:r>
              <a:rPr lang="uk-UA" sz="1400" dirty="0">
                <a:effectLst/>
              </a:rPr>
              <a:t>здійснюється коли виявлено помилки під час остаточного виконання. На знайдені помилки формуються </a:t>
            </a:r>
            <a:r>
              <a:rPr lang="uk-UA" sz="1400" dirty="0" err="1">
                <a:effectLst/>
              </a:rPr>
              <a:t>баг</a:t>
            </a:r>
            <a:r>
              <a:rPr lang="uk-UA" sz="1400" dirty="0">
                <a:effectLst/>
              </a:rPr>
              <a:t> репорти та передаються розробникам для виправлення. Після виправлення </a:t>
            </a:r>
            <a:r>
              <a:rPr lang="uk-UA" sz="1400" dirty="0" err="1">
                <a:effectLst/>
              </a:rPr>
              <a:t>баги</a:t>
            </a:r>
            <a:r>
              <a:rPr lang="uk-UA" sz="1400" dirty="0">
                <a:effectLst/>
              </a:rPr>
              <a:t> повертаються </a:t>
            </a:r>
            <a:r>
              <a:rPr lang="uk-UA" sz="1400" dirty="0" err="1">
                <a:effectLst/>
              </a:rPr>
              <a:t>тестувальникам</a:t>
            </a:r>
            <a:r>
              <a:rPr lang="uk-UA" sz="1400" dirty="0">
                <a:effectLst/>
              </a:rPr>
              <a:t> для перевірки. Це повторне є тестування.</a:t>
            </a:r>
            <a:r>
              <a:rPr lang="uk-UA" sz="1400" dirty="0"/>
              <a:t>  </a:t>
            </a:r>
            <a:r>
              <a:rPr lang="en-US" sz="1400" b="1" dirty="0">
                <a:effectLst/>
              </a:rPr>
              <a:t>Regression testing </a:t>
            </a:r>
            <a:r>
              <a:rPr lang="en-US" sz="1400" dirty="0">
                <a:effectLst/>
              </a:rPr>
              <a:t>— </a:t>
            </a:r>
            <a:r>
              <a:rPr lang="uk-UA" sz="1400" dirty="0">
                <a:effectLst/>
              </a:rPr>
              <a:t>це тип тестування функціональності програмного забезпечення після внесення змін. Це робиться для того, щоб розуміти, що продукт нормально працює з новими функціями, виправленнями помилок або будь-якими змінами в існуючій </a:t>
            </a:r>
            <a:r>
              <a:rPr lang="uk-UA" sz="1400" dirty="0" err="1">
                <a:effectLst/>
              </a:rPr>
              <a:t>функціональносвимогЧ</a:t>
            </a:r>
            <a:endParaRPr lang="uk-UA" sz="1400" dirty="0">
              <a:effectLst/>
            </a:endParaRPr>
          </a:p>
          <a:p>
            <a:pPr marL="0" indent="0">
              <a:buNone/>
            </a:pPr>
            <a:r>
              <a:rPr lang="uk-UA" sz="1600" b="1" dirty="0">
                <a:latin typeface="+mj-lt"/>
              </a:rPr>
              <a:t>Чи можливе для продукту проведення тільки функціонального тестування, без перевірки нефункціональних вимог?</a:t>
            </a:r>
          </a:p>
          <a:p>
            <a:pPr marL="0" indent="0">
              <a:buNone/>
            </a:pPr>
            <a:r>
              <a:rPr lang="uk-UA" sz="1400" b="0" i="0" dirty="0">
                <a:effectLst/>
              </a:rPr>
              <a:t>Ні, так як ці два види тестування є необхідними в процесі створення нового проекту чи то при внесенні певних змін. Так, як </a:t>
            </a:r>
            <a:r>
              <a:rPr lang="uk-UA" sz="1400" dirty="0"/>
              <a:t>з</a:t>
            </a:r>
            <a:r>
              <a:rPr lang="uk-UA" sz="1400" b="0" i="0" dirty="0">
                <a:effectLst/>
              </a:rPr>
              <a:t>азвичай необхідно проводити функціональне тестування перед нефункціональним, оскільки неможливо перевірити надійність або продуктивність функцій, які взагалі не працюють. Нефункціональне тестування – це один з останніх етапів тестування програмного забезпечення перед тестуванням користувачем і випуском фінального продукту.</a:t>
            </a:r>
          </a:p>
          <a:p>
            <a:pPr marL="0" indent="0">
              <a:buNone/>
            </a:pPr>
            <a:r>
              <a:rPr lang="uk-UA" sz="1600" b="1" dirty="0">
                <a:latin typeface="+mj-lt"/>
              </a:rPr>
              <a:t>Необхідність проведення </a:t>
            </a:r>
            <a:r>
              <a:rPr lang="en-US" sz="1600" b="1" dirty="0">
                <a:latin typeface="+mj-lt"/>
              </a:rPr>
              <a:t>smoke (</a:t>
            </a:r>
            <a:r>
              <a:rPr lang="uk-UA" sz="1600" b="1" dirty="0">
                <a:latin typeface="+mj-lt"/>
              </a:rPr>
              <a:t>димового) тестування. Чи завжди воно є доречним?</a:t>
            </a:r>
          </a:p>
          <a:p>
            <a:pPr marL="0" indent="0">
              <a:buNone/>
            </a:pPr>
            <a:r>
              <a:rPr lang="en-US" sz="1400" dirty="0">
                <a:effectLst/>
              </a:rPr>
              <a:t>Smoke testing </a:t>
            </a:r>
            <a:r>
              <a:rPr lang="uk-UA" sz="1400" dirty="0">
                <a:effectLst/>
              </a:rPr>
              <a:t>- це мінімальний набір тестів на явні помилки. Цей тест зазвичай виконується самим програмістом. Програму, що не пройшла такий тест, немає сенсу передавати на глибше тестування.</a:t>
            </a:r>
            <a:br>
              <a:rPr lang="uk-UA" sz="1400" dirty="0"/>
            </a:br>
            <a:r>
              <a:rPr lang="uk-UA" sz="1400" dirty="0">
                <a:effectLst/>
              </a:rPr>
              <a:t>Використовується для виявлення, в основному, явних помилок, які можуть виникнути на найперших етапах роботи програмного забезпечення.</a:t>
            </a:r>
            <a:br>
              <a:rPr lang="uk-UA" sz="1400" dirty="0"/>
            </a:br>
            <a:r>
              <a:rPr lang="uk-UA" sz="1400" dirty="0">
                <a:effectLst/>
              </a:rPr>
              <a:t>Виконується це для перевірки роботи основного функціоналу розроблюваної програмної системи. Після успішного проходження димного тестування, система, що розробляється, відправляється на наступні цикли більш серйозних видів тестів. </a:t>
            </a:r>
            <a:endParaRPr lang="uk-U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6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3C90-9749-52E4-2366-8C29F87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>
            <a:normAutofit/>
          </a:bodyPr>
          <a:lstStyle/>
          <a:p>
            <a:pPr algn="ctr"/>
            <a:r>
              <a:rPr lang="uk-UA" sz="1800" b="1" dirty="0"/>
              <a:t>Тест-кейс для додатку обміну котиками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C485D80-C9A4-C172-187B-511B887A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9" y="1226344"/>
            <a:ext cx="11787186" cy="52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E0D58-0FCA-4D24-75BE-AF3FAB8B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704"/>
            <a:ext cx="10515600" cy="1325563"/>
          </a:xfrm>
        </p:spPr>
        <p:txBody>
          <a:bodyPr>
            <a:normAutofit/>
          </a:bodyPr>
          <a:lstStyle/>
          <a:p>
            <a:r>
              <a:rPr lang="uk-UA" sz="1600" b="1" dirty="0">
                <a:effectLst/>
              </a:rPr>
              <a:t>Нефункціональні вимоги які можна було б застосувати для продукту твого </a:t>
            </a:r>
            <a:r>
              <a:rPr lang="uk-UA" sz="1600" b="1" dirty="0" err="1">
                <a:effectLst/>
              </a:rPr>
              <a:t>стартапу</a:t>
            </a:r>
            <a:r>
              <a:rPr lang="uk-UA" sz="1600" b="1" dirty="0">
                <a:effectLst/>
              </a:rPr>
              <a:t>. Опиши перевірки, які б їх перевіряли</a:t>
            </a:r>
            <a:br>
              <a:rPr lang="uk-UA" sz="1600" b="1" dirty="0">
                <a:effectLst/>
              </a:rPr>
            </a:br>
            <a:r>
              <a:rPr lang="uk-UA" sz="1400" dirty="0">
                <a:effectLst/>
                <a:latin typeface="+mn-lt"/>
              </a:rPr>
              <a:t>Сумісний з усіма можливими </a:t>
            </a:r>
            <a:r>
              <a:rPr lang="uk-UA" sz="1400" dirty="0" err="1">
                <a:effectLst/>
                <a:latin typeface="+mn-lt"/>
              </a:rPr>
              <a:t>девайсами</a:t>
            </a:r>
            <a:r>
              <a:rPr lang="uk-UA" sz="1400" dirty="0">
                <a:effectLst/>
                <a:latin typeface="+mn-lt"/>
              </a:rPr>
              <a:t> різної конфігурації (телефон, планшет, ноутбук), безпечний, </a:t>
            </a:r>
            <a:r>
              <a:rPr lang="uk-UA" sz="1400" dirty="0" err="1">
                <a:effectLst/>
                <a:latin typeface="+mn-lt"/>
              </a:rPr>
              <a:t>проростота</a:t>
            </a:r>
            <a:r>
              <a:rPr lang="uk-UA" sz="1400" dirty="0">
                <a:effectLst/>
                <a:latin typeface="+mn-lt"/>
              </a:rPr>
              <a:t> установки та користування, </a:t>
            </a:r>
            <a:r>
              <a:rPr lang="uk-UA" sz="1400" dirty="0" err="1">
                <a:effectLst/>
                <a:latin typeface="+mn-lt"/>
              </a:rPr>
              <a:t>юзабіліті</a:t>
            </a:r>
            <a:r>
              <a:rPr lang="uk-UA" sz="1400" dirty="0">
                <a:effectLst/>
                <a:latin typeface="+mn-lt"/>
              </a:rPr>
              <a:t>, ремонтопридатність, </a:t>
            </a:r>
            <a:r>
              <a:rPr lang="uk-UA" sz="1400" dirty="0" err="1">
                <a:effectLst/>
                <a:latin typeface="+mn-lt"/>
              </a:rPr>
              <a:t>перевіряемість</a:t>
            </a:r>
            <a:r>
              <a:rPr lang="uk-UA" sz="1400" dirty="0">
                <a:effectLst/>
                <a:latin typeface="+mn-lt"/>
              </a:rPr>
              <a:t>, </a:t>
            </a:r>
            <a:r>
              <a:rPr lang="uk-UA" sz="1400" dirty="0" err="1">
                <a:effectLst/>
                <a:latin typeface="+mn-lt"/>
              </a:rPr>
              <a:t>навантажуваність</a:t>
            </a:r>
            <a:endParaRPr lang="uk-UA" sz="1400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280001-FE48-0F6F-FF39-CD8019E6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/>
              <a:t>При нефункціональному тестуванні додатку для обміну котиками я б використовувала:</a:t>
            </a:r>
          </a:p>
          <a:p>
            <a:pPr marL="0" indent="0">
              <a:buNone/>
            </a:pPr>
            <a:r>
              <a:rPr lang="uk-UA" sz="1400" dirty="0"/>
              <a:t>Тестування продуктивності: навантажувальне </a:t>
            </a:r>
            <a:r>
              <a:rPr lang="uk-UA" sz="1400" dirty="0" err="1"/>
              <a:t>стресовестійкості</a:t>
            </a:r>
            <a:r>
              <a:rPr lang="uk-UA" sz="1400" dirty="0"/>
              <a:t>/надійності об’єму</a:t>
            </a:r>
          </a:p>
          <a:p>
            <a:pPr marL="0" indent="0">
              <a:buNone/>
            </a:pPr>
            <a:r>
              <a:rPr lang="uk-UA" sz="1400" dirty="0"/>
              <a:t>Тестування налаштування (установче)</a:t>
            </a:r>
          </a:p>
          <a:p>
            <a:pPr marL="0" indent="0">
              <a:buNone/>
            </a:pPr>
            <a:r>
              <a:rPr lang="uk-UA" sz="1400" dirty="0"/>
              <a:t>Тестування зручності використання</a:t>
            </a:r>
          </a:p>
          <a:p>
            <a:pPr marL="0" indent="0">
              <a:buNone/>
            </a:pPr>
            <a:r>
              <a:rPr lang="uk-UA" sz="1400" dirty="0"/>
              <a:t>Тестування </a:t>
            </a:r>
            <a:r>
              <a:rPr lang="uk-UA" sz="1400" dirty="0" err="1"/>
              <a:t>навідмову</a:t>
            </a:r>
            <a:r>
              <a:rPr lang="uk-UA" sz="1400" dirty="0"/>
              <a:t>/ відновлення</a:t>
            </a:r>
          </a:p>
        </p:txBody>
      </p:sp>
    </p:spTree>
    <p:extLst>
      <p:ext uri="{BB962C8B-B14F-4D97-AF65-F5344CB8AC3E}">
        <p14:creationId xmlns:p14="http://schemas.microsoft.com/office/powerpoint/2010/main" val="1068984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Тема Office</vt:lpstr>
      <vt:lpstr>Презентація PowerPoint</vt:lpstr>
      <vt:lpstr>Різниця між Retesting та Regression testing </vt:lpstr>
      <vt:lpstr>Тест-кейс для додатку обміну котиками</vt:lpstr>
      <vt:lpstr>Нефункціональні вимоги які можна було б застосувати для продукту твого стартапу. Опиши перевірки, які б їх перевіряли Сумісний з усіма можливими девайсами різної конфігурації (телефон, планшет, ноутбук), безпечний, проростота установки та користування, юзабіліті, ремонтопридатність, перевіряемість, навантажуваність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Ульяна Кушнир</dc:creator>
  <cp:lastModifiedBy>Ульяна Кушнир</cp:lastModifiedBy>
  <cp:revision>4</cp:revision>
  <dcterms:created xsi:type="dcterms:W3CDTF">2023-06-13T15:56:39Z</dcterms:created>
  <dcterms:modified xsi:type="dcterms:W3CDTF">2023-06-14T10:39:00Z</dcterms:modified>
</cp:coreProperties>
</file>