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70" r:id="rId5"/>
    <p:sldId id="271" r:id="rId6"/>
    <p:sldId id="257" r:id="rId7"/>
    <p:sldId id="272" r:id="rId8"/>
    <p:sldId id="273" r:id="rId9"/>
    <p:sldId id="260" r:id="rId10"/>
    <p:sldId id="261" r:id="rId11"/>
    <p:sldId id="262" r:id="rId12"/>
    <p:sldId id="263" r:id="rId13"/>
    <p:sldId id="264" r:id="rId14"/>
    <p:sldId id="265" r:id="rId15"/>
    <p:sldId id="266" r:id="rId16"/>
    <p:sldId id="267"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F6C17-69AE-4283-B04B-CCCCADE2283B}" v="13" dt="2025-10-24T01:32:00.914"/>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872"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ises Almaguer" userId="6e007155bc09df99" providerId="LiveId" clId="{E297C927-B65C-4E11-8610-65CA605B2B8F}"/>
    <pc:docChg chg="custSel addSld delSld modSld sldOrd">
      <pc:chgData name="Ulises Almaguer" userId="6e007155bc09df99" providerId="LiveId" clId="{E297C927-B65C-4E11-8610-65CA605B2B8F}" dt="2025-10-24T01:33:36.391" v="83" actId="1076"/>
      <pc:docMkLst>
        <pc:docMk/>
      </pc:docMkLst>
      <pc:sldChg chg="addSp delSp del mod">
        <pc:chgData name="Ulises Almaguer" userId="6e007155bc09df99" providerId="LiveId" clId="{E297C927-B65C-4E11-8610-65CA605B2B8F}" dt="2025-10-24T01:28:21.523" v="3" actId="2696"/>
        <pc:sldMkLst>
          <pc:docMk/>
          <pc:sldMk cId="0" sldId="256"/>
        </pc:sldMkLst>
        <pc:picChg chg="add del">
          <ac:chgData name="Ulises Almaguer" userId="6e007155bc09df99" providerId="LiveId" clId="{E297C927-B65C-4E11-8610-65CA605B2B8F}" dt="2025-10-24T01:28:10.273" v="1" actId="478"/>
          <ac:picMkLst>
            <pc:docMk/>
            <pc:sldMk cId="0" sldId="256"/>
            <ac:picMk id="2" creationId="{41A97868-486C-415A-64FB-9F1E42D1E7DD}"/>
          </ac:picMkLst>
        </pc:picChg>
      </pc:sldChg>
      <pc:sldChg chg="delSp modSp mod">
        <pc:chgData name="Ulises Almaguer" userId="6e007155bc09df99" providerId="LiveId" clId="{E297C927-B65C-4E11-8610-65CA605B2B8F}" dt="2025-10-24T01:30:11.623" v="17" actId="1076"/>
        <pc:sldMkLst>
          <pc:docMk/>
          <pc:sldMk cId="0" sldId="257"/>
        </pc:sldMkLst>
        <pc:spChg chg="del mod">
          <ac:chgData name="Ulises Almaguer" userId="6e007155bc09df99" providerId="LiveId" clId="{E297C927-B65C-4E11-8610-65CA605B2B8F}" dt="2025-10-24T01:30:07.456" v="16" actId="478"/>
          <ac:spMkLst>
            <pc:docMk/>
            <pc:sldMk cId="0" sldId="257"/>
            <ac:spMk id="152" creationId="{00000000-0000-0000-0000-000000000000}"/>
          </ac:spMkLst>
        </pc:spChg>
        <pc:picChg chg="mod">
          <ac:chgData name="Ulises Almaguer" userId="6e007155bc09df99" providerId="LiveId" clId="{E297C927-B65C-4E11-8610-65CA605B2B8F}" dt="2025-10-24T01:30:11.623" v="17" actId="1076"/>
          <ac:picMkLst>
            <pc:docMk/>
            <pc:sldMk cId="0" sldId="257"/>
            <ac:picMk id="153" creationId="{00000000-0000-0000-0000-000000000000}"/>
          </ac:picMkLst>
        </pc:picChg>
      </pc:sldChg>
      <pc:sldChg chg="del">
        <pc:chgData name="Ulises Almaguer" userId="6e007155bc09df99" providerId="LiveId" clId="{E297C927-B65C-4E11-8610-65CA605B2B8F}" dt="2025-10-24T01:30:26.868" v="19" actId="2696"/>
        <pc:sldMkLst>
          <pc:docMk/>
          <pc:sldMk cId="0" sldId="258"/>
        </pc:sldMkLst>
      </pc:sldChg>
      <pc:sldChg chg="del">
        <pc:chgData name="Ulises Almaguer" userId="6e007155bc09df99" providerId="LiveId" clId="{E297C927-B65C-4E11-8610-65CA605B2B8F}" dt="2025-10-24T01:30:40.971" v="21" actId="2696"/>
        <pc:sldMkLst>
          <pc:docMk/>
          <pc:sldMk cId="0" sldId="259"/>
        </pc:sldMkLst>
      </pc:sldChg>
      <pc:sldChg chg="add del">
        <pc:chgData name="Ulises Almaguer" userId="6e007155bc09df99" providerId="LiveId" clId="{E297C927-B65C-4E11-8610-65CA605B2B8F}" dt="2025-10-24T01:31:20.054" v="34"/>
        <pc:sldMkLst>
          <pc:docMk/>
          <pc:sldMk cId="0" sldId="260"/>
        </pc:sldMkLst>
      </pc:sldChg>
      <pc:sldChg chg="add del">
        <pc:chgData name="Ulises Almaguer" userId="6e007155bc09df99" providerId="LiveId" clId="{E297C927-B65C-4E11-8610-65CA605B2B8F}" dt="2025-10-24T01:31:34.039" v="35"/>
        <pc:sldMkLst>
          <pc:docMk/>
          <pc:sldMk cId="0" sldId="261"/>
        </pc:sldMkLst>
      </pc:sldChg>
      <pc:sldChg chg="add del">
        <pc:chgData name="Ulises Almaguer" userId="6e007155bc09df99" providerId="LiveId" clId="{E297C927-B65C-4E11-8610-65CA605B2B8F}" dt="2025-10-24T01:31:40.165" v="36"/>
        <pc:sldMkLst>
          <pc:docMk/>
          <pc:sldMk cId="0" sldId="262"/>
        </pc:sldMkLst>
      </pc:sldChg>
      <pc:sldChg chg="add del">
        <pc:chgData name="Ulises Almaguer" userId="6e007155bc09df99" providerId="LiveId" clId="{E297C927-B65C-4E11-8610-65CA605B2B8F}" dt="2025-10-24T01:31:44.570" v="37"/>
        <pc:sldMkLst>
          <pc:docMk/>
          <pc:sldMk cId="0" sldId="263"/>
        </pc:sldMkLst>
      </pc:sldChg>
      <pc:sldChg chg="add del">
        <pc:chgData name="Ulises Almaguer" userId="6e007155bc09df99" providerId="LiveId" clId="{E297C927-B65C-4E11-8610-65CA605B2B8F}" dt="2025-10-24T01:31:48.445" v="38"/>
        <pc:sldMkLst>
          <pc:docMk/>
          <pc:sldMk cId="0" sldId="264"/>
        </pc:sldMkLst>
      </pc:sldChg>
      <pc:sldChg chg="add del ord">
        <pc:chgData name="Ulises Almaguer" userId="6e007155bc09df99" providerId="LiveId" clId="{E297C927-B65C-4E11-8610-65CA605B2B8F}" dt="2025-10-24T01:31:52.524" v="39"/>
        <pc:sldMkLst>
          <pc:docMk/>
          <pc:sldMk cId="0" sldId="265"/>
        </pc:sldMkLst>
      </pc:sldChg>
      <pc:sldChg chg="add del">
        <pc:chgData name="Ulises Almaguer" userId="6e007155bc09df99" providerId="LiveId" clId="{E297C927-B65C-4E11-8610-65CA605B2B8F}" dt="2025-10-24T01:31:56.978" v="40"/>
        <pc:sldMkLst>
          <pc:docMk/>
          <pc:sldMk cId="0" sldId="266"/>
        </pc:sldMkLst>
      </pc:sldChg>
      <pc:sldChg chg="add del">
        <pc:chgData name="Ulises Almaguer" userId="6e007155bc09df99" providerId="LiveId" clId="{E297C927-B65C-4E11-8610-65CA605B2B8F}" dt="2025-10-24T01:32:00.908" v="41"/>
        <pc:sldMkLst>
          <pc:docMk/>
          <pc:sldMk cId="0" sldId="267"/>
        </pc:sldMkLst>
      </pc:sldChg>
      <pc:sldChg chg="del">
        <pc:chgData name="Ulises Almaguer" userId="6e007155bc09df99" providerId="LiveId" clId="{E297C927-B65C-4E11-8610-65CA605B2B8F}" dt="2025-10-24T01:31:08.306" v="32" actId="2696"/>
        <pc:sldMkLst>
          <pc:docMk/>
          <pc:sldMk cId="0" sldId="268"/>
        </pc:sldMkLst>
      </pc:sldChg>
      <pc:sldChg chg="del">
        <pc:chgData name="Ulises Almaguer" userId="6e007155bc09df99" providerId="LiveId" clId="{E297C927-B65C-4E11-8610-65CA605B2B8F}" dt="2025-10-24T01:31:10.525" v="33" actId="2696"/>
        <pc:sldMkLst>
          <pc:docMk/>
          <pc:sldMk cId="0" sldId="269"/>
        </pc:sldMkLst>
      </pc:sldChg>
      <pc:sldChg chg="modSp add mod">
        <pc:chgData name="Ulises Almaguer" userId="6e007155bc09df99" providerId="LiveId" clId="{E297C927-B65C-4E11-8610-65CA605B2B8F}" dt="2025-10-24T01:28:37.961" v="10" actId="20577"/>
        <pc:sldMkLst>
          <pc:docMk/>
          <pc:sldMk cId="0" sldId="270"/>
        </pc:sldMkLst>
        <pc:spChg chg="mod">
          <ac:chgData name="Ulises Almaguer" userId="6e007155bc09df99" providerId="LiveId" clId="{E297C927-B65C-4E11-8610-65CA605B2B8F}" dt="2025-10-24T01:28:37.961" v="10" actId="20577"/>
          <ac:spMkLst>
            <pc:docMk/>
            <pc:sldMk cId="0" sldId="270"/>
            <ac:spMk id="144" creationId="{00000000-0000-0000-0000-000000000000}"/>
          </ac:spMkLst>
        </pc:spChg>
      </pc:sldChg>
      <pc:sldChg chg="add ord">
        <pc:chgData name="Ulises Almaguer" userId="6e007155bc09df99" providerId="LiveId" clId="{E297C927-B65C-4E11-8610-65CA605B2B8F}" dt="2025-10-24T01:29:54.634" v="13"/>
        <pc:sldMkLst>
          <pc:docMk/>
          <pc:sldMk cId="0" sldId="271"/>
        </pc:sldMkLst>
      </pc:sldChg>
      <pc:sldChg chg="delSp modSp add mod">
        <pc:chgData name="Ulises Almaguer" userId="6e007155bc09df99" providerId="LiveId" clId="{E297C927-B65C-4E11-8610-65CA605B2B8F}" dt="2025-10-24T01:33:36.391" v="83" actId="1076"/>
        <pc:sldMkLst>
          <pc:docMk/>
          <pc:sldMk cId="0" sldId="272"/>
        </pc:sldMkLst>
        <pc:spChg chg="mod">
          <ac:chgData name="Ulises Almaguer" userId="6e007155bc09df99" providerId="LiveId" clId="{E297C927-B65C-4E11-8610-65CA605B2B8F}" dt="2025-10-24T01:33:36.391" v="83" actId="1076"/>
          <ac:spMkLst>
            <pc:docMk/>
            <pc:sldMk cId="0" sldId="272"/>
            <ac:spMk id="160" creationId="{00000000-0000-0000-0000-000000000000}"/>
          </ac:spMkLst>
        </pc:spChg>
        <pc:graphicFrameChg chg="del modGraphic">
          <ac:chgData name="Ulises Almaguer" userId="6e007155bc09df99" providerId="LiveId" clId="{E297C927-B65C-4E11-8610-65CA605B2B8F}" dt="2025-10-24T01:33:30.634" v="81" actId="478"/>
          <ac:graphicFrameMkLst>
            <pc:docMk/>
            <pc:sldMk cId="0" sldId="272"/>
            <ac:graphicFrameMk id="161" creationId="{00000000-0000-0000-0000-000000000000}"/>
          </ac:graphicFrameMkLst>
        </pc:graphicFrameChg>
      </pc:sldChg>
      <pc:sldChg chg="add">
        <pc:chgData name="Ulises Almaguer" userId="6e007155bc09df99" providerId="LiveId" clId="{E297C927-B65C-4E11-8610-65CA605B2B8F}" dt="2025-10-24T01:30:38.383" v="20"/>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250581" y="1992376"/>
            <a:ext cx="9448800" cy="1825096"/>
          </a:xfrm>
          <a:prstGeom prst="rect">
            <a:avLst/>
          </a:prstGeom>
          <a:noFill/>
          <a:ln>
            <a:noFill/>
          </a:ln>
        </p:spPr>
        <p:txBody>
          <a:bodyPr spcFirstLastPara="1" wrap="square" lIns="91425" tIns="45700" rIns="91425" bIns="45700" anchor="b" anchorCtr="0">
            <a:normAutofit fontScale="90000"/>
          </a:bodyPr>
          <a:lstStyle/>
          <a:p>
            <a:r>
              <a:rPr dirty="0"/>
              <a:t>Green Pace Secure </a:t>
            </a:r>
            <a:r>
              <a:rPr sz="3600" dirty="0"/>
              <a:t>Development Policy</a:t>
            </a:r>
            <a:br>
              <a:rPr lang="en-US" sz="3600" dirty="0"/>
            </a:br>
            <a:r>
              <a:rPr sz="3600" dirty="0"/>
              <a:t>Project Two Presentation</a:t>
            </a:r>
          </a:p>
        </p:txBody>
      </p:sp>
      <p:sp>
        <p:nvSpPr>
          <p:cNvPr id="145" name="Google Shape;145;p1"/>
          <p:cNvSpPr txBox="1">
            <a:spLocks noGrp="1"/>
          </p:cNvSpPr>
          <p:nvPr>
            <p:ph type="subTitle" idx="1"/>
          </p:nvPr>
        </p:nvSpPr>
        <p:spPr>
          <a:xfrm>
            <a:off x="487973" y="3693746"/>
            <a:ext cx="9448800" cy="1561592"/>
          </a:xfrm>
          <a:prstGeom prst="rect">
            <a:avLst/>
          </a:prstGeom>
          <a:noFill/>
          <a:ln>
            <a:noFill/>
          </a:ln>
        </p:spPr>
        <p:txBody>
          <a:bodyPr spcFirstLastPara="1" wrap="square" lIns="91425" tIns="45700" rIns="91425" bIns="45700" anchor="t" anchorCtr="0">
            <a:normAutofit/>
          </a:bodyPr>
          <a:lstStyle/>
          <a:p>
            <a:r>
              <a:rPr dirty="0"/>
              <a:t>Ulises Almaguer</a:t>
            </a:r>
          </a:p>
        </p:txBody>
      </p:sp>
      <p:pic>
        <p:nvPicPr>
          <p:cNvPr id="146" name="Google Shape;146;p1" descr="Green Pace logo"/>
          <p:cNvPicPr preferRelativeResize="0"/>
          <p:nvPr/>
        </p:nvPicPr>
        <p:blipFill>
          <a:blip r:embed="rId4">
            <a:alphaModFix/>
          </a:blip>
          <a:stretch>
            <a:fillRect/>
          </a:stretch>
        </p:blipFill>
        <p:spPr>
          <a:xfrm>
            <a:off x="8333193" y="1011538"/>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Automation Summary</a:t>
            </a: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Risks and Benefits</a:t>
            </a: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If we act now, we reduce the risk of costly breaches and downtime. Waiting increases the chance of vulnerabilities slipping into production. The main tradeoff is time spent implementing tools versus long-term security and stability benefits.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Recommendations and Conclusion</a:t>
            </a: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Moving forward, we’ll focus on improving audit logs and encryption in use. Future updates will adopt stronger key management standards and automated compliance checks. This keeps Green Pace aligned with best practices and future security needs.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References</a:t>
            </a: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CERT C++ Secure Coding Standard (2023). SEI, Carnegie Mellon University.</a:t>
            </a:r>
          </a:p>
          <a:p>
            <a:r>
              <a:t>Microsoft Secure Coding Guidelines (2024). Microsoft Docs.</a:t>
            </a:r>
          </a:p>
          <a:p>
            <a:r>
              <a:t>NIST SP 800-53 Rev.5. Security and Privacy Controls for Federal Information Systems and Organizations.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Overview: Defense in Depth</a:t>
            </a: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This security policy helps Green Pace keep software and systems safe by layering protection across every stage of development. Defense in depth means that even if one safeguard fails, others still protect the system. The policy ensures every project follows consistent security practices, from design to deployment.</a:t>
            </a:r>
          </a:p>
        </p:txBody>
      </p:sp>
      <p:pic>
        <p:nvPicPr>
          <p:cNvPr id="154" name="Google Shape;154;p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760593" y="221794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rPr dirty="0"/>
              <a:t>Threat Matrix</a:t>
            </a:r>
          </a:p>
        </p:txBody>
      </p:sp>
      <p:sp>
        <p:nvSpPr>
          <p:cNvPr id="160" name="Google Shape;160;p4"/>
          <p:cNvSpPr txBox="1">
            <a:spLocks noGrp="1"/>
          </p:cNvSpPr>
          <p:nvPr>
            <p:ph type="body" idx="1"/>
          </p:nvPr>
        </p:nvSpPr>
        <p:spPr>
          <a:xfrm>
            <a:off x="650631" y="2198946"/>
            <a:ext cx="10572750" cy="4024200"/>
          </a:xfrm>
          <a:prstGeom prst="rect">
            <a:avLst/>
          </a:prstGeom>
          <a:noFill/>
          <a:ln>
            <a:noFill/>
          </a:ln>
        </p:spPr>
        <p:txBody>
          <a:bodyPr spcFirstLastPara="1" wrap="square" lIns="91425" tIns="45700" rIns="91425" bIns="45700" anchor="t" anchorCtr="0">
            <a:noAutofit/>
          </a:bodyPr>
          <a:lstStyle/>
          <a:p>
            <a:r>
              <a:rPr sz="1600" dirty="0"/>
              <a:t>These are the top vulnerabilities identified in our coding standards, ranked by threat level: input validation, SQL injection, unsafe pointers, buffer overflows, and improper logging. Using tools like </a:t>
            </a:r>
            <a:r>
              <a:rPr sz="1600" dirty="0" err="1"/>
              <a:t>Cppcheck</a:t>
            </a:r>
            <a:r>
              <a:rPr sz="1600" dirty="0"/>
              <a:t> and SonarQube, we can detect most issues early through automation, reducing manual review time.</a:t>
            </a: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Ten Security Principles</a:t>
            </a: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Our ten core principles guide secure coding: validate input, heed compiler warnings, architect for security, keep it simple, default deny, least privilege, sanitize data, defense in depth, quality assurance, and adopt a coding standard. These principles form the foundation for every standard in our policy.</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Coding Standards</a:t>
            </a: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We created ten coding standards to prevent common C++ vulnerabilities. Priority goes to input validation, SQL injection prevention, and pointer safety because these cause the most severe issues. Each rule includes examples of compliant and noncompliant code and automated tools to enforce them.</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Encryption Strategy</a:t>
            </a: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dirty="0"/>
              <a:t>We use three types of encryption: at rest (AES-256 to protect stored data), in flight (TLS 1.3 for network security), and in use (memory-level protection). These policies protect sensitive data at every stage</a:t>
            </a:r>
            <a:r>
              <a:rPr lang="en-US" dirty="0"/>
              <a:t> </a:t>
            </a:r>
            <a:r>
              <a:rPr dirty="0"/>
              <a:t>storage, transfer, and processing.</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r>
              <a:t>Triple-A Framework</a:t>
            </a: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Our Triple-A policy includes authentication, authorization, and accounting. Strong passwords and MFA verify users, role-based access controls limit permissions, and logging tracks activity. Together, they keep systems accountable and secure.</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t>Unit Testing</a:t>
            </a: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r>
              <a:t>Unit testing checks that secure coding rules actually work. For example, input validation tests ensure unsafe input is rejected, and SQL injection tests confirm prepared statements block attacks. Using Google Test and CI automation helps keep standards consistent across projects.</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TotalTime>
  <Words>507</Words>
  <Application>Microsoft Office PowerPoint</Application>
  <PresentationFormat>Widescreen</PresentationFormat>
  <Paragraphs>26</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Arial</vt:lpstr>
      <vt:lpstr>Vapor Trail</vt:lpstr>
      <vt:lpstr>Green Pace Secure Development Policy Project Two Presentation</vt:lpstr>
      <vt:lpstr>Overview: Defense in Depth</vt:lpstr>
      <vt:lpstr>OVERVIEW: DEFENSE IN DEPTH</vt:lpstr>
      <vt:lpstr>Threat Matrix</vt:lpstr>
      <vt:lpstr>Ten Security Principles</vt:lpstr>
      <vt:lpstr>Coding Standards</vt:lpstr>
      <vt:lpstr>Encryption Strategy</vt:lpstr>
      <vt:lpstr>Triple-A Framework</vt:lpstr>
      <vt:lpstr>Unit Testing</vt:lpstr>
      <vt:lpstr>Automation Summary</vt:lpstr>
      <vt:lpstr>Risks and Benefits</vt:lpstr>
      <vt:lpstr>Recommendations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Ulises Almaguer</cp:lastModifiedBy>
  <cp:revision>4</cp:revision>
  <dcterms:created xsi:type="dcterms:W3CDTF">2020-08-19T17:59:24Z</dcterms:created>
  <dcterms:modified xsi:type="dcterms:W3CDTF">2025-10-24T01:33:38Z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