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re Sugar Thin" charset="1" panose="00000000000000000000"/>
      <p:regular r:id="rId14"/>
    </p:embeddedFont>
    <p:embeddedFont>
      <p:font typeface="Quicksand Medium" charset="1" panose="00000600000000000000"/>
      <p:regular r:id="rId15"/>
    </p:embeddedFont>
    <p:embeddedFont>
      <p:font typeface="Quicksand Bold" charset="1" panose="00000800000000000000"/>
      <p:regular r:id="rId16"/>
    </p:embeddedFont>
    <p:embeddedFont>
      <p:font typeface="Quicksand" charset="1" panose="00000500000000000000"/>
      <p:regular r:id="rId17"/>
    </p:embeddedFont>
    <p:embeddedFont>
      <p:font typeface="Belleza" charset="1" panose="02000503050000020003"/>
      <p:regular r:id="rId18"/>
    </p:embeddedFont>
    <p:embeddedFont>
      <p:font typeface="Chewy" charset="1" panose="02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20.png" Type="http://schemas.openxmlformats.org/officeDocument/2006/relationships/image"/><Relationship Id="rId13" Target="../media/image21.png" Type="http://schemas.openxmlformats.org/officeDocument/2006/relationships/image"/><Relationship Id="rId14" Target="../media/image22.png" Type="http://schemas.openxmlformats.org/officeDocument/2006/relationships/image"/><Relationship Id="rId15" Target="../media/image13.pn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7.png" Type="http://schemas.openxmlformats.org/officeDocument/2006/relationships/image"/><Relationship Id="rId12" Target="../media/image28.png" Type="http://schemas.openxmlformats.org/officeDocument/2006/relationships/image"/><Relationship Id="rId13" Target="../media/image29.pn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0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20.png" Type="http://schemas.openxmlformats.org/officeDocument/2006/relationships/image"/><Relationship Id="rId13" Target="../media/image39.png" Type="http://schemas.openxmlformats.org/officeDocument/2006/relationships/image"/><Relationship Id="rId14" Target="../media/image40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41.png" Type="http://schemas.openxmlformats.org/officeDocument/2006/relationships/image"/><Relationship Id="rId12" Target="../media/image4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FE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3410" y="576318"/>
            <a:ext cx="14861181" cy="9134363"/>
          </a:xfrm>
          <a:custGeom>
            <a:avLst/>
            <a:gdLst/>
            <a:ahLst/>
            <a:cxnLst/>
            <a:rect r="r" b="b" t="t" l="l"/>
            <a:pathLst>
              <a:path h="9134363" w="14861181">
                <a:moveTo>
                  <a:pt x="0" y="0"/>
                </a:moveTo>
                <a:lnTo>
                  <a:pt x="14861180" y="0"/>
                </a:lnTo>
                <a:lnTo>
                  <a:pt x="14861180" y="9134364"/>
                </a:lnTo>
                <a:lnTo>
                  <a:pt x="0" y="9134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0602" y="3429466"/>
            <a:ext cx="4440512" cy="5828834"/>
          </a:xfrm>
          <a:custGeom>
            <a:avLst/>
            <a:gdLst/>
            <a:ahLst/>
            <a:cxnLst/>
            <a:rect r="r" b="b" t="t" l="l"/>
            <a:pathLst>
              <a:path h="5828834" w="4440512">
                <a:moveTo>
                  <a:pt x="0" y="0"/>
                </a:moveTo>
                <a:lnTo>
                  <a:pt x="4440511" y="0"/>
                </a:lnTo>
                <a:lnTo>
                  <a:pt x="4440511" y="5828834"/>
                </a:lnTo>
                <a:lnTo>
                  <a:pt x="0" y="5828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67809" y="4775963"/>
            <a:ext cx="4118247" cy="4934719"/>
          </a:xfrm>
          <a:custGeom>
            <a:avLst/>
            <a:gdLst/>
            <a:ahLst/>
            <a:cxnLst/>
            <a:rect r="r" b="b" t="t" l="l"/>
            <a:pathLst>
              <a:path h="4934719" w="4118247">
                <a:moveTo>
                  <a:pt x="0" y="0"/>
                </a:moveTo>
                <a:lnTo>
                  <a:pt x="4118247" y="0"/>
                </a:lnTo>
                <a:lnTo>
                  <a:pt x="4118247" y="4934719"/>
                </a:lnTo>
                <a:lnTo>
                  <a:pt x="0" y="4934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6584" y="1028700"/>
            <a:ext cx="796826" cy="869552"/>
          </a:xfrm>
          <a:custGeom>
            <a:avLst/>
            <a:gdLst/>
            <a:ahLst/>
            <a:cxnLst/>
            <a:rect r="r" b="b" t="t" l="l"/>
            <a:pathLst>
              <a:path h="869552" w="796826">
                <a:moveTo>
                  <a:pt x="0" y="0"/>
                </a:moveTo>
                <a:lnTo>
                  <a:pt x="796826" y="0"/>
                </a:lnTo>
                <a:lnTo>
                  <a:pt x="796826" y="869552"/>
                </a:lnTo>
                <a:lnTo>
                  <a:pt x="0" y="869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0569">
            <a:off x="16801079" y="4721989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05722">
            <a:off x="15761505" y="817603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35089" y="9635968"/>
            <a:ext cx="841010" cy="917769"/>
          </a:xfrm>
          <a:custGeom>
            <a:avLst/>
            <a:gdLst/>
            <a:ahLst/>
            <a:cxnLst/>
            <a:rect r="r" b="b" t="t" l="l"/>
            <a:pathLst>
              <a:path h="917769" w="841010">
                <a:moveTo>
                  <a:pt x="0" y="0"/>
                </a:moveTo>
                <a:lnTo>
                  <a:pt x="841011" y="0"/>
                </a:lnTo>
                <a:lnTo>
                  <a:pt x="841011" y="917769"/>
                </a:lnTo>
                <a:lnTo>
                  <a:pt x="0" y="9177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30569">
            <a:off x="4697362" y="-226086"/>
            <a:ext cx="605539" cy="760380"/>
          </a:xfrm>
          <a:custGeom>
            <a:avLst/>
            <a:gdLst/>
            <a:ahLst/>
            <a:cxnLst/>
            <a:rect r="r" b="b" t="t" l="l"/>
            <a:pathLst>
              <a:path h="760380" w="605539">
                <a:moveTo>
                  <a:pt x="0" y="0"/>
                </a:moveTo>
                <a:lnTo>
                  <a:pt x="605539" y="0"/>
                </a:lnTo>
                <a:lnTo>
                  <a:pt x="605539" y="760380"/>
                </a:lnTo>
                <a:lnTo>
                  <a:pt x="0" y="7603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30569">
            <a:off x="4870353" y="9575918"/>
            <a:ext cx="712118" cy="894212"/>
          </a:xfrm>
          <a:custGeom>
            <a:avLst/>
            <a:gdLst/>
            <a:ahLst/>
            <a:cxnLst/>
            <a:rect r="r" b="b" t="t" l="l"/>
            <a:pathLst>
              <a:path h="894212" w="712118">
                <a:moveTo>
                  <a:pt x="0" y="0"/>
                </a:moveTo>
                <a:lnTo>
                  <a:pt x="712118" y="0"/>
                </a:lnTo>
                <a:lnTo>
                  <a:pt x="712118" y="894212"/>
                </a:lnTo>
                <a:lnTo>
                  <a:pt x="0" y="8942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758897" y="2482665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05722">
            <a:off x="9237698" y="-117236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8" y="0"/>
                </a:lnTo>
                <a:lnTo>
                  <a:pt x="962818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05722">
            <a:off x="-80808" y="3791165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357747" y="2811914"/>
            <a:ext cx="7572506" cy="4663172"/>
            <a:chOff x="0" y="0"/>
            <a:chExt cx="10096674" cy="621756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461010"/>
              <a:ext cx="10096674" cy="4059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72"/>
                </a:lnSpc>
              </a:pPr>
              <a:r>
                <a:rPr lang="en-US" sz="6975">
                  <a:solidFill>
                    <a:srgbClr val="494949"/>
                  </a:solidFill>
                  <a:latin typeface="More Sugar Thin"/>
                  <a:ea typeface="More Sugar Thin"/>
                  <a:cs typeface="More Sugar Thin"/>
                  <a:sym typeface="More Sugar Thin"/>
                </a:rPr>
                <a:t>HISTORIA DE LA INTELIGENCIA ARTIFICIAL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010347" y="5497472"/>
              <a:ext cx="8075981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0"/>
                </a:lnSpc>
              </a:pPr>
              <a:r>
                <a:rPr lang="en-US" b="true" sz="3475">
                  <a:solidFill>
                    <a:srgbClr val="49494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ULISES BELTRÁN MAGAÑA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515346" y="576318"/>
            <a:ext cx="4152462" cy="3873115"/>
          </a:xfrm>
          <a:custGeom>
            <a:avLst/>
            <a:gdLst/>
            <a:ahLst/>
            <a:cxnLst/>
            <a:rect r="r" b="b" t="t" l="l"/>
            <a:pathLst>
              <a:path h="3873115" w="4152462">
                <a:moveTo>
                  <a:pt x="0" y="0"/>
                </a:moveTo>
                <a:lnTo>
                  <a:pt x="4152463" y="0"/>
                </a:lnTo>
                <a:lnTo>
                  <a:pt x="4152463" y="3873115"/>
                </a:lnTo>
                <a:lnTo>
                  <a:pt x="0" y="387311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D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64731" y="1028700"/>
            <a:ext cx="4395027" cy="2013721"/>
          </a:xfrm>
          <a:custGeom>
            <a:avLst/>
            <a:gdLst/>
            <a:ahLst/>
            <a:cxnLst/>
            <a:rect r="r" b="b" t="t" l="l"/>
            <a:pathLst>
              <a:path h="2013721" w="4395027">
                <a:moveTo>
                  <a:pt x="0" y="0"/>
                </a:moveTo>
                <a:lnTo>
                  <a:pt x="4395027" y="0"/>
                </a:lnTo>
                <a:lnTo>
                  <a:pt x="4395027" y="2013721"/>
                </a:lnTo>
                <a:lnTo>
                  <a:pt x="0" y="20137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0569">
            <a:off x="11271588" y="1380872"/>
            <a:ext cx="446604" cy="560804"/>
          </a:xfrm>
          <a:custGeom>
            <a:avLst/>
            <a:gdLst/>
            <a:ahLst/>
            <a:cxnLst/>
            <a:rect r="r" b="b" t="t" l="l"/>
            <a:pathLst>
              <a:path h="560804" w="446604">
                <a:moveTo>
                  <a:pt x="0" y="0"/>
                </a:moveTo>
                <a:lnTo>
                  <a:pt x="446604" y="0"/>
                </a:lnTo>
                <a:lnTo>
                  <a:pt x="446604" y="560804"/>
                </a:lnTo>
                <a:lnTo>
                  <a:pt x="0" y="5608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506832" y="3215185"/>
            <a:ext cx="14844713" cy="14357598"/>
            <a:chOff x="0" y="0"/>
            <a:chExt cx="19792951" cy="19143464"/>
          </a:xfrm>
        </p:grpSpPr>
        <p:sp>
          <p:nvSpPr>
            <p:cNvPr name="Freeform 5" id="5"/>
            <p:cNvSpPr/>
            <p:nvPr/>
          </p:nvSpPr>
          <p:spPr>
            <a:xfrm flipH="false" flipV="false" rot="2044066">
              <a:off x="2280797" y="3166867"/>
              <a:ext cx="15231357" cy="12809730"/>
            </a:xfrm>
            <a:custGeom>
              <a:avLst/>
              <a:gdLst/>
              <a:ahLst/>
              <a:cxnLst/>
              <a:rect r="r" b="b" t="t" l="l"/>
              <a:pathLst>
                <a:path h="12809730" w="15231357">
                  <a:moveTo>
                    <a:pt x="0" y="0"/>
                  </a:moveTo>
                  <a:lnTo>
                    <a:pt x="15231357" y="0"/>
                  </a:lnTo>
                  <a:lnTo>
                    <a:pt x="15231357" y="12809730"/>
                  </a:lnTo>
                  <a:lnTo>
                    <a:pt x="0" y="128097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false" rot="0">
              <a:off x="6927619" y="2972871"/>
              <a:ext cx="5937712" cy="5916121"/>
            </a:xfrm>
            <a:custGeom>
              <a:avLst/>
              <a:gdLst/>
              <a:ahLst/>
              <a:cxnLst/>
              <a:rect r="r" b="b" t="t" l="l"/>
              <a:pathLst>
                <a:path h="5916121" w="5937712">
                  <a:moveTo>
                    <a:pt x="5937712" y="0"/>
                  </a:moveTo>
                  <a:lnTo>
                    <a:pt x="0" y="0"/>
                  </a:lnTo>
                  <a:lnTo>
                    <a:pt x="0" y="5916121"/>
                  </a:lnTo>
                  <a:lnTo>
                    <a:pt x="5937712" y="5916121"/>
                  </a:lnTo>
                  <a:lnTo>
                    <a:pt x="5937712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530569">
            <a:off x="16521069" y="2790178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570273" y="5943265"/>
            <a:ext cx="841010" cy="917769"/>
          </a:xfrm>
          <a:custGeom>
            <a:avLst/>
            <a:gdLst/>
            <a:ahLst/>
            <a:cxnLst/>
            <a:rect r="r" b="b" t="t" l="l"/>
            <a:pathLst>
              <a:path h="917769" w="841010">
                <a:moveTo>
                  <a:pt x="0" y="0"/>
                </a:moveTo>
                <a:lnTo>
                  <a:pt x="841011" y="0"/>
                </a:lnTo>
                <a:lnTo>
                  <a:pt x="841011" y="917769"/>
                </a:lnTo>
                <a:lnTo>
                  <a:pt x="0" y="9177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51758" y="7414195"/>
            <a:ext cx="2836242" cy="2872805"/>
          </a:xfrm>
          <a:custGeom>
            <a:avLst/>
            <a:gdLst/>
            <a:ahLst/>
            <a:cxnLst/>
            <a:rect r="r" b="b" t="t" l="l"/>
            <a:pathLst>
              <a:path h="2872805" w="2836242">
                <a:moveTo>
                  <a:pt x="0" y="0"/>
                </a:moveTo>
                <a:lnTo>
                  <a:pt x="2836242" y="0"/>
                </a:lnTo>
                <a:lnTo>
                  <a:pt x="2836242" y="2872805"/>
                </a:lnTo>
                <a:lnTo>
                  <a:pt x="0" y="287280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97413" y="6861034"/>
            <a:ext cx="3344989" cy="3425966"/>
          </a:xfrm>
          <a:custGeom>
            <a:avLst/>
            <a:gdLst/>
            <a:ahLst/>
            <a:cxnLst/>
            <a:rect r="r" b="b" t="t" l="l"/>
            <a:pathLst>
              <a:path h="3425966" w="3344989">
                <a:moveTo>
                  <a:pt x="0" y="0"/>
                </a:moveTo>
                <a:lnTo>
                  <a:pt x="3344989" y="0"/>
                </a:lnTo>
                <a:lnTo>
                  <a:pt x="3344989" y="3425966"/>
                </a:lnTo>
                <a:lnTo>
                  <a:pt x="0" y="342596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91043" y="1706929"/>
            <a:ext cx="3779230" cy="3016513"/>
          </a:xfrm>
          <a:custGeom>
            <a:avLst/>
            <a:gdLst/>
            <a:ahLst/>
            <a:cxnLst/>
            <a:rect r="r" b="b" t="t" l="l"/>
            <a:pathLst>
              <a:path h="3016513" w="3779230">
                <a:moveTo>
                  <a:pt x="0" y="0"/>
                </a:moveTo>
                <a:lnTo>
                  <a:pt x="3779230" y="0"/>
                </a:lnTo>
                <a:lnTo>
                  <a:pt x="3779230" y="3016512"/>
                </a:lnTo>
                <a:lnTo>
                  <a:pt x="0" y="30165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5488" y="2489835"/>
            <a:ext cx="4742944" cy="4423873"/>
          </a:xfrm>
          <a:custGeom>
            <a:avLst/>
            <a:gdLst/>
            <a:ahLst/>
            <a:cxnLst/>
            <a:rect r="r" b="b" t="t" l="l"/>
            <a:pathLst>
              <a:path h="4423873" w="4742944">
                <a:moveTo>
                  <a:pt x="0" y="0"/>
                </a:moveTo>
                <a:lnTo>
                  <a:pt x="4742944" y="0"/>
                </a:lnTo>
                <a:lnTo>
                  <a:pt x="4742944" y="4423873"/>
                </a:lnTo>
                <a:lnTo>
                  <a:pt x="0" y="442387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493448" y="2933850"/>
            <a:ext cx="9142565" cy="250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5"/>
              </a:lnSpc>
            </a:pPr>
            <a:r>
              <a:rPr lang="en-US" b="true" sz="28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WARREN MCCULLOCH Y WALTER PITTS EN 1943</a:t>
            </a:r>
          </a:p>
          <a:p>
            <a:pPr algn="just">
              <a:lnSpc>
                <a:spcPts val="4025"/>
              </a:lnSpc>
            </a:pPr>
            <a:r>
              <a:rPr lang="en-US" sz="2875" b="true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Su investigación sobre el sistema nervioso central resultó en la primera contribución importante a la IA: un modelo de neuronas del cerebro.</a:t>
            </a:r>
          </a:p>
          <a:p>
            <a:pPr algn="just">
              <a:lnSpc>
                <a:spcPts val="402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10068" y="1028700"/>
            <a:ext cx="9348677" cy="187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494949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HISTORIA DE LA INTELIGENCIA ARTIFICIAL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494949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La “Edad Oscura”, o el nacimiento de la inteligencia artificial </a:t>
            </a:r>
          </a:p>
          <a:p>
            <a:pPr algn="l">
              <a:lnSpc>
                <a:spcPts val="360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064731" y="1965960"/>
            <a:ext cx="439502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(1943 - 1956)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BB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3410" y="576318"/>
            <a:ext cx="14861181" cy="9134363"/>
          </a:xfrm>
          <a:custGeom>
            <a:avLst/>
            <a:gdLst/>
            <a:ahLst/>
            <a:cxnLst/>
            <a:rect r="r" b="b" t="t" l="l"/>
            <a:pathLst>
              <a:path h="9134363" w="14861181">
                <a:moveTo>
                  <a:pt x="0" y="0"/>
                </a:moveTo>
                <a:lnTo>
                  <a:pt x="14861180" y="0"/>
                </a:lnTo>
                <a:lnTo>
                  <a:pt x="14861180" y="9134364"/>
                </a:lnTo>
                <a:lnTo>
                  <a:pt x="0" y="9134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08813" y="3334306"/>
            <a:ext cx="3306102" cy="829531"/>
          </a:xfrm>
          <a:custGeom>
            <a:avLst/>
            <a:gdLst/>
            <a:ahLst/>
            <a:cxnLst/>
            <a:rect r="r" b="b" t="t" l="l"/>
            <a:pathLst>
              <a:path h="829531" w="3306102">
                <a:moveTo>
                  <a:pt x="0" y="0"/>
                </a:moveTo>
                <a:lnTo>
                  <a:pt x="3306102" y="0"/>
                </a:lnTo>
                <a:lnTo>
                  <a:pt x="3306102" y="829531"/>
                </a:lnTo>
                <a:lnTo>
                  <a:pt x="0" y="829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640448" y="1108201"/>
            <a:ext cx="11007103" cy="7632153"/>
            <a:chOff x="0" y="0"/>
            <a:chExt cx="14676138" cy="1017620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172802" y="2226613"/>
              <a:ext cx="12330533" cy="7952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760"/>
                </a:lnSpc>
              </a:pPr>
              <a:r>
                <a:rPr lang="en-US" sz="3400" b="true">
                  <a:solidFill>
                    <a:srgbClr val="49494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Tercer fundador de la IA fue John von Neumann. Ayudó a diseñar la Computadora Automática Electrónica de Variable Discreta (EDVAC)</a:t>
              </a:r>
            </a:p>
            <a:p>
              <a:pPr algn="ctr">
                <a:lnSpc>
                  <a:spcPts val="4760"/>
                </a:lnSpc>
              </a:pPr>
            </a:p>
            <a:p>
              <a:pPr algn="ctr">
                <a:lnSpc>
                  <a:spcPts val="4760"/>
                </a:lnSpc>
              </a:pPr>
              <a:r>
                <a:rPr lang="en-US" sz="3400" b="true">
                  <a:solidFill>
                    <a:srgbClr val="494949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1956</a:t>
              </a:r>
            </a:p>
            <a:p>
              <a:pPr algn="just">
                <a:lnSpc>
                  <a:spcPts val="4760"/>
                </a:lnSpc>
              </a:pPr>
              <a:r>
                <a:rPr lang="en-US" sz="3400">
                  <a:solidFill>
                    <a:srgbClr val="494949"/>
                  </a:solidFill>
                  <a:latin typeface="Quicksand"/>
                  <a:ea typeface="Quicksand"/>
                  <a:cs typeface="Quicksand"/>
                  <a:sym typeface="Quicksand"/>
                </a:rPr>
                <a:t>ESTUDIO DE LA INTELIGENCIA DE LAS MÁQUINAS, LAS REDES NEURONALES ARTIFICIALES Y LA TEORÍA DE LOS AUTÓMATAS.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446"/>
              <a:ext cx="14676138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505722">
            <a:off x="1232000" y="8424554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79"/>
                </a:lnTo>
                <a:lnTo>
                  <a:pt x="0" y="5426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58897" y="2482665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30569">
            <a:off x="690240" y="5693328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23203" y="1631023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2"/>
                </a:lnTo>
                <a:lnTo>
                  <a:pt x="0" y="8516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94177" y="8356920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05722">
            <a:off x="15312768" y="1020710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05722">
            <a:off x="17573883" y="6227698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05722">
            <a:off x="5166538" y="-33995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30569">
            <a:off x="7425474" y="9757659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30569">
            <a:off x="10381355" y="-320674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339173" y="9710682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30569">
            <a:off x="-109303" y="623296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1" y="0"/>
                </a:lnTo>
                <a:lnTo>
                  <a:pt x="676921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451758" y="7414195"/>
            <a:ext cx="2836242" cy="2872805"/>
          </a:xfrm>
          <a:custGeom>
            <a:avLst/>
            <a:gdLst/>
            <a:ahLst/>
            <a:cxnLst/>
            <a:rect r="r" b="b" t="t" l="l"/>
            <a:pathLst>
              <a:path h="2872805" w="2836242">
                <a:moveTo>
                  <a:pt x="0" y="0"/>
                </a:moveTo>
                <a:lnTo>
                  <a:pt x="2836242" y="0"/>
                </a:lnTo>
                <a:lnTo>
                  <a:pt x="2836242" y="2872805"/>
                </a:lnTo>
                <a:lnTo>
                  <a:pt x="0" y="287280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814282" y="786366"/>
            <a:ext cx="863536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HISTORIA DE LA INTELIGENCIA ARTIFICIAL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49648" y="5752627"/>
            <a:ext cx="9622376" cy="8092518"/>
          </a:xfrm>
          <a:custGeom>
            <a:avLst/>
            <a:gdLst/>
            <a:ahLst/>
            <a:cxnLst/>
            <a:rect r="r" b="b" t="t" l="l"/>
            <a:pathLst>
              <a:path h="8092518" w="9622376">
                <a:moveTo>
                  <a:pt x="0" y="0"/>
                </a:moveTo>
                <a:lnTo>
                  <a:pt x="9622376" y="0"/>
                </a:lnTo>
                <a:lnTo>
                  <a:pt x="9622376" y="8092518"/>
                </a:lnTo>
                <a:lnTo>
                  <a:pt x="0" y="8092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95596" y="1638099"/>
            <a:ext cx="5742226" cy="8160787"/>
          </a:xfrm>
          <a:custGeom>
            <a:avLst/>
            <a:gdLst/>
            <a:ahLst/>
            <a:cxnLst/>
            <a:rect r="r" b="b" t="t" l="l"/>
            <a:pathLst>
              <a:path h="8160787" w="5742226">
                <a:moveTo>
                  <a:pt x="5742226" y="0"/>
                </a:moveTo>
                <a:lnTo>
                  <a:pt x="0" y="0"/>
                </a:lnTo>
                <a:lnTo>
                  <a:pt x="0" y="8160787"/>
                </a:lnTo>
                <a:lnTo>
                  <a:pt x="5742226" y="8160787"/>
                </a:lnTo>
                <a:lnTo>
                  <a:pt x="574222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05722">
            <a:off x="15729598" y="4533187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79"/>
                </a:lnTo>
                <a:lnTo>
                  <a:pt x="0" y="5426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19586" y="1453965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51758" y="7414195"/>
            <a:ext cx="2836242" cy="2872805"/>
          </a:xfrm>
          <a:custGeom>
            <a:avLst/>
            <a:gdLst/>
            <a:ahLst/>
            <a:cxnLst/>
            <a:rect r="r" b="b" t="t" l="l"/>
            <a:pathLst>
              <a:path h="2872805" w="2836242">
                <a:moveTo>
                  <a:pt x="0" y="0"/>
                </a:moveTo>
                <a:lnTo>
                  <a:pt x="2836242" y="0"/>
                </a:lnTo>
                <a:lnTo>
                  <a:pt x="2836242" y="2872805"/>
                </a:lnTo>
                <a:lnTo>
                  <a:pt x="0" y="28728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7676133"/>
            <a:ext cx="2556918" cy="2658422"/>
          </a:xfrm>
          <a:custGeom>
            <a:avLst/>
            <a:gdLst/>
            <a:ahLst/>
            <a:cxnLst/>
            <a:rect r="r" b="b" t="t" l="l"/>
            <a:pathLst>
              <a:path h="2658422" w="2556918">
                <a:moveTo>
                  <a:pt x="0" y="0"/>
                </a:moveTo>
                <a:lnTo>
                  <a:pt x="2556918" y="0"/>
                </a:lnTo>
                <a:lnTo>
                  <a:pt x="2556918" y="2658421"/>
                </a:lnTo>
                <a:lnTo>
                  <a:pt x="0" y="26584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24619" y="3105136"/>
            <a:ext cx="2863381" cy="2285498"/>
          </a:xfrm>
          <a:custGeom>
            <a:avLst/>
            <a:gdLst/>
            <a:ahLst/>
            <a:cxnLst/>
            <a:rect r="r" b="b" t="t" l="l"/>
            <a:pathLst>
              <a:path h="2285498" w="2863381">
                <a:moveTo>
                  <a:pt x="0" y="0"/>
                </a:moveTo>
                <a:lnTo>
                  <a:pt x="2863381" y="0"/>
                </a:lnTo>
                <a:lnTo>
                  <a:pt x="2863381" y="2285498"/>
                </a:lnTo>
                <a:lnTo>
                  <a:pt x="0" y="228549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01990" y="7110346"/>
            <a:ext cx="5310516" cy="3176654"/>
          </a:xfrm>
          <a:custGeom>
            <a:avLst/>
            <a:gdLst/>
            <a:ahLst/>
            <a:cxnLst/>
            <a:rect r="r" b="b" t="t" l="l"/>
            <a:pathLst>
              <a:path h="3176654" w="5310516">
                <a:moveTo>
                  <a:pt x="0" y="0"/>
                </a:moveTo>
                <a:lnTo>
                  <a:pt x="5310516" y="0"/>
                </a:lnTo>
                <a:lnTo>
                  <a:pt x="5310516" y="3176654"/>
                </a:lnTo>
                <a:lnTo>
                  <a:pt x="0" y="317665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57027" y="1967326"/>
            <a:ext cx="7986973" cy="3785301"/>
            <a:chOff x="0" y="0"/>
            <a:chExt cx="10649297" cy="504706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4288852"/>
              <a:ext cx="10649297" cy="7611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494949"/>
                  </a:solidFill>
                  <a:latin typeface="Belleza"/>
                  <a:ea typeface="Belleza"/>
                  <a:cs typeface="Belleza"/>
                  <a:sym typeface="Belleza"/>
                </a:rPr>
                <a:t>1956 - FINALES DE LOS AÑOS 1960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38"/>
              <a:ext cx="10649297" cy="32613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494949"/>
                  </a:solidFill>
                  <a:latin typeface="More Sugar Thin"/>
                  <a:ea typeface="More Sugar Thin"/>
                  <a:cs typeface="More Sugar Thin"/>
                  <a:sym typeface="More Sugar Thin"/>
                </a:rPr>
                <a:t>EL AUGE DE LA INTELIGENCIA ARTIFICIAL, O LA ERA DE LAS GRANDES EXPECTATIVAS </a:t>
              </a:r>
            </a:p>
            <a:p>
              <a:pPr algn="ctr">
                <a:lnSpc>
                  <a:spcPts val="479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14282" y="786366"/>
            <a:ext cx="863536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HISTORIA DE LA INTELIGENCIA ARTIFICIAL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19256" y="6628383"/>
            <a:ext cx="90285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1958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93248" y="6890320"/>
            <a:ext cx="327743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John McCarthy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53567" y="7414195"/>
            <a:ext cx="675679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"Programas con sentido común"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113086" y="2043669"/>
            <a:ext cx="252864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Lotfi Zadeh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189417" y="1705388"/>
            <a:ext cx="90463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1960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287269" y="2567544"/>
            <a:ext cx="41802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“Conjuntos difusos”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550349" y="7414195"/>
            <a:ext cx="90689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1970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0569">
            <a:off x="9837166" y="2386299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26218" y="1196851"/>
            <a:ext cx="3233311" cy="1481444"/>
          </a:xfrm>
          <a:custGeom>
            <a:avLst/>
            <a:gdLst/>
            <a:ahLst/>
            <a:cxnLst/>
            <a:rect r="r" b="b" t="t" l="l"/>
            <a:pathLst>
              <a:path h="1481444" w="3233311">
                <a:moveTo>
                  <a:pt x="0" y="0"/>
                </a:moveTo>
                <a:lnTo>
                  <a:pt x="3233311" y="0"/>
                </a:lnTo>
                <a:lnTo>
                  <a:pt x="3233311" y="1481444"/>
                </a:lnTo>
                <a:lnTo>
                  <a:pt x="0" y="1481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03022" y="6002099"/>
            <a:ext cx="3081956" cy="1412096"/>
          </a:xfrm>
          <a:custGeom>
            <a:avLst/>
            <a:gdLst/>
            <a:ahLst/>
            <a:cxnLst/>
            <a:rect r="r" b="b" t="t" l="l"/>
            <a:pathLst>
              <a:path h="1412096" w="3081956">
                <a:moveTo>
                  <a:pt x="0" y="0"/>
                </a:moveTo>
                <a:lnTo>
                  <a:pt x="3081956" y="0"/>
                </a:lnTo>
                <a:lnTo>
                  <a:pt x="3081956" y="1412096"/>
                </a:lnTo>
                <a:lnTo>
                  <a:pt x="0" y="1412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30569">
            <a:off x="16739943" y="4910459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1" y="0"/>
                </a:lnTo>
                <a:lnTo>
                  <a:pt x="676921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51758" y="7414195"/>
            <a:ext cx="2836242" cy="2872805"/>
          </a:xfrm>
          <a:custGeom>
            <a:avLst/>
            <a:gdLst/>
            <a:ahLst/>
            <a:cxnLst/>
            <a:rect r="r" b="b" t="t" l="l"/>
            <a:pathLst>
              <a:path h="2872805" w="2836242">
                <a:moveTo>
                  <a:pt x="0" y="0"/>
                </a:moveTo>
                <a:lnTo>
                  <a:pt x="2836242" y="0"/>
                </a:lnTo>
                <a:lnTo>
                  <a:pt x="2836242" y="2872805"/>
                </a:lnTo>
                <a:lnTo>
                  <a:pt x="0" y="28728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47435" y="5443905"/>
            <a:ext cx="3898056" cy="1970290"/>
          </a:xfrm>
          <a:custGeom>
            <a:avLst/>
            <a:gdLst/>
            <a:ahLst/>
            <a:cxnLst/>
            <a:rect r="r" b="b" t="t" l="l"/>
            <a:pathLst>
              <a:path h="1970290" w="3898056">
                <a:moveTo>
                  <a:pt x="0" y="0"/>
                </a:moveTo>
                <a:lnTo>
                  <a:pt x="3898057" y="0"/>
                </a:lnTo>
                <a:lnTo>
                  <a:pt x="3898057" y="1970290"/>
                </a:lnTo>
                <a:lnTo>
                  <a:pt x="0" y="19702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12041215" y="8582556"/>
            <a:ext cx="750485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171464" y="8272781"/>
            <a:ext cx="3417842" cy="571712"/>
          </a:xfrm>
          <a:custGeom>
            <a:avLst/>
            <a:gdLst/>
            <a:ahLst/>
            <a:cxnLst/>
            <a:rect r="r" b="b" t="t" l="l"/>
            <a:pathLst>
              <a:path h="571712" w="3417842">
                <a:moveTo>
                  <a:pt x="0" y="0"/>
                </a:moveTo>
                <a:lnTo>
                  <a:pt x="3417842" y="0"/>
                </a:lnTo>
                <a:lnTo>
                  <a:pt x="3417842" y="571712"/>
                </a:lnTo>
                <a:lnTo>
                  <a:pt x="0" y="5717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88836" y="1976874"/>
            <a:ext cx="8286258" cy="3358592"/>
            <a:chOff x="0" y="0"/>
            <a:chExt cx="11048344" cy="447812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314850" y="2922744"/>
              <a:ext cx="8418644" cy="1561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494949"/>
                  </a:solidFill>
                  <a:latin typeface="Belleza"/>
                  <a:ea typeface="Belleza"/>
                  <a:cs typeface="Belleza"/>
                  <a:sym typeface="Belleza"/>
                </a:rPr>
                <a:t>FINALES DE LOS AÑOS 1960 - PRINCIPIOS DE LOS AÑOS 1970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38"/>
              <a:ext cx="11048344" cy="2440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494949"/>
                  </a:solidFill>
                  <a:latin typeface="More Sugar Thin"/>
                  <a:ea typeface="More Sugar Thin"/>
                  <a:cs typeface="More Sugar Thin"/>
                  <a:sym typeface="More Sugar Thin"/>
                </a:rPr>
                <a:t>PROMESAS INCUMPLIDAS O EL IMPACTO DE LA REALIDAD </a:t>
              </a:r>
            </a:p>
            <a:p>
              <a:pPr algn="ctr">
                <a:lnSpc>
                  <a:spcPts val="479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14282" y="786366"/>
            <a:ext cx="863536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HISTORIA DE LA INTELIGENCIA ARTIFICIAL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69193" y="6446210"/>
            <a:ext cx="76652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1971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7699" y="7272868"/>
            <a:ext cx="994769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GOBIERNO BRITÁNICO TAMBIÉN SUSPENDIÓ EL APOYO A LA INVESTIGACIÓN EN IA.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775855" y="3102857"/>
            <a:ext cx="8286258" cy="3328112"/>
            <a:chOff x="0" y="0"/>
            <a:chExt cx="11048344" cy="443748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1314850" y="2882104"/>
              <a:ext cx="8418644" cy="1561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494949"/>
                  </a:solidFill>
                  <a:latin typeface="Belleza"/>
                  <a:ea typeface="Belleza"/>
                  <a:cs typeface="Belleza"/>
                  <a:sym typeface="Belleza"/>
                </a:rPr>
                <a:t>PRINCIPIOS DE LOS AÑOS 1970 - MEDIADOS DE LOS AÑOS 1980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38"/>
              <a:ext cx="11048344" cy="2400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494949"/>
                  </a:solidFill>
                  <a:latin typeface="Chewy"/>
                  <a:ea typeface="Chewy"/>
                  <a:cs typeface="Chewy"/>
                  <a:sym typeface="Chewy"/>
                </a:rPr>
                <a:t>LA TECNOLOGÍA DE LOS SISTEMAS EXPERTOS, O LA CLAVE DEL ÉXITO</a:t>
              </a:r>
            </a:p>
            <a:p>
              <a:pPr algn="ctr">
                <a:lnSpc>
                  <a:spcPts val="47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4859611" y="1815447"/>
            <a:ext cx="76652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1971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661898" y="1196851"/>
            <a:ext cx="203346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DENDRAL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08554" y="6430970"/>
            <a:ext cx="782085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</a:t>
            </a: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apear todo el conocimiento teórico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71464" y="8320618"/>
            <a:ext cx="8697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1972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248662" y="8320618"/>
            <a:ext cx="13406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MYCIN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167843" y="8850598"/>
            <a:ext cx="542508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b="true" sz="34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FUNCIONÓ DE 1974 A 1983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3550545" y="7171308"/>
            <a:ext cx="736877" cy="1250871"/>
          </a:xfrm>
          <a:custGeom>
            <a:avLst/>
            <a:gdLst/>
            <a:ahLst/>
            <a:cxnLst/>
            <a:rect r="r" b="b" t="t" l="l"/>
            <a:pathLst>
              <a:path h="1250871" w="736877">
                <a:moveTo>
                  <a:pt x="0" y="0"/>
                </a:moveTo>
                <a:lnTo>
                  <a:pt x="736877" y="0"/>
                </a:lnTo>
                <a:lnTo>
                  <a:pt x="736877" y="1250870"/>
                </a:lnTo>
                <a:lnTo>
                  <a:pt x="0" y="12508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6" id="26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FE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22236" y="5849997"/>
            <a:ext cx="9622376" cy="8092518"/>
          </a:xfrm>
          <a:custGeom>
            <a:avLst/>
            <a:gdLst/>
            <a:ahLst/>
            <a:cxnLst/>
            <a:rect r="r" b="b" t="t" l="l"/>
            <a:pathLst>
              <a:path h="8092518" w="9622376">
                <a:moveTo>
                  <a:pt x="0" y="0"/>
                </a:moveTo>
                <a:lnTo>
                  <a:pt x="9622376" y="0"/>
                </a:lnTo>
                <a:lnTo>
                  <a:pt x="9622376" y="8092518"/>
                </a:lnTo>
                <a:lnTo>
                  <a:pt x="0" y="8092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2100" y="1028466"/>
            <a:ext cx="4159807" cy="8229834"/>
          </a:xfrm>
          <a:custGeom>
            <a:avLst/>
            <a:gdLst/>
            <a:ahLst/>
            <a:cxnLst/>
            <a:rect r="r" b="b" t="t" l="l"/>
            <a:pathLst>
              <a:path h="8229834" w="4159807">
                <a:moveTo>
                  <a:pt x="0" y="0"/>
                </a:moveTo>
                <a:lnTo>
                  <a:pt x="4159807" y="0"/>
                </a:lnTo>
                <a:lnTo>
                  <a:pt x="4159807" y="8229834"/>
                </a:lnTo>
                <a:lnTo>
                  <a:pt x="0" y="8229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33577" y="1669189"/>
            <a:ext cx="11708753" cy="3821860"/>
            <a:chOff x="0" y="0"/>
            <a:chExt cx="15611671" cy="509581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361500" y="4317437"/>
              <a:ext cx="12888672" cy="685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b="true" sz="3100">
                  <a:solidFill>
                    <a:srgbClr val="49494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MEDIADOS DE LOS AÑOS 1980 EN ADELANTE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9"/>
              <a:ext cx="15611671" cy="32613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494949"/>
                  </a:solidFill>
                  <a:latin typeface="More Sugar Thin"/>
                  <a:ea typeface="More Sugar Thin"/>
                  <a:cs typeface="More Sugar Thin"/>
                  <a:sym typeface="More Sugar Thin"/>
                </a:rPr>
                <a:t>CÓMO HACER QUE UNA MÁQUINA APRENDA, O EL RENACIMIENTO DE LAS REDES NEURONALES</a:t>
              </a:r>
            </a:p>
            <a:p>
              <a:pPr algn="ctr">
                <a:lnSpc>
                  <a:spcPts val="47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505722">
            <a:off x="4936185" y="4872160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61590" y="1028700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14282" y="786366"/>
            <a:ext cx="863536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HISTORIA DE LA INTELIGENCIA ARTIFICIAL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451758" y="7414195"/>
            <a:ext cx="2836242" cy="2872805"/>
          </a:xfrm>
          <a:custGeom>
            <a:avLst/>
            <a:gdLst/>
            <a:ahLst/>
            <a:cxnLst/>
            <a:rect r="r" b="b" t="t" l="l"/>
            <a:pathLst>
              <a:path h="2872805" w="2836242">
                <a:moveTo>
                  <a:pt x="0" y="0"/>
                </a:moveTo>
                <a:lnTo>
                  <a:pt x="2836242" y="0"/>
                </a:lnTo>
                <a:lnTo>
                  <a:pt x="2836242" y="2872805"/>
                </a:lnTo>
                <a:lnTo>
                  <a:pt x="0" y="28728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137743" y="5852999"/>
            <a:ext cx="99786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1986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51263" y="5626160"/>
            <a:ext cx="783673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</a:t>
            </a:r>
            <a:r>
              <a:rPr lang="en-US" b="true" sz="30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etropropagación: exploraciones en las microestructuras de la cognición.</a:t>
            </a:r>
          </a:p>
        </p:txBody>
      </p:sp>
      <p:sp>
        <p:nvSpPr>
          <p:cNvPr name="AutoShape 13" id="13"/>
          <p:cNvSpPr/>
          <p:nvPr/>
        </p:nvSpPr>
        <p:spPr>
          <a:xfrm>
            <a:off x="9144000" y="6092885"/>
            <a:ext cx="1307263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8138398" y="7836370"/>
            <a:ext cx="88963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1988</a:t>
            </a:r>
          </a:p>
        </p:txBody>
      </p:sp>
      <p:sp>
        <p:nvSpPr>
          <p:cNvPr name="AutoShape 15" id="15"/>
          <p:cNvSpPr/>
          <p:nvPr/>
        </p:nvSpPr>
        <p:spPr>
          <a:xfrm>
            <a:off x="9144000" y="8079257"/>
            <a:ext cx="1307263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0736656" y="7807795"/>
            <a:ext cx="360818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Broomhead y Lowe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D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78699" y="3612764"/>
            <a:ext cx="4395027" cy="2013721"/>
          </a:xfrm>
          <a:custGeom>
            <a:avLst/>
            <a:gdLst/>
            <a:ahLst/>
            <a:cxnLst/>
            <a:rect r="r" b="b" t="t" l="l"/>
            <a:pathLst>
              <a:path h="2013721" w="4395027">
                <a:moveTo>
                  <a:pt x="0" y="0"/>
                </a:moveTo>
                <a:lnTo>
                  <a:pt x="4395027" y="0"/>
                </a:lnTo>
                <a:lnTo>
                  <a:pt x="4395027" y="2013722"/>
                </a:lnTo>
                <a:lnTo>
                  <a:pt x="0" y="2013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0569">
            <a:off x="16086901" y="2607040"/>
            <a:ext cx="446604" cy="560804"/>
          </a:xfrm>
          <a:custGeom>
            <a:avLst/>
            <a:gdLst/>
            <a:ahLst/>
            <a:cxnLst/>
            <a:rect r="r" b="b" t="t" l="l"/>
            <a:pathLst>
              <a:path h="560804" w="446604">
                <a:moveTo>
                  <a:pt x="0" y="0"/>
                </a:moveTo>
                <a:lnTo>
                  <a:pt x="446603" y="0"/>
                </a:lnTo>
                <a:lnTo>
                  <a:pt x="446603" y="560804"/>
                </a:lnTo>
                <a:lnTo>
                  <a:pt x="0" y="5608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44066">
            <a:off x="203766" y="5590336"/>
            <a:ext cx="11423518" cy="9607297"/>
          </a:xfrm>
          <a:custGeom>
            <a:avLst/>
            <a:gdLst/>
            <a:ahLst/>
            <a:cxnLst/>
            <a:rect r="r" b="b" t="t" l="l"/>
            <a:pathLst>
              <a:path h="9607297" w="11423518">
                <a:moveTo>
                  <a:pt x="0" y="0"/>
                </a:moveTo>
                <a:lnTo>
                  <a:pt x="11423518" y="0"/>
                </a:lnTo>
                <a:lnTo>
                  <a:pt x="11423518" y="9607297"/>
                </a:lnTo>
                <a:lnTo>
                  <a:pt x="0" y="9607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30569">
            <a:off x="16635266" y="623296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62873" y="5990750"/>
            <a:ext cx="841010" cy="917769"/>
          </a:xfrm>
          <a:custGeom>
            <a:avLst/>
            <a:gdLst/>
            <a:ahLst/>
            <a:cxnLst/>
            <a:rect r="r" b="b" t="t" l="l"/>
            <a:pathLst>
              <a:path h="917769" w="841010">
                <a:moveTo>
                  <a:pt x="0" y="0"/>
                </a:moveTo>
                <a:lnTo>
                  <a:pt x="841010" y="0"/>
                </a:lnTo>
                <a:lnTo>
                  <a:pt x="841010" y="917770"/>
                </a:lnTo>
                <a:lnTo>
                  <a:pt x="0" y="9177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4282" y="2082165"/>
            <a:ext cx="7980711" cy="306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494949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LA COMPUTACIÓN EVOLUTIVA, O EL APRENDIZAJE A TRAVÉS DE LA ACCIÓN</a:t>
            </a:r>
          </a:p>
          <a:p>
            <a:pPr algn="l">
              <a:lnSpc>
                <a:spcPts val="47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968867" y="4503360"/>
            <a:ext cx="6021912" cy="5113150"/>
          </a:xfrm>
          <a:custGeom>
            <a:avLst/>
            <a:gdLst/>
            <a:ahLst/>
            <a:cxnLst/>
            <a:rect r="r" b="b" t="t" l="l"/>
            <a:pathLst>
              <a:path h="5113150" w="6021912">
                <a:moveTo>
                  <a:pt x="0" y="0"/>
                </a:moveTo>
                <a:lnTo>
                  <a:pt x="6021911" y="0"/>
                </a:lnTo>
                <a:lnTo>
                  <a:pt x="6021911" y="5113151"/>
                </a:lnTo>
                <a:lnTo>
                  <a:pt x="0" y="51131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51758" y="7414195"/>
            <a:ext cx="2836242" cy="2872805"/>
          </a:xfrm>
          <a:custGeom>
            <a:avLst/>
            <a:gdLst/>
            <a:ahLst/>
            <a:cxnLst/>
            <a:rect r="r" b="b" t="t" l="l"/>
            <a:pathLst>
              <a:path h="2872805" w="2836242">
                <a:moveTo>
                  <a:pt x="0" y="0"/>
                </a:moveTo>
                <a:lnTo>
                  <a:pt x="2836242" y="0"/>
                </a:lnTo>
                <a:lnTo>
                  <a:pt x="2836242" y="2872805"/>
                </a:lnTo>
                <a:lnTo>
                  <a:pt x="0" y="287280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1321399" y="8023084"/>
            <a:ext cx="1405508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8475816" y="1731473"/>
            <a:ext cx="7315200" cy="1689146"/>
          </a:xfrm>
          <a:custGeom>
            <a:avLst/>
            <a:gdLst/>
            <a:ahLst/>
            <a:cxnLst/>
            <a:rect r="r" b="b" t="t" l="l"/>
            <a:pathLst>
              <a:path h="1689146" w="7315200">
                <a:moveTo>
                  <a:pt x="0" y="0"/>
                </a:moveTo>
                <a:lnTo>
                  <a:pt x="7315200" y="0"/>
                </a:lnTo>
                <a:lnTo>
                  <a:pt x="7315200" y="1689146"/>
                </a:lnTo>
                <a:lnTo>
                  <a:pt x="0" y="168914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758642" y="4446210"/>
            <a:ext cx="6035141" cy="200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5"/>
              </a:lnSpc>
            </a:pPr>
            <a:r>
              <a:rPr lang="en-US" b="true" sz="2875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ALGORITMOS GENÉTICOS </a:t>
            </a:r>
          </a:p>
          <a:p>
            <a:pPr algn="ctr">
              <a:lnSpc>
                <a:spcPts val="4025"/>
              </a:lnSpc>
            </a:pPr>
            <a:r>
              <a:rPr lang="en-US" sz="28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John Holland </a:t>
            </a:r>
          </a:p>
          <a:p>
            <a:pPr algn="ctr">
              <a:lnSpc>
                <a:spcPts val="4025"/>
              </a:lnSpc>
            </a:pPr>
            <a:r>
              <a:rPr lang="en-US" sz="28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Algoritmo para manipular “cromosomas” artificiales.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4282" y="786366"/>
            <a:ext cx="863536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HISTORIA DE LA INTELIGENCIA ARTIFICIAL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4282" y="4610100"/>
            <a:ext cx="9909334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Belleza"/>
                <a:ea typeface="Belleza"/>
                <a:cs typeface="Belleza"/>
                <a:sym typeface="Belleza"/>
              </a:rPr>
              <a:t>PRINCIPIOS DE LA DÉCADA DE 1970 EN ADELANTE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62873" y="7742096"/>
            <a:ext cx="9650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1990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26907" y="6851509"/>
            <a:ext cx="2685475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P</a:t>
            </a:r>
            <a:r>
              <a:rPr lang="en-US" sz="3000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rogramación genética fue estimulado en gran medida por John Koza.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20381" y="1634035"/>
            <a:ext cx="7826069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Belleza"/>
                <a:ea typeface="Belleza"/>
                <a:cs typeface="Belleza"/>
                <a:sym typeface="Belleza"/>
              </a:rPr>
              <a:t>P</a:t>
            </a:r>
            <a:r>
              <a:rPr lang="en-US" sz="3475">
                <a:solidFill>
                  <a:srgbClr val="494949"/>
                </a:solidFill>
                <a:latin typeface="Belleza"/>
                <a:ea typeface="Belleza"/>
                <a:cs typeface="Belleza"/>
                <a:sym typeface="Belleza"/>
              </a:rPr>
              <a:t>rincipal desafío de la informática: lograr que las computadoras resuelvan problemas sin ser programadas explícitamente.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BB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3410" y="576318"/>
            <a:ext cx="14861181" cy="9134363"/>
          </a:xfrm>
          <a:custGeom>
            <a:avLst/>
            <a:gdLst/>
            <a:ahLst/>
            <a:cxnLst/>
            <a:rect r="r" b="b" t="t" l="l"/>
            <a:pathLst>
              <a:path h="9134363" w="14861181">
                <a:moveTo>
                  <a:pt x="0" y="0"/>
                </a:moveTo>
                <a:lnTo>
                  <a:pt x="14861180" y="0"/>
                </a:lnTo>
                <a:lnTo>
                  <a:pt x="14861180" y="9134364"/>
                </a:lnTo>
                <a:lnTo>
                  <a:pt x="0" y="9134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40448" y="3106693"/>
            <a:ext cx="11007103" cy="4073613"/>
            <a:chOff x="0" y="0"/>
            <a:chExt cx="14676138" cy="543148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172802" y="4673268"/>
              <a:ext cx="12330533" cy="7611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494949"/>
                  </a:solidFill>
                  <a:latin typeface="Belleza"/>
                  <a:ea typeface="Belleza"/>
                  <a:cs typeface="Belleza"/>
                  <a:sym typeface="Belleza"/>
                </a:rPr>
                <a:t>FINALES DE LOS AÑOS 1980 EN ADELANTE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9"/>
              <a:ext cx="14676138" cy="4081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799"/>
                </a:lnSpc>
              </a:pPr>
              <a:r>
                <a:rPr lang="en-US" sz="3999">
                  <a:solidFill>
                    <a:srgbClr val="494949"/>
                  </a:solidFill>
                  <a:latin typeface="More Sugar Thin"/>
                  <a:ea typeface="More Sugar Thin"/>
                  <a:cs typeface="More Sugar Thin"/>
                  <a:sym typeface="More Sugar Thin"/>
                </a:rPr>
                <a:t>PRINCIPAL DESAFÍO DE LA INFORMÁTICA: LOGRAR QUE LAS COMPUTADORAS RESUELVAN PROBLEMAS SIN SER PROGRAMADAS EXPLÍCITAMENTE.</a:t>
              </a:r>
            </a:p>
            <a:p>
              <a:pPr algn="just">
                <a:lnSpc>
                  <a:spcPts val="47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05722">
            <a:off x="1232000" y="8424554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79"/>
                </a:lnTo>
                <a:lnTo>
                  <a:pt x="0" y="5426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58897" y="2482665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30569">
            <a:off x="690240" y="5693328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3203" y="1631023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2"/>
                </a:lnTo>
                <a:lnTo>
                  <a:pt x="0" y="8516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94177" y="8356920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05722">
            <a:off x="15312768" y="1020710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05722">
            <a:off x="17573883" y="6227698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05722">
            <a:off x="5166538" y="-33995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30569">
            <a:off x="7425474" y="9757659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30569">
            <a:off x="10381355" y="-320674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339173" y="9710682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30569">
            <a:off x="-109303" y="623296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1" y="0"/>
                </a:lnTo>
                <a:lnTo>
                  <a:pt x="676921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14282" y="786366"/>
            <a:ext cx="863536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HISTORIA DE LA INTELIGENCIA ARTIFICIAL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451758" y="7414195"/>
            <a:ext cx="2836242" cy="2872805"/>
          </a:xfrm>
          <a:custGeom>
            <a:avLst/>
            <a:gdLst/>
            <a:ahLst/>
            <a:cxnLst/>
            <a:rect r="r" b="b" t="t" l="l"/>
            <a:pathLst>
              <a:path h="2872805" w="2836242">
                <a:moveTo>
                  <a:pt x="0" y="0"/>
                </a:moveTo>
                <a:lnTo>
                  <a:pt x="2836242" y="0"/>
                </a:lnTo>
                <a:lnTo>
                  <a:pt x="2836242" y="2872805"/>
                </a:lnTo>
                <a:lnTo>
                  <a:pt x="0" y="28728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213325" y="7389857"/>
            <a:ext cx="13861349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  <a:spcBef>
                <a:spcPct val="0"/>
              </a:spcBef>
            </a:pPr>
            <a:r>
              <a:rPr lang="en-US" sz="3475">
                <a:solidFill>
                  <a:srgbClr val="494949"/>
                </a:solidFill>
                <a:latin typeface="Quicksand"/>
                <a:ea typeface="Quicksand"/>
                <a:cs typeface="Quicksand"/>
                <a:sym typeface="Quicksand"/>
              </a:rPr>
              <a:t>Lotfi Zadeh cree que en unos pocos años la mayoría de los sistemas expertos utilizarán lógica difusa para resolver problemas altamente no lineales y computacionalmente difíciles. 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3097431" y="4752294"/>
            <a:ext cx="2180764" cy="2815540"/>
          </a:xfrm>
          <a:custGeom>
            <a:avLst/>
            <a:gdLst/>
            <a:ahLst/>
            <a:cxnLst/>
            <a:rect r="r" b="b" t="t" l="l"/>
            <a:pathLst>
              <a:path h="2815540" w="2180764">
                <a:moveTo>
                  <a:pt x="0" y="0"/>
                </a:moveTo>
                <a:lnTo>
                  <a:pt x="2180764" y="0"/>
                </a:lnTo>
                <a:lnTo>
                  <a:pt x="2180764" y="2815540"/>
                </a:lnTo>
                <a:lnTo>
                  <a:pt x="0" y="28155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DAGeeZt5Iis</dc:identifier>
  <dcterms:modified xsi:type="dcterms:W3CDTF">2011-08-01T06:04:30Z</dcterms:modified>
  <cp:revision>1</cp:revision>
  <dc:title>Colorida Patrón y Formas Abstractos Saludos de Mejores Amigos Presentación Divertida</dc:title>
</cp:coreProperties>
</file>