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ileron Bold" charset="1" panose="00000800000000000000"/>
      <p:regular r:id="rId14"/>
    </p:embeddedFont>
    <p:embeddedFont>
      <p:font typeface="TT Hoves Bold" charset="1" panose="02000003020000060003"/>
      <p:regular r:id="rId15"/>
    </p:embeddedFont>
    <p:embeddedFont>
      <p:font typeface="Aileron Bold Italics" charset="1" panose="00000800000000000000"/>
      <p:regular r:id="rId16"/>
    </p:embeddedFont>
    <p:embeddedFont>
      <p:font typeface="Aileron" charset="1" panose="000005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0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1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0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6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932286" y="3282569"/>
            <a:ext cx="13645760" cy="136457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416953">
            <a:off x="10718705" y="2337567"/>
            <a:ext cx="6258082" cy="8681733"/>
          </a:xfrm>
          <a:custGeom>
            <a:avLst/>
            <a:gdLst/>
            <a:ahLst/>
            <a:cxnLst/>
            <a:rect r="r" b="b" t="t" l="l"/>
            <a:pathLst>
              <a:path h="8681733" w="6258082">
                <a:moveTo>
                  <a:pt x="0" y="0"/>
                </a:moveTo>
                <a:lnTo>
                  <a:pt x="6258083" y="0"/>
                </a:lnTo>
                <a:lnTo>
                  <a:pt x="6258083" y="8681733"/>
                </a:lnTo>
                <a:lnTo>
                  <a:pt x="0" y="8681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91693" y="1509787"/>
            <a:ext cx="3205957" cy="3205957"/>
          </a:xfrm>
          <a:custGeom>
            <a:avLst/>
            <a:gdLst/>
            <a:ahLst/>
            <a:cxnLst/>
            <a:rect r="r" b="b" t="t" l="l"/>
            <a:pathLst>
              <a:path h="3205957" w="3205957">
                <a:moveTo>
                  <a:pt x="0" y="0"/>
                </a:moveTo>
                <a:lnTo>
                  <a:pt x="3205957" y="0"/>
                </a:lnTo>
                <a:lnTo>
                  <a:pt x="3205957" y="3205958"/>
                </a:lnTo>
                <a:lnTo>
                  <a:pt x="0" y="32059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260282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6" y="0"/>
                </a:lnTo>
                <a:lnTo>
                  <a:pt x="692146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6591623" y="3040324"/>
            <a:ext cx="1156113" cy="115611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189648" y="8531187"/>
            <a:ext cx="2644051" cy="26440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499949" y="1154288"/>
            <a:ext cx="1183488" cy="118348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3603460"/>
            <a:ext cx="8115300" cy="310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0"/>
              </a:lnSpc>
            </a:pPr>
            <a:r>
              <a:rPr lang="en-US" sz="700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AGENTES DELIBERATIVOS</a:t>
            </a:r>
          </a:p>
          <a:p>
            <a:pPr algn="l" marL="0" indent="0" lvl="0">
              <a:lnSpc>
                <a:spcPts val="812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 HÍBRIDOS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6975786"/>
            <a:ext cx="6654737" cy="48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7"/>
              </a:lnSpc>
            </a:pPr>
            <a:r>
              <a:rPr lang="en-US" sz="3615" i="true" b="true">
                <a:solidFill>
                  <a:srgbClr val="000000"/>
                </a:solidFill>
                <a:latin typeface="Aileron Bold Italics"/>
                <a:ea typeface="Aileron Bold Italics"/>
                <a:cs typeface="Aileron Bold Italics"/>
                <a:sym typeface="Aileron Bold Italics"/>
              </a:rPr>
              <a:t>Beltrán Magaña Ulises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-197241" y="2854814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19" y="0"/>
                </a:lnTo>
                <a:lnTo>
                  <a:pt x="2222019" y="763566"/>
                </a:lnTo>
                <a:lnTo>
                  <a:pt x="0" y="763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869674" y="8876517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19" y="0"/>
                </a:lnTo>
                <a:lnTo>
                  <a:pt x="2222019" y="763566"/>
                </a:lnTo>
                <a:lnTo>
                  <a:pt x="0" y="7635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601161" y="5766560"/>
            <a:ext cx="13645760" cy="136457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2627" y="779195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6" y="0"/>
                </a:lnTo>
                <a:lnTo>
                  <a:pt x="692146" y="499010"/>
                </a:lnTo>
                <a:lnTo>
                  <a:pt x="0" y="49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02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56427" y="2248050"/>
            <a:ext cx="9198158" cy="1797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76"/>
              </a:lnSpc>
            </a:pPr>
            <a:r>
              <a:rPr lang="en-US" sz="788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AGENTES DELIBERATIVOS: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82041"/>
            <a:ext cx="7804999" cy="3191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ipo de agente inteligente que toma decisiones basándose en un modelo interno del mundo y en un proceso de razonamiento lógico. Estos agentes evalúan las posibles acciones considerando sus creencias, deseos y objetivos para seleccionar la más adecuada.</a:t>
            </a:r>
          </a:p>
          <a:p>
            <a:pPr algn="just">
              <a:lnSpc>
                <a:spcPts val="363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44000" y="1759293"/>
            <a:ext cx="7777074" cy="11578771"/>
          </a:xfrm>
          <a:custGeom>
            <a:avLst/>
            <a:gdLst/>
            <a:ahLst/>
            <a:cxnLst/>
            <a:rect r="r" b="b" t="t" l="l"/>
            <a:pathLst>
              <a:path h="11578771" w="7777074">
                <a:moveTo>
                  <a:pt x="0" y="0"/>
                </a:moveTo>
                <a:lnTo>
                  <a:pt x="7777074" y="0"/>
                </a:lnTo>
                <a:lnTo>
                  <a:pt x="7777074" y="11578770"/>
                </a:lnTo>
                <a:lnTo>
                  <a:pt x="0" y="11578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1990875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001122" y="1759293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6"/>
                </a:lnTo>
                <a:lnTo>
                  <a:pt x="0" y="7635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601161" y="1464861"/>
            <a:ext cx="676215" cy="67621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10661" y="9258300"/>
            <a:ext cx="2604250" cy="260425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560050" y="5697184"/>
            <a:ext cx="1727950" cy="172795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01065" y="4158040"/>
            <a:ext cx="13645760" cy="136457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260282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6" y="0"/>
                </a:lnTo>
                <a:lnTo>
                  <a:pt x="692146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03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1948815"/>
            <a:ext cx="10635101" cy="231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43"/>
              </a:lnSpc>
            </a:pPr>
            <a:r>
              <a:rPr lang="en-US" sz="7882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CARACTERÍSTICAS PRINCIPALES: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445534"/>
            <a:ext cx="8953446" cy="410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</a:t>
            </a: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odelo del entorno: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Tiene una representación interna del mundo.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Razonamiento basado en objetivos: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Planifica acciones para lograr metas.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Capacidad de toma de decisiones: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Evalúa diferentes alternativas antes de actuar.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Adaptabilidad: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Ajusta su comportamiento si cambian las condiciones del entorno.</a:t>
            </a:r>
          </a:p>
          <a:p>
            <a:pPr algn="just">
              <a:lnSpc>
                <a:spcPts val="363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978628" y="1920240"/>
            <a:ext cx="5738238" cy="7267425"/>
          </a:xfrm>
          <a:custGeom>
            <a:avLst/>
            <a:gdLst/>
            <a:ahLst/>
            <a:cxnLst/>
            <a:rect r="r" b="b" t="t" l="l"/>
            <a:pathLst>
              <a:path h="7267425" w="5738238">
                <a:moveTo>
                  <a:pt x="0" y="0"/>
                </a:moveTo>
                <a:lnTo>
                  <a:pt x="5738238" y="0"/>
                </a:lnTo>
                <a:lnTo>
                  <a:pt x="5738238" y="7267425"/>
                </a:lnTo>
                <a:lnTo>
                  <a:pt x="0" y="72674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505423" y="772505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6"/>
                </a:lnTo>
                <a:lnTo>
                  <a:pt x="0" y="7635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213683" y="8494733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9522310" y="770515"/>
            <a:ext cx="1149725" cy="114972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183518" y="8788796"/>
            <a:ext cx="1985346" cy="1985346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7573146" y="2394944"/>
            <a:ext cx="1181100" cy="118110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28700" y="4445534"/>
            <a:ext cx="8953446" cy="410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</a:t>
            </a: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odelo del entorno: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Tiene una representación interna del mundo.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Razonamiento basado en objetivos: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Planifica acciones para lograr metas.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Capacidad de toma de decisiones: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Evalúa diferentes alternativas antes de actuar.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Adaptabilidad: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Ajusta su comportamiento si cambian las condiciones del entorno.</a:t>
            </a:r>
          </a:p>
          <a:p>
            <a:pPr algn="just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06824" y="4250308"/>
            <a:ext cx="10234433" cy="1023443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260282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6" y="0"/>
                </a:lnTo>
                <a:lnTo>
                  <a:pt x="692146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04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424041" y="1109999"/>
            <a:ext cx="1298587" cy="129858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364489" y="3397724"/>
            <a:ext cx="539746" cy="53974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921980" y="8864791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759291" y="8483008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6"/>
                </a:lnTo>
                <a:lnTo>
                  <a:pt x="0" y="763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6775981" y="3285813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2222020" y="0"/>
                </a:moveTo>
                <a:lnTo>
                  <a:pt x="0" y="0"/>
                </a:lnTo>
                <a:lnTo>
                  <a:pt x="0" y="763567"/>
                </a:lnTo>
                <a:lnTo>
                  <a:pt x="2222020" y="763567"/>
                </a:lnTo>
                <a:lnTo>
                  <a:pt x="222202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693205" y="2691532"/>
            <a:ext cx="3029423" cy="1558776"/>
          </a:xfrm>
          <a:custGeom>
            <a:avLst/>
            <a:gdLst/>
            <a:ahLst/>
            <a:cxnLst/>
            <a:rect r="r" b="b" t="t" l="l"/>
            <a:pathLst>
              <a:path h="1558776" w="3029423">
                <a:moveTo>
                  <a:pt x="0" y="0"/>
                </a:moveTo>
                <a:lnTo>
                  <a:pt x="3029423" y="0"/>
                </a:lnTo>
                <a:lnTo>
                  <a:pt x="3029423" y="1558776"/>
                </a:lnTo>
                <a:lnTo>
                  <a:pt x="0" y="15587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74773" y="2016468"/>
            <a:ext cx="9739743" cy="940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8"/>
              </a:lnSpc>
            </a:pPr>
            <a:r>
              <a:rPr lang="en-US" b="true" sz="78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EJEMPLOS: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074080"/>
            <a:ext cx="8953446" cy="4563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Robots Autónomos: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Robots de limpieza (como Roomba) que planifican rutas para cubrir toda una habitación.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Asistentes Virtuales: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Siri, Alexa o Google Assistant, que razonan sobre tus preguntas para ofrecerte respuestas útiles.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Vehículos Autónomos: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Coches autoconducidos que analizan su entorno para decidir si frenar, girar o acelerar.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Sistemas de Diagnóstico Médico: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Software que evalúa síntomas y antecedentes para sugerir diagnósticos.</a:t>
            </a:r>
          </a:p>
          <a:p>
            <a:pPr algn="just">
              <a:lnSpc>
                <a:spcPts val="3639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0541971" y="6174727"/>
            <a:ext cx="6157504" cy="3381030"/>
          </a:xfrm>
          <a:custGeom>
            <a:avLst/>
            <a:gdLst/>
            <a:ahLst/>
            <a:cxnLst/>
            <a:rect r="r" b="b" t="t" l="l"/>
            <a:pathLst>
              <a:path h="3381030" w="6157504">
                <a:moveTo>
                  <a:pt x="0" y="0"/>
                </a:moveTo>
                <a:lnTo>
                  <a:pt x="6157504" y="0"/>
                </a:lnTo>
                <a:lnTo>
                  <a:pt x="6157504" y="3381029"/>
                </a:lnTo>
                <a:lnTo>
                  <a:pt x="0" y="33810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601161" y="5766560"/>
            <a:ext cx="13645760" cy="136457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2627" y="779195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6" y="0"/>
                </a:lnTo>
                <a:lnTo>
                  <a:pt x="692146" y="499010"/>
                </a:lnTo>
                <a:lnTo>
                  <a:pt x="0" y="499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05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56427" y="2248050"/>
            <a:ext cx="9198158" cy="1797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76"/>
              </a:lnSpc>
            </a:pPr>
            <a:r>
              <a:rPr lang="en-US" sz="7880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AGENTES HÍBRIDOS: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382041"/>
            <a:ext cx="8083432" cy="3191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Combina múltiples enfoques de razonamiento, como el deliberativo, reactivo, basado en objetivos y aprendizaje, para adaptarse de manera eficiente a entornos complejos y dinámicos. Integra diferentes arquitecturas para aprovechar las ventajas de cada una.</a:t>
            </a:r>
          </a:p>
          <a:p>
            <a:pPr algn="just">
              <a:lnSpc>
                <a:spcPts val="363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44000" y="1759293"/>
            <a:ext cx="7777074" cy="11578771"/>
          </a:xfrm>
          <a:custGeom>
            <a:avLst/>
            <a:gdLst/>
            <a:ahLst/>
            <a:cxnLst/>
            <a:rect r="r" b="b" t="t" l="l"/>
            <a:pathLst>
              <a:path h="11578771" w="7777074">
                <a:moveTo>
                  <a:pt x="0" y="0"/>
                </a:moveTo>
                <a:lnTo>
                  <a:pt x="7777074" y="0"/>
                </a:lnTo>
                <a:lnTo>
                  <a:pt x="7777074" y="11578770"/>
                </a:lnTo>
                <a:lnTo>
                  <a:pt x="0" y="11578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1990875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001122" y="1759293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6"/>
                </a:lnTo>
                <a:lnTo>
                  <a:pt x="0" y="7635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601161" y="1464861"/>
            <a:ext cx="676215" cy="67621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10661" y="9258300"/>
            <a:ext cx="2604250" cy="260425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560050" y="5697184"/>
            <a:ext cx="1727950" cy="172795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30530" y="2707085"/>
            <a:ext cx="12645986" cy="1264598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260282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6" y="0"/>
                </a:lnTo>
                <a:lnTo>
                  <a:pt x="692146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06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259553" y="1990875"/>
            <a:ext cx="8328976" cy="8134633"/>
          </a:xfrm>
          <a:custGeom>
            <a:avLst/>
            <a:gdLst/>
            <a:ahLst/>
            <a:cxnLst/>
            <a:rect r="r" b="b" t="t" l="l"/>
            <a:pathLst>
              <a:path h="8134633" w="8328976">
                <a:moveTo>
                  <a:pt x="0" y="0"/>
                </a:moveTo>
                <a:lnTo>
                  <a:pt x="8328976" y="0"/>
                </a:lnTo>
                <a:lnTo>
                  <a:pt x="8328976" y="8134633"/>
                </a:lnTo>
                <a:lnTo>
                  <a:pt x="0" y="81346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472829" y="1028700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08510" y="1446954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20" y="0"/>
                </a:lnTo>
                <a:lnTo>
                  <a:pt x="2222020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845413" y="8187469"/>
            <a:ext cx="1298587" cy="129858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-269887" y="9476214"/>
            <a:ext cx="1298587" cy="129858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379406" y="2317971"/>
            <a:ext cx="10635101" cy="2316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43"/>
              </a:lnSpc>
            </a:pPr>
            <a:r>
              <a:rPr lang="en-US" sz="7882" b="tru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CARACTERÍSTICAS PRINCIPALES: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79406" y="4814690"/>
            <a:ext cx="8953446" cy="410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</a:t>
            </a: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odelo del entorno: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Tiene una representación interna del mundo.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Razonamiento basado en objetivos: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Planifica acciones para lograr metas.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Capacidad de toma de decisiones: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Evalúa diferentes alternativas antes de actuar.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Adaptabilidad: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Ajusta su comportamiento si cambian las condiciones del entorno.</a:t>
            </a:r>
          </a:p>
          <a:p>
            <a:pPr algn="just">
              <a:lnSpc>
                <a:spcPts val="3639"/>
              </a:lnSpc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1534224" y="9157953"/>
            <a:ext cx="1985346" cy="1985346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79406" y="4814690"/>
            <a:ext cx="8953446" cy="410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</a:t>
            </a: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odelo del entorno: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Tiene una representación interna del mundo.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Razonamiento basado en objetivos: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Planifica acciones para lograr metas.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Capacidad de toma de decisiones: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Evalúa diferentes alternativas antes de actuar.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Adaptabilidad: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Ajusta su comportamiento si cambian las condiciones del entorno.</a:t>
            </a:r>
          </a:p>
          <a:p>
            <a:pPr algn="just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633775" y="2435420"/>
            <a:ext cx="13645760" cy="1364576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260282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6" y="0"/>
                </a:lnTo>
                <a:lnTo>
                  <a:pt x="692146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6072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  <a:r>
                <a:rPr lang="en-US" b="true" sz="1453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07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760018" y="3059721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0" y="0"/>
                </a:moveTo>
                <a:lnTo>
                  <a:pt x="2222019" y="0"/>
                </a:lnTo>
                <a:lnTo>
                  <a:pt x="2222019" y="763567"/>
                </a:lnTo>
                <a:lnTo>
                  <a:pt x="0" y="7635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8633775" y="2672034"/>
            <a:ext cx="2222020" cy="763567"/>
          </a:xfrm>
          <a:custGeom>
            <a:avLst/>
            <a:gdLst/>
            <a:ahLst/>
            <a:cxnLst/>
            <a:rect r="r" b="b" t="t" l="l"/>
            <a:pathLst>
              <a:path h="763567" w="2222020">
                <a:moveTo>
                  <a:pt x="2222019" y="0"/>
                </a:moveTo>
                <a:lnTo>
                  <a:pt x="0" y="0"/>
                </a:lnTo>
                <a:lnTo>
                  <a:pt x="0" y="763566"/>
                </a:lnTo>
                <a:lnTo>
                  <a:pt x="2222019" y="763566"/>
                </a:lnTo>
                <a:lnTo>
                  <a:pt x="222201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862537" y="934925"/>
            <a:ext cx="1149725" cy="114972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624690" y="8844542"/>
            <a:ext cx="2017342" cy="2017342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427659" y="1815763"/>
            <a:ext cx="856271" cy="85627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2156758" y="3488842"/>
            <a:ext cx="4927821" cy="6256268"/>
          </a:xfrm>
          <a:custGeom>
            <a:avLst/>
            <a:gdLst/>
            <a:ahLst/>
            <a:cxnLst/>
            <a:rect r="r" b="b" t="t" l="l"/>
            <a:pathLst>
              <a:path h="6256268" w="4927821">
                <a:moveTo>
                  <a:pt x="0" y="0"/>
                </a:moveTo>
                <a:lnTo>
                  <a:pt x="4927821" y="0"/>
                </a:lnTo>
                <a:lnTo>
                  <a:pt x="4927821" y="6256268"/>
                </a:lnTo>
                <a:lnTo>
                  <a:pt x="0" y="62562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13703280" y="418063"/>
            <a:ext cx="2147967" cy="2183448"/>
          </a:xfrm>
          <a:custGeom>
            <a:avLst/>
            <a:gdLst/>
            <a:ahLst/>
            <a:cxnLst/>
            <a:rect r="r" b="b" t="t" l="l"/>
            <a:pathLst>
              <a:path h="2183448" w="2147967">
                <a:moveTo>
                  <a:pt x="0" y="0"/>
                </a:moveTo>
                <a:lnTo>
                  <a:pt x="2147967" y="0"/>
                </a:lnTo>
                <a:lnTo>
                  <a:pt x="2147967" y="2183448"/>
                </a:lnTo>
                <a:lnTo>
                  <a:pt x="0" y="21834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96852" y="2501073"/>
            <a:ext cx="9739743" cy="940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8"/>
              </a:lnSpc>
            </a:pPr>
            <a:r>
              <a:rPr lang="en-US" b="true" sz="7882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EJEMPLOS: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0" y="3621046"/>
            <a:ext cx="8953446" cy="5934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Vehículos Autónomos: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Combinan agentes reactivos (para evitar obstáculos) y deliberativos (para planificar rutas).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Robótica Social: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Robots que interactúan con humanos, usando agentes basados en aprendizaje y comportamiento reactivo.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Videojuegos de Estrategia: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Personajes controlados por IA que alternan entre patrones reactivos y planificación estratégica.</a:t>
            </a:r>
          </a:p>
          <a:p>
            <a:pPr algn="just" marL="561336" indent="-280668" lvl="1">
              <a:lnSpc>
                <a:spcPts val="3639"/>
              </a:lnSpc>
              <a:buFont typeface="Arial"/>
              <a:buChar char="•"/>
            </a:pP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Recomendadores Inteligentes: </a:t>
            </a:r>
            <a:r>
              <a:rPr lang="en-US" sz="25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Plataformas como Netflix combinan aprendizaje automático y razonamiento simbólico para sugerencias</a:t>
            </a:r>
            <a:r>
              <a:rPr lang="en-US" b="true" sz="2599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.</a:t>
            </a:r>
          </a:p>
          <a:p>
            <a:pPr algn="just">
              <a:lnSpc>
                <a:spcPts val="363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0BE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7241" y="-4197741"/>
            <a:ext cx="18682483" cy="18682483"/>
          </a:xfrm>
          <a:custGeom>
            <a:avLst/>
            <a:gdLst/>
            <a:ahLst/>
            <a:cxnLst/>
            <a:rect r="r" b="b" t="t" l="l"/>
            <a:pathLst>
              <a:path h="18682483" w="18682483">
                <a:moveTo>
                  <a:pt x="0" y="0"/>
                </a:moveTo>
                <a:lnTo>
                  <a:pt x="18682482" y="0"/>
                </a:lnTo>
                <a:lnTo>
                  <a:pt x="18682482" y="18682482"/>
                </a:lnTo>
                <a:lnTo>
                  <a:pt x="0" y="186824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60282"/>
            <a:ext cx="692146" cy="499011"/>
          </a:xfrm>
          <a:custGeom>
            <a:avLst/>
            <a:gdLst/>
            <a:ahLst/>
            <a:cxnLst/>
            <a:rect r="r" b="b" t="t" l="l"/>
            <a:pathLst>
              <a:path h="499011" w="692146">
                <a:moveTo>
                  <a:pt x="0" y="0"/>
                </a:moveTo>
                <a:lnTo>
                  <a:pt x="692146" y="0"/>
                </a:lnTo>
                <a:lnTo>
                  <a:pt x="692146" y="499011"/>
                </a:lnTo>
                <a:lnTo>
                  <a:pt x="0" y="499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259300" y="9258300"/>
            <a:ext cx="627691" cy="594913"/>
            <a:chOff x="0" y="0"/>
            <a:chExt cx="165318" cy="15668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5318" cy="156685"/>
            </a:xfrm>
            <a:custGeom>
              <a:avLst/>
              <a:gdLst/>
              <a:ahLst/>
              <a:cxnLst/>
              <a:rect r="r" b="b" t="t" l="l"/>
              <a:pathLst>
                <a:path h="156685" w="165318">
                  <a:moveTo>
                    <a:pt x="0" y="0"/>
                  </a:moveTo>
                  <a:lnTo>
                    <a:pt x="165318" y="0"/>
                  </a:lnTo>
                  <a:lnTo>
                    <a:pt x="165318" y="156685"/>
                  </a:lnTo>
                  <a:lnTo>
                    <a:pt x="0" y="156685"/>
                  </a:lnTo>
                  <a:close/>
                </a:path>
              </a:pathLst>
            </a:custGeom>
            <a:solidFill>
              <a:srgbClr val="ACD4E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65318" cy="1662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614353" y="5802082"/>
            <a:ext cx="13666720" cy="1366672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D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970602" y="2197443"/>
            <a:ext cx="10346796" cy="310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0"/>
              </a:lnSpc>
            </a:pPr>
            <a:r>
              <a:rPr lang="en-US" b="true" sz="13523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THANK YOU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312276">
            <a:off x="4910001" y="3682001"/>
            <a:ext cx="8467997" cy="11747511"/>
          </a:xfrm>
          <a:custGeom>
            <a:avLst/>
            <a:gdLst/>
            <a:ahLst/>
            <a:cxnLst/>
            <a:rect r="r" b="b" t="t" l="l"/>
            <a:pathLst>
              <a:path h="11747511" w="8467997">
                <a:moveTo>
                  <a:pt x="0" y="0"/>
                </a:moveTo>
                <a:lnTo>
                  <a:pt x="8467998" y="0"/>
                </a:lnTo>
                <a:lnTo>
                  <a:pt x="8467998" y="11747511"/>
                </a:lnTo>
                <a:lnTo>
                  <a:pt x="0" y="117475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374773" y="5051961"/>
            <a:ext cx="2108657" cy="724611"/>
          </a:xfrm>
          <a:custGeom>
            <a:avLst/>
            <a:gdLst/>
            <a:ahLst/>
            <a:cxnLst/>
            <a:rect r="r" b="b" t="t" l="l"/>
            <a:pathLst>
              <a:path h="724611" w="2108657">
                <a:moveTo>
                  <a:pt x="2108657" y="0"/>
                </a:moveTo>
                <a:lnTo>
                  <a:pt x="0" y="0"/>
                </a:lnTo>
                <a:lnTo>
                  <a:pt x="0" y="724611"/>
                </a:lnTo>
                <a:lnTo>
                  <a:pt x="2108657" y="724611"/>
                </a:lnTo>
                <a:lnTo>
                  <a:pt x="210865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226744" y="6320284"/>
            <a:ext cx="2108657" cy="724611"/>
          </a:xfrm>
          <a:custGeom>
            <a:avLst/>
            <a:gdLst/>
            <a:ahLst/>
            <a:cxnLst/>
            <a:rect r="r" b="b" t="t" l="l"/>
            <a:pathLst>
              <a:path h="724611" w="2108657">
                <a:moveTo>
                  <a:pt x="0" y="0"/>
                </a:moveTo>
                <a:lnTo>
                  <a:pt x="2108657" y="0"/>
                </a:lnTo>
                <a:lnTo>
                  <a:pt x="2108657" y="724611"/>
                </a:lnTo>
                <a:lnTo>
                  <a:pt x="0" y="7246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16273" y="8831145"/>
            <a:ext cx="2108657" cy="724611"/>
          </a:xfrm>
          <a:custGeom>
            <a:avLst/>
            <a:gdLst/>
            <a:ahLst/>
            <a:cxnLst/>
            <a:rect r="r" b="b" t="t" l="l"/>
            <a:pathLst>
              <a:path h="724611" w="2108657">
                <a:moveTo>
                  <a:pt x="0" y="0"/>
                </a:moveTo>
                <a:lnTo>
                  <a:pt x="2108657" y="0"/>
                </a:lnTo>
                <a:lnTo>
                  <a:pt x="2108657" y="724611"/>
                </a:lnTo>
                <a:lnTo>
                  <a:pt x="0" y="7246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757003" y="2425817"/>
            <a:ext cx="1278661" cy="127866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579882" y="7552484"/>
            <a:ext cx="2300729" cy="230072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5E89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DAGfByF1rIA</dc:identifier>
  <dcterms:modified xsi:type="dcterms:W3CDTF">2011-08-01T06:04:30Z</dcterms:modified>
  <cp:revision>1</cp:revision>
  <dc:title>Beltrán Magaña Ulises</dc:title>
</cp:coreProperties>
</file>