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932D3A94-1811-4D77-BA15-825237E4CDF6}" type="datetimeFigureOut">
              <a:rPr lang="es-MX" smtClean="0"/>
              <a:t>08/10/2018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189103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32D3A94-1811-4D77-BA15-825237E4CDF6}" type="datetimeFigureOut">
              <a:rPr lang="es-MX" smtClean="0"/>
              <a:t>08/10/2018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4688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32D3A94-1811-4D77-BA15-825237E4CDF6}" type="datetimeFigureOut">
              <a:rPr lang="es-MX" smtClean="0"/>
              <a:t>08/10/2018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340306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32D3A94-1811-4D77-BA15-825237E4CDF6}" type="datetimeFigureOut">
              <a:rPr lang="es-MX" smtClean="0"/>
              <a:t>08/10/2018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114627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32D3A94-1811-4D77-BA15-825237E4CDF6}" type="datetimeFigureOut">
              <a:rPr lang="es-MX" smtClean="0"/>
              <a:t>08/10/2018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224113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932D3A94-1811-4D77-BA15-825237E4CDF6}" type="datetimeFigureOut">
              <a:rPr lang="es-MX" smtClean="0"/>
              <a:t>08/10/2018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30414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932D3A94-1811-4D77-BA15-825237E4CDF6}" type="datetimeFigureOut">
              <a:rPr lang="es-MX" smtClean="0"/>
              <a:t>08/10/2018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316446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932D3A94-1811-4D77-BA15-825237E4CDF6}" type="datetimeFigureOut">
              <a:rPr lang="es-MX" smtClean="0"/>
              <a:t>08/10/2018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402255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2D3A94-1811-4D77-BA15-825237E4CDF6}" type="datetimeFigureOut">
              <a:rPr lang="es-MX" smtClean="0"/>
              <a:t>08/10/2018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146988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2D3A94-1811-4D77-BA15-825237E4CDF6}" type="datetimeFigureOut">
              <a:rPr lang="es-MX" smtClean="0"/>
              <a:t>08/10/2018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141149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32D3A94-1811-4D77-BA15-825237E4CDF6}" type="datetimeFigureOut">
              <a:rPr lang="es-MX" smtClean="0"/>
              <a:t>08/10/2018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DABC6B5-79C1-4A4A-8B8E-E5903363F506}" type="slidenum">
              <a:rPr lang="es-MX" smtClean="0"/>
              <a:t>‹Nº›</a:t>
            </a:fld>
            <a:endParaRPr lang="es-MX"/>
          </a:p>
        </p:txBody>
      </p:sp>
    </p:spTree>
    <p:extLst>
      <p:ext uri="{BB962C8B-B14F-4D97-AF65-F5344CB8AC3E}">
        <p14:creationId xmlns:p14="http://schemas.microsoft.com/office/powerpoint/2010/main" val="366865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D3A94-1811-4D77-BA15-825237E4CDF6}" type="datetimeFigureOut">
              <a:rPr lang="es-MX" smtClean="0"/>
              <a:t>08/10/2018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BC6B5-79C1-4A4A-8B8E-E5903363F506}" type="slidenum">
              <a:rPr lang="es-MX" smtClean="0"/>
              <a:t>‹Nº›</a:t>
            </a:fld>
            <a:endParaRPr lang="es-MX"/>
          </a:p>
        </p:txBody>
      </p:sp>
    </p:spTree>
    <p:extLst>
      <p:ext uri="{BB962C8B-B14F-4D97-AF65-F5344CB8AC3E}">
        <p14:creationId xmlns:p14="http://schemas.microsoft.com/office/powerpoint/2010/main" val="166321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smtClean="0"/>
              <a:t>Introducción</a:t>
            </a:r>
            <a:endParaRPr lang="es-MX" dirty="0"/>
          </a:p>
        </p:txBody>
      </p:sp>
      <p:sp>
        <p:nvSpPr>
          <p:cNvPr id="5" name="Marcador de contenido 4"/>
          <p:cNvSpPr>
            <a:spLocks noGrp="1"/>
          </p:cNvSpPr>
          <p:nvPr>
            <p:ph idx="1"/>
          </p:nvPr>
        </p:nvSpPr>
        <p:spPr>
          <a:xfrm>
            <a:off x="554865" y="1568048"/>
            <a:ext cx="10515600" cy="4351338"/>
          </a:xfrm>
        </p:spPr>
        <p:txBody>
          <a:bodyPr>
            <a:normAutofit fontScale="92500"/>
          </a:bodyPr>
          <a:lstStyle/>
          <a:p>
            <a:pPr marL="0" indent="0">
              <a:buNone/>
            </a:pPr>
            <a:r>
              <a:rPr lang="es-MX" dirty="0"/>
              <a:t>Una vez vistos y entendidos los patrones de creación pasaremos a ver los patrones estructurales, cuyo objetivo será gestionar cómo se combinan clases y objetos para dar lugar a estructuras más complejas.</a:t>
            </a:r>
            <a:br>
              <a:rPr lang="es-MX" dirty="0"/>
            </a:br>
            <a:r>
              <a:rPr lang="es-MX" dirty="0"/>
              <a:t/>
            </a:r>
            <a:br>
              <a:rPr lang="es-MX" dirty="0"/>
            </a:br>
            <a:r>
              <a:rPr lang="es-MX" dirty="0"/>
              <a:t>Al igual que en los patrones de creación los patrones estructurales se dividen en patrones orientados a clases y patrones orientados a objetos:</a:t>
            </a:r>
          </a:p>
          <a:p>
            <a:pPr marL="0" indent="0">
              <a:buNone/>
            </a:pPr>
            <a:r>
              <a:rPr lang="es-MX" dirty="0"/>
              <a:t>De clase: Emplea interfaces para combinar clases incompatibles.</a:t>
            </a:r>
          </a:p>
          <a:p>
            <a:pPr marL="457200" lvl="1" indent="0">
              <a:buNone/>
            </a:pPr>
            <a:r>
              <a:rPr lang="es-MX" dirty="0"/>
              <a:t>Patrones: Adaptador (de clases).</a:t>
            </a:r>
          </a:p>
          <a:p>
            <a:pPr marL="0" indent="0">
              <a:buNone/>
            </a:pPr>
            <a:r>
              <a:rPr lang="es-MX" dirty="0"/>
              <a:t>De objeto: Utiliza objetos para la combinación de estructuras.</a:t>
            </a:r>
          </a:p>
          <a:p>
            <a:pPr marL="457200" lvl="1" indent="0">
              <a:buNone/>
            </a:pPr>
            <a:r>
              <a:rPr lang="es-MX" dirty="0"/>
              <a:t> Patrones: Adaptador (de objetos), Puente, Composición, Decorador, Fachada, </a:t>
            </a:r>
            <a:r>
              <a:rPr lang="es-MX" dirty="0" err="1"/>
              <a:t>Flyweight</a:t>
            </a:r>
            <a:r>
              <a:rPr lang="es-MX" dirty="0"/>
              <a:t> y Proxy.</a:t>
            </a:r>
          </a:p>
          <a:p>
            <a:pPr marL="0" indent="0">
              <a:buNone/>
            </a:pPr>
            <a:endParaRPr lang="es-MX" dirty="0"/>
          </a:p>
        </p:txBody>
      </p:sp>
    </p:spTree>
    <p:extLst>
      <p:ext uri="{BB962C8B-B14F-4D97-AF65-F5344CB8AC3E}">
        <p14:creationId xmlns:p14="http://schemas.microsoft.com/office/powerpoint/2010/main" val="4151327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66988" y="1336228"/>
            <a:ext cx="10515600" cy="435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smtClean="0">
                <a:ln>
                  <a:noFill/>
                </a:ln>
                <a:solidFill>
                  <a:srgbClr val="880000"/>
                </a:solidFill>
                <a:effectLst/>
                <a:latin typeface="Menlo"/>
              </a:rPr>
              <a:t>// Adaptador de Clases</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class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HDMItoRCAClassAdapter</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extends</a:t>
            </a:r>
            <a:r>
              <a:rPr kumimoji="0" lang="es-MX" altLang="es-MX" sz="900" b="0" i="0" u="none" strike="noStrike" cap="none" normalizeH="0" baseline="0" smtClean="0">
                <a:ln>
                  <a:noFill/>
                </a:ln>
                <a:solidFill>
                  <a:srgbClr val="000000"/>
                </a:solidFill>
                <a:effectLst/>
                <a:latin typeface="Menlo"/>
              </a:rPr>
              <a:t> HDMI </a:t>
            </a:r>
            <a:r>
              <a:rPr kumimoji="0" lang="es-MX" altLang="es-MX" sz="900" b="0" i="0" u="none" strike="noStrike" cap="none" normalizeH="0" baseline="0" smtClean="0">
                <a:ln>
                  <a:noFill/>
                </a:ln>
                <a:solidFill>
                  <a:srgbClr val="000088"/>
                </a:solidFill>
                <a:effectLst/>
                <a:latin typeface="Menlo"/>
              </a:rPr>
              <a:t>implements</a:t>
            </a:r>
            <a:r>
              <a:rPr kumimoji="0" lang="es-MX" altLang="es-MX" sz="900" b="0" i="0" u="none" strike="noStrike" cap="none" normalizeH="0" baseline="0" smtClean="0">
                <a:ln>
                  <a:noFill/>
                </a:ln>
                <a:solidFill>
                  <a:srgbClr val="000000"/>
                </a:solidFill>
                <a:effectLst/>
                <a:latin typeface="Menlo"/>
              </a:rPr>
              <a:t> RCA</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obtenerVideoHD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video HD a Video analógico"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endParaRPr kumimoji="0" lang="es-MX" alt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5858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4" name="Rectangle 1"/>
          <p:cNvSpPr>
            <a:spLocks noGrp="1" noChangeArrowheads="1"/>
          </p:cNvSpPr>
          <p:nvPr>
            <p:ph idx="1"/>
          </p:nvPr>
        </p:nvSpPr>
        <p:spPr bwMode="auto">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obtenerAudioHD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"Extrayendo canal Derecho de Audio"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audio HD a Audio analógico Derecho"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obtenerAudioHD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"Extrayendo canal Izquierdo de Audio"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audio HD a Audio analógico Izquierdo"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666600"/>
                </a:solidFill>
                <a:effectLst/>
                <a:latin typeface="Menlo"/>
              </a:rPr>
              <a:t>}</a:t>
            </a:r>
            <a:r>
              <a:rPr kumimoji="0" lang="es-MX" altLang="es-MX" sz="1100" b="0" i="0" u="none" strike="noStrike" cap="none" normalizeH="0" baseline="0" smtClean="0">
                <a:ln>
                  <a:noFill/>
                </a:ln>
                <a:solidFill>
                  <a:schemeClr val="tx1"/>
                </a:solidFill>
                <a:effectLst/>
              </a:rPr>
              <a:t> </a:t>
            </a:r>
            <a:endParaRPr kumimoji="0" lang="es-MX" alt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0025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15473" y="1168803"/>
            <a:ext cx="10515600" cy="435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smtClean="0">
                <a:ln>
                  <a:noFill/>
                </a:ln>
                <a:solidFill>
                  <a:srgbClr val="880000"/>
                </a:solidFill>
                <a:effectLst/>
                <a:latin typeface="Menlo"/>
              </a:rPr>
              <a:t>// Adaptador de Objetos</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class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HDMItoRCAObjectAdapter</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implements</a:t>
            </a:r>
            <a:r>
              <a:rPr kumimoji="0" lang="es-MX" altLang="es-MX" sz="900" b="0" i="0" u="none" strike="noStrike" cap="none" normalizeH="0" baseline="0" smtClean="0">
                <a:ln>
                  <a:noFill/>
                </a:ln>
                <a:solidFill>
                  <a:srgbClr val="000000"/>
                </a:solidFill>
                <a:effectLst/>
                <a:latin typeface="Menlo"/>
              </a:rPr>
              <a:t> RCA</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HDMI fuente</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HDMItoRCAObjectAdapter</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fuente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new</a:t>
            </a:r>
            <a:r>
              <a:rPr kumimoji="0" lang="es-MX" altLang="es-MX" sz="900" b="0" i="0" u="none" strike="noStrike" cap="none" normalizeH="0" baseline="0" smtClean="0">
                <a:ln>
                  <a:noFill/>
                </a:ln>
                <a:solidFill>
                  <a:srgbClr val="000000"/>
                </a:solidFill>
                <a:effectLst/>
                <a:latin typeface="Menlo"/>
              </a:rPr>
              <a:t> HDMI</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obtenerCanalAudioIzdo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extraerAudioIzdo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1100" b="0" i="0" u="none" strike="noStrike" cap="none" normalizeH="0" baseline="0" smtClean="0">
                <a:ln>
                  <a:noFill/>
                </a:ln>
                <a:solidFill>
                  <a:schemeClr val="tx1"/>
                </a:solidFill>
                <a:effectLst/>
              </a:rPr>
              <a:t> </a:t>
            </a:r>
            <a:endParaRPr kumimoji="0" lang="es-MX" alt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3431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22290" y="1465016"/>
            <a:ext cx="10515600" cy="435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extraerVideo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fuente</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obtenerVideoHD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video HD a Video analógico"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extraerAudioDcho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fuente</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obtenerAudioHD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"Extrayendo canal Derecho de Audio"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audio HD a Audio analógico Derecho"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private</a:t>
            </a:r>
            <a:r>
              <a:rPr kumimoji="0" lang="es-MX" altLang="es-MX" sz="900" b="0" i="0" u="none" strike="noStrike" cap="none" normalizeH="0" baseline="0" smtClean="0">
                <a:ln>
                  <a:noFill/>
                </a:ln>
                <a:solidFill>
                  <a:srgbClr val="000000"/>
                </a:solidFill>
                <a:effectLst/>
                <a:latin typeface="Menlo"/>
              </a:rPr>
              <a:t> extraerAudioIzdo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fuente</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obtenerAudioHD</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"Extrayendo canal Izquierdo de Audio"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"Convertir fuente de audio HD a Audio analógico Izquierdo"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666600"/>
                </a:solidFill>
                <a:effectLst/>
                <a:latin typeface="Menlo"/>
              </a:rPr>
              <a:t>}</a:t>
            </a:r>
            <a:r>
              <a:rPr kumimoji="0" lang="es-MX" altLang="es-MX" sz="1100" b="0" i="0" u="none" strike="noStrike" cap="none" normalizeH="0" baseline="0" smtClean="0">
                <a:ln>
                  <a:noFill/>
                </a:ln>
                <a:solidFill>
                  <a:schemeClr val="tx1"/>
                </a:solidFill>
                <a:effectLst/>
              </a:rPr>
              <a:t> </a:t>
            </a:r>
            <a:endParaRPr kumimoji="0" lang="es-MX" alt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816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1220318"/>
            <a:ext cx="10515600" cy="435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757575"/>
                </a:solidFill>
                <a:effectLst/>
                <a:latin typeface="Helvetica Neue"/>
              </a:rPr>
              <a:t>Por último queda definir un cliente que utilice el adaptador, que lo simplificaremos mostrando únicamente el </a:t>
            </a:r>
            <a:r>
              <a:rPr kumimoji="0" lang="es-MX" altLang="es-MX" sz="1000" b="0" i="0" u="none" strike="noStrike" cap="none" normalizeH="0" baseline="0" dirty="0" err="1" smtClean="0">
                <a:ln>
                  <a:noFill/>
                </a:ln>
                <a:solidFill>
                  <a:srgbClr val="757575"/>
                </a:solidFill>
                <a:effectLst/>
                <a:latin typeface="Helvetica Neue"/>
              </a:rPr>
              <a:t>metodo</a:t>
            </a:r>
            <a:r>
              <a:rPr kumimoji="0" lang="es-MX" altLang="es-MX" sz="1000" b="0" i="0" u="none" strike="noStrike" cap="none" normalizeH="0" baseline="0" dirty="0" smtClean="0">
                <a:ln>
                  <a:noFill/>
                </a:ln>
                <a:solidFill>
                  <a:srgbClr val="757575"/>
                </a:solidFill>
                <a:effectLst/>
                <a:latin typeface="Helvetica Neue"/>
              </a:rPr>
              <a:t> </a:t>
            </a:r>
            <a:r>
              <a:rPr kumimoji="0" lang="es-MX" altLang="es-MX" sz="1000" b="0" i="0" u="none" strike="noStrike" cap="none" normalizeH="0" baseline="0" dirty="0" err="1" smtClean="0">
                <a:ln>
                  <a:noFill/>
                </a:ln>
                <a:solidFill>
                  <a:srgbClr val="757575"/>
                </a:solidFill>
                <a:effectLst/>
                <a:latin typeface="Helvetica Neue"/>
              </a:rPr>
              <a:t>main</a:t>
            </a:r>
            <a:r>
              <a:rPr kumimoji="0" lang="es-MX" altLang="es-MX" sz="1000" b="0" i="0" u="none" strike="noStrike" cap="none" normalizeH="0" baseline="0" dirty="0" smtClean="0">
                <a:ln>
                  <a:noFill/>
                </a:ln>
                <a:solidFill>
                  <a:srgbClr val="757575"/>
                </a:solidFill>
                <a:effectLst/>
                <a:latin typeface="Helvetica Neue"/>
              </a:rPr>
              <a:t>():</a:t>
            </a:r>
            <a:endParaRPr kumimoji="0" lang="es-MX" altLang="es-MX" sz="900" b="0" i="0" u="none" strike="noStrike" cap="none" normalizeH="0" baseline="0" dirty="0" smtClean="0">
              <a:ln>
                <a:noFill/>
              </a:ln>
              <a:solidFill>
                <a:srgbClr val="000088"/>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static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main</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String</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args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RCA conector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args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6666"/>
                </a:solidFill>
                <a:effectLst/>
                <a:latin typeface="Menlo"/>
              </a:rPr>
              <a:t>0</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equals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a:t>
            </a:r>
            <a:r>
              <a:rPr kumimoji="0" lang="es-MX" altLang="es-MX" sz="900" b="0" i="0" u="none" strike="noStrike" cap="none" normalizeH="0" baseline="0" dirty="0" err="1" smtClean="0">
                <a:ln>
                  <a:noFill/>
                </a:ln>
                <a:solidFill>
                  <a:srgbClr val="008800"/>
                </a:solidFill>
                <a:effectLst/>
                <a:latin typeface="Menlo"/>
              </a:rPr>
              <a:t>ClassAdapter</a:t>
            </a:r>
            <a:r>
              <a:rPr kumimoji="0" lang="es-MX" altLang="es-MX" sz="900" b="0" i="0" u="none" strike="noStrike" cap="none" normalizeH="0" baseline="0" dirty="0" smtClean="0">
                <a:ln>
                  <a:noFill/>
                </a:ln>
                <a:solidFill>
                  <a:srgbClr val="008800"/>
                </a:solidFill>
                <a:effectLst/>
                <a:latin typeface="Menlo"/>
              </a:rPr>
              <a:t>"</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conector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000088"/>
                </a:solidFill>
                <a:effectLst/>
                <a:latin typeface="Menlo"/>
              </a:rPr>
              <a:t>new</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HDMItoRCAClassAdapter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else</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args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6666"/>
                </a:solidFill>
                <a:effectLst/>
                <a:latin typeface="Menlo"/>
              </a:rPr>
              <a:t>1</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equals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a:t>
            </a:r>
            <a:r>
              <a:rPr kumimoji="0" lang="es-MX" altLang="es-MX" sz="900" b="0" i="0" u="none" strike="noStrike" cap="none" normalizeH="0" baseline="0" dirty="0" err="1" smtClean="0">
                <a:ln>
                  <a:noFill/>
                </a:ln>
                <a:solidFill>
                  <a:srgbClr val="008800"/>
                </a:solidFill>
                <a:effectLst/>
                <a:latin typeface="Menlo"/>
              </a:rPr>
              <a:t>ObjectAdapter</a:t>
            </a:r>
            <a:r>
              <a:rPr kumimoji="0" lang="es-MX" altLang="es-MX" sz="900" b="0" i="0" u="none" strike="noStrike" cap="none" normalizeH="0" baseline="0" dirty="0" smtClean="0">
                <a:ln>
                  <a:noFill/>
                </a:ln>
                <a:solidFill>
                  <a:srgbClr val="008800"/>
                </a:solidFill>
                <a:effectLst/>
                <a:latin typeface="Menlo"/>
              </a:rPr>
              <a:t>"</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conector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000088"/>
                </a:solidFill>
                <a:effectLst/>
                <a:latin typeface="Menlo"/>
              </a:rPr>
              <a:t>new</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HDMItoRCAObjectAdapter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880000"/>
                </a:solidFill>
                <a:effectLst/>
                <a:latin typeface="Menlo"/>
              </a:rPr>
              <a:t>// De esta manera conseguimos trabajar con video HDMI como si fuese analógico</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conector</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obtenerCanalVideo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conector</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obtenerCanalAudioDcho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conector</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obtenerCanalAudioIzdo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666600"/>
                </a:solidFill>
                <a:effectLst/>
                <a:latin typeface="Menlo"/>
              </a:rPr>
              <a:t>}</a:t>
            </a:r>
            <a:r>
              <a:rPr kumimoji="0" lang="es-MX" altLang="es-MX" sz="1100" b="0" i="0" u="none" strike="noStrike" cap="none" normalizeH="0" baseline="0" dirty="0" smtClean="0">
                <a:ln>
                  <a:noFill/>
                </a:ln>
                <a:solidFill>
                  <a:schemeClr val="tx1"/>
                </a:solidFill>
                <a:effectLst/>
              </a:rPr>
              <a:t> </a:t>
            </a: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457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2633689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Bridge</a:t>
            </a:r>
            <a:endParaRPr lang="es-MX" dirty="0"/>
          </a:p>
        </p:txBody>
      </p:sp>
      <p:sp>
        <p:nvSpPr>
          <p:cNvPr id="3" name="Marcador de contenido 2"/>
          <p:cNvSpPr>
            <a:spLocks noGrp="1"/>
          </p:cNvSpPr>
          <p:nvPr>
            <p:ph idx="1"/>
          </p:nvPr>
        </p:nvSpPr>
        <p:spPr>
          <a:xfrm>
            <a:off x="838200" y="1690688"/>
            <a:ext cx="10515600" cy="4351338"/>
          </a:xfrm>
        </p:spPr>
        <p:txBody>
          <a:bodyPr/>
          <a:lstStyle/>
          <a:p>
            <a:pPr marL="0" indent="0">
              <a:buNone/>
            </a:pPr>
            <a:r>
              <a:rPr lang="es-MX" dirty="0" smtClean="0"/>
              <a:t>Consecuencias:</a:t>
            </a:r>
          </a:p>
          <a:p>
            <a:pPr marL="0" indent="0">
              <a:buNone/>
            </a:pPr>
            <a:r>
              <a:rPr lang="es-MX" dirty="0"/>
              <a:t>Tenemos la necesidad de que la implementación de una abstracción sea modificada en tiempo de ejecución o nuestro sistema requiere que la funcionalidad (parcial o total) de nuestra abstracción esté desacoplada de la implementación para poder modificar tanto una como otra sin que ello obligue a la cambiar las demás clases.</a:t>
            </a:r>
          </a:p>
        </p:txBody>
      </p:sp>
    </p:spTree>
    <p:extLst>
      <p:ext uri="{BB962C8B-B14F-4D97-AF65-F5344CB8AC3E}">
        <p14:creationId xmlns:p14="http://schemas.microsoft.com/office/powerpoint/2010/main" val="1237187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dirty="0"/>
              <a:t>Queremos evitar enlaces permanentes entre una abstracción y una implementación.</a:t>
            </a:r>
          </a:p>
          <a:p>
            <a:pPr marL="0" indent="0">
              <a:buNone/>
            </a:pPr>
            <a:r>
              <a:rPr lang="es-MX" dirty="0"/>
              <a:t>Tanto las abstracciones como las implementaciones deben ser extensibles por medio de subclases.</a:t>
            </a:r>
          </a:p>
          <a:p>
            <a:pPr marL="0" indent="0">
              <a:buNone/>
            </a:pPr>
            <a:r>
              <a:rPr lang="es-MX" dirty="0"/>
              <a:t>Queremos que los cambios en la implementación de una abstracción no afecten al cliente.</a:t>
            </a:r>
          </a:p>
          <a:p>
            <a:pPr marL="0" indent="0">
              <a:buNone/>
            </a:pPr>
            <a:r>
              <a:rPr lang="es-MX" dirty="0"/>
              <a:t>Necesitamos que la implementación de una característica sea compartida entre múltiples objetos.</a:t>
            </a:r>
          </a:p>
          <a:p>
            <a:pPr marL="0" indent="0">
              <a:buNone/>
            </a:pPr>
            <a:endParaRPr lang="es-MX" dirty="0"/>
          </a:p>
        </p:txBody>
      </p:sp>
    </p:spTree>
    <p:extLst>
      <p:ext uri="{BB962C8B-B14F-4D97-AF65-F5344CB8AC3E}">
        <p14:creationId xmlns:p14="http://schemas.microsoft.com/office/powerpoint/2010/main" val="2458262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pPr marL="0" indent="0">
              <a:buNone/>
            </a:pPr>
            <a:r>
              <a:rPr lang="es-MX" dirty="0"/>
              <a:t>Partimos de una abstracción base (clase abstracta o interfaz) que tendrá como atributo un objeto que será el que realice las funciones a implementar y que denominaremos implementador. Nuestra abstracción contendrá todas las operaciones que nuestro sistema requiera.</a:t>
            </a:r>
            <a:r>
              <a:rPr lang="es-MX" dirty="0" smtClean="0"/>
              <a:t/>
            </a:r>
            <a:br>
              <a:rPr lang="es-MX" dirty="0" smtClean="0"/>
            </a:br>
            <a:r>
              <a:rPr lang="es-MX" dirty="0" smtClean="0"/>
              <a:t/>
            </a:r>
            <a:br>
              <a:rPr lang="es-MX" dirty="0" smtClean="0"/>
            </a:br>
            <a:r>
              <a:rPr lang="es-MX" dirty="0"/>
              <a:t>Por otro lado, tendremos el implementador, que será una interfaz que defina las operaciones necesarias para cubrir la funcionalidad que ofrece nuestra abstracción. Para dotar de funcionalidad a las operaciones definidas podremos crear diferentes implementadores concretos que implementen dicha interfaz.</a:t>
            </a:r>
            <a:r>
              <a:rPr lang="es-MX" dirty="0" smtClean="0"/>
              <a:t/>
            </a:r>
            <a:br>
              <a:rPr lang="es-MX" dirty="0" smtClean="0"/>
            </a:br>
            <a:r>
              <a:rPr lang="es-MX" dirty="0" smtClean="0"/>
              <a:t/>
            </a:r>
            <a:br>
              <a:rPr lang="es-MX" dirty="0" smtClean="0"/>
            </a:br>
            <a:r>
              <a:rPr lang="es-MX" dirty="0"/>
              <a:t>Por último debemos crear una clase que herede de nuestra abstracción para definir concretamente lo que hacen sus métodos, pero ésta deberá implementar la funcionalidad mediante el atributo que heredó del padre (que almacena un implementador).</a:t>
            </a:r>
            <a:r>
              <a:rPr lang="es-MX" dirty="0" smtClean="0"/>
              <a:t/>
            </a:r>
            <a:br>
              <a:rPr lang="es-MX" dirty="0" smtClean="0"/>
            </a:br>
            <a:endParaRPr lang="es-MX" dirty="0"/>
          </a:p>
        </p:txBody>
      </p:sp>
    </p:spTree>
    <p:extLst>
      <p:ext uri="{BB962C8B-B14F-4D97-AF65-F5344CB8AC3E}">
        <p14:creationId xmlns:p14="http://schemas.microsoft.com/office/powerpoint/2010/main" val="1857268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009" y="2245272"/>
            <a:ext cx="9388698" cy="3807797"/>
          </a:xfrm>
        </p:spPr>
      </p:pic>
    </p:spTree>
    <p:extLst>
      <p:ext uri="{BB962C8B-B14F-4D97-AF65-F5344CB8AC3E}">
        <p14:creationId xmlns:p14="http://schemas.microsoft.com/office/powerpoint/2010/main" val="152478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Adapter</a:t>
            </a:r>
            <a:r>
              <a:rPr lang="es-MX" dirty="0" smtClean="0"/>
              <a:t> (o </a:t>
            </a:r>
            <a:r>
              <a:rPr lang="es-MX" dirty="0" err="1" smtClean="0"/>
              <a:t>Wraper</a:t>
            </a:r>
            <a:r>
              <a:rPr lang="es-MX" dirty="0" smtClean="0"/>
              <a:t>)</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05" y="2765123"/>
            <a:ext cx="6709893" cy="2953097"/>
          </a:xfrm>
        </p:spPr>
      </p:pic>
    </p:spTree>
    <p:extLst>
      <p:ext uri="{BB962C8B-B14F-4D97-AF65-F5344CB8AC3E}">
        <p14:creationId xmlns:p14="http://schemas.microsoft.com/office/powerpoint/2010/main" val="91523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77500" lnSpcReduction="20000"/>
          </a:bodyPr>
          <a:lstStyle/>
          <a:p>
            <a:pPr marL="0" indent="0">
              <a:buNone/>
            </a:pPr>
            <a:r>
              <a:rPr lang="es-MX" dirty="0"/>
              <a:t>Donde:</a:t>
            </a:r>
            <a:r>
              <a:rPr lang="es-MX" dirty="0" smtClean="0"/>
              <a:t/>
            </a:r>
            <a:br>
              <a:rPr lang="es-MX" dirty="0" smtClean="0"/>
            </a:br>
            <a:r>
              <a:rPr lang="es-MX" dirty="0" smtClean="0"/>
              <a:t/>
            </a:r>
            <a:br>
              <a:rPr lang="es-MX" dirty="0" smtClean="0"/>
            </a:br>
            <a:r>
              <a:rPr lang="es-MX" u="sng" dirty="0" err="1"/>
              <a:t>Client</a:t>
            </a:r>
            <a:r>
              <a:rPr lang="es-MX" dirty="0"/>
              <a:t>: Como siempre, se encargará de utilizar las abstracción de la que trata el problema.</a:t>
            </a:r>
            <a:r>
              <a:rPr lang="es-MX" dirty="0" smtClean="0"/>
              <a:t/>
            </a:r>
            <a:br>
              <a:rPr lang="es-MX" dirty="0" smtClean="0"/>
            </a:br>
            <a:r>
              <a:rPr lang="es-MX" dirty="0" smtClean="0"/>
              <a:t/>
            </a:r>
            <a:br>
              <a:rPr lang="es-MX" dirty="0" smtClean="0"/>
            </a:br>
            <a:r>
              <a:rPr lang="es-MX" u="sng" dirty="0" err="1"/>
              <a:t>Abstraction</a:t>
            </a:r>
            <a:r>
              <a:rPr lang="es-MX" dirty="0"/>
              <a:t>: Abstracción objetivo del problema. Contiene una referencia a un objeto que implemente la interfaz </a:t>
            </a:r>
            <a:r>
              <a:rPr lang="es-MX" dirty="0" err="1"/>
              <a:t>Implementator</a:t>
            </a:r>
            <a:r>
              <a:rPr lang="es-MX" dirty="0"/>
              <a:t> el cual servirá para definir la funcionalidad de la misma. Puede ser una clase abstracta o una interfaz.</a:t>
            </a:r>
            <a:r>
              <a:rPr lang="es-MX" dirty="0" smtClean="0"/>
              <a:t/>
            </a:r>
            <a:br>
              <a:rPr lang="es-MX" dirty="0" smtClean="0"/>
            </a:br>
            <a:r>
              <a:rPr lang="es-MX" dirty="0" smtClean="0"/>
              <a:t/>
            </a:r>
            <a:br>
              <a:rPr lang="es-MX" dirty="0" smtClean="0"/>
            </a:br>
            <a:r>
              <a:rPr lang="es-MX" u="sng" dirty="0" err="1"/>
              <a:t>Implementator</a:t>
            </a:r>
            <a:r>
              <a:rPr lang="es-MX" dirty="0"/>
              <a:t>: Interfaz que define las operaciones necesarias para </a:t>
            </a:r>
            <a:r>
              <a:rPr lang="es-MX" dirty="0" err="1"/>
              <a:t>implemntar</a:t>
            </a:r>
            <a:r>
              <a:rPr lang="es-MX" dirty="0"/>
              <a:t> la funcionalidad de </a:t>
            </a:r>
            <a:r>
              <a:rPr lang="es-MX" dirty="0" err="1"/>
              <a:t>Abstraction</a:t>
            </a:r>
            <a:r>
              <a:rPr lang="es-MX" dirty="0"/>
              <a:t>.</a:t>
            </a:r>
            <a:r>
              <a:rPr lang="es-MX" dirty="0" smtClean="0"/>
              <a:t/>
            </a:r>
            <a:br>
              <a:rPr lang="es-MX" dirty="0" smtClean="0"/>
            </a:br>
            <a:r>
              <a:rPr lang="es-MX" dirty="0" smtClean="0"/>
              <a:t/>
            </a:r>
            <a:br>
              <a:rPr lang="es-MX" dirty="0" smtClean="0"/>
            </a:br>
            <a:r>
              <a:rPr lang="es-MX" u="sng" dirty="0" err="1"/>
              <a:t>RefinedAbstraction</a:t>
            </a:r>
            <a:r>
              <a:rPr lang="es-MX" dirty="0"/>
              <a:t>: Clase que hereda o implementa (según sea clase abstracta o interfaz respectivamente) de </a:t>
            </a:r>
            <a:r>
              <a:rPr lang="es-MX" dirty="0" err="1"/>
              <a:t>Abstraction</a:t>
            </a:r>
            <a:r>
              <a:rPr lang="es-MX" dirty="0"/>
              <a:t>. Extiende su funcionalidad basándose en el atributo que almacena al </a:t>
            </a:r>
            <a:r>
              <a:rPr lang="es-MX" dirty="0" err="1"/>
              <a:t>Implementator</a:t>
            </a:r>
            <a:r>
              <a:rPr lang="es-MX" dirty="0"/>
              <a:t>.</a:t>
            </a:r>
            <a:r>
              <a:rPr lang="es-MX" dirty="0" smtClean="0"/>
              <a:t/>
            </a:r>
            <a:br>
              <a:rPr lang="es-MX" dirty="0" smtClean="0"/>
            </a:br>
            <a:r>
              <a:rPr lang="es-MX" dirty="0" smtClean="0"/>
              <a:t/>
            </a:r>
            <a:br>
              <a:rPr lang="es-MX" dirty="0" smtClean="0"/>
            </a:br>
            <a:r>
              <a:rPr lang="es-MX" u="sng" dirty="0" err="1"/>
              <a:t>ConcreteImplementor</a:t>
            </a:r>
            <a:r>
              <a:rPr lang="es-MX" dirty="0"/>
              <a:t>: Implementación concreta de la funcionalidad definida por el </a:t>
            </a:r>
            <a:r>
              <a:rPr lang="es-MX" dirty="0" err="1"/>
              <a:t>Implementor</a:t>
            </a:r>
            <a:r>
              <a:rPr lang="es-MX" dirty="0"/>
              <a:t>. Puede haber varias implementaciones para la misma funcionalidad.</a:t>
            </a:r>
          </a:p>
        </p:txBody>
      </p:sp>
    </p:spTree>
    <p:extLst>
      <p:ext uri="{BB962C8B-B14F-4D97-AF65-F5344CB8AC3E}">
        <p14:creationId xmlns:p14="http://schemas.microsoft.com/office/powerpoint/2010/main" val="4196917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90" y="936983"/>
            <a:ext cx="10515600" cy="4922904"/>
          </a:xfrm>
        </p:spPr>
        <p:txBody>
          <a:bodyPr>
            <a:normAutofit fontScale="85000" lnSpcReduction="10000"/>
          </a:bodyPr>
          <a:lstStyle/>
          <a:p>
            <a:pPr marL="0" indent="0">
              <a:buNone/>
            </a:pPr>
            <a:r>
              <a:rPr lang="es-MX" dirty="0"/>
              <a:t>Consecuencias:</a:t>
            </a:r>
          </a:p>
          <a:p>
            <a:pPr marL="0" indent="0">
              <a:buNone/>
            </a:pPr>
            <a:r>
              <a:rPr lang="es-MX" dirty="0"/>
              <a:t>POSITIVAS:</a:t>
            </a:r>
          </a:p>
          <a:p>
            <a:pPr lvl="1"/>
            <a:r>
              <a:rPr lang="es-MX" dirty="0"/>
              <a:t>Una implementación no se limita permanentemente a una interface.</a:t>
            </a:r>
          </a:p>
          <a:p>
            <a:pPr lvl="1"/>
            <a:r>
              <a:rPr lang="es-MX" dirty="0"/>
              <a:t>La implementación de una abstracción puede ser configurada y/o cambiada en tiempo de ejecución.</a:t>
            </a:r>
          </a:p>
          <a:p>
            <a:pPr lvl="1"/>
            <a:r>
              <a:rPr lang="es-MX" dirty="0"/>
              <a:t>Desacoplando </a:t>
            </a:r>
            <a:r>
              <a:rPr lang="es-MX" dirty="0" err="1"/>
              <a:t>Abstraction</a:t>
            </a:r>
            <a:r>
              <a:rPr lang="es-MX" dirty="0"/>
              <a:t> e </a:t>
            </a:r>
            <a:r>
              <a:rPr lang="es-MX" dirty="0" err="1"/>
              <a:t>Implementor</a:t>
            </a:r>
            <a:r>
              <a:rPr lang="es-MX" dirty="0"/>
              <a:t> también se eliminan las dependencias sobre la implementación en tiempo de compilación.</a:t>
            </a:r>
          </a:p>
          <a:p>
            <a:pPr lvl="1"/>
            <a:r>
              <a:rPr lang="es-MX" dirty="0"/>
              <a:t>Cambiar una implementación no </a:t>
            </a:r>
            <a:r>
              <a:rPr lang="es-MX" dirty="0" err="1"/>
              <a:t>require</a:t>
            </a:r>
            <a:r>
              <a:rPr lang="es-MX" dirty="0"/>
              <a:t> recompilar la clase </a:t>
            </a:r>
            <a:r>
              <a:rPr lang="es-MX" dirty="0" err="1"/>
              <a:t>Abstraction</a:t>
            </a:r>
            <a:r>
              <a:rPr lang="es-MX" dirty="0"/>
              <a:t> ni sus clientes.</a:t>
            </a:r>
          </a:p>
          <a:p>
            <a:pPr lvl="1"/>
            <a:r>
              <a:rPr lang="es-MX" dirty="0"/>
              <a:t>Las capas de alto nivel de un sistema sólo tiene que conocer </a:t>
            </a:r>
            <a:r>
              <a:rPr lang="es-MX" dirty="0" err="1"/>
              <a:t>Abstraction</a:t>
            </a:r>
            <a:r>
              <a:rPr lang="es-MX" dirty="0"/>
              <a:t> e </a:t>
            </a:r>
            <a:r>
              <a:rPr lang="es-MX" dirty="0" err="1"/>
              <a:t>Implementor</a:t>
            </a:r>
            <a:r>
              <a:rPr lang="es-MX" dirty="0"/>
              <a:t>.</a:t>
            </a:r>
          </a:p>
          <a:p>
            <a:pPr lvl="1"/>
            <a:r>
              <a:rPr lang="es-MX" dirty="0"/>
              <a:t>Se pueden extender las jerarquías de </a:t>
            </a:r>
            <a:r>
              <a:rPr lang="es-MX" dirty="0" err="1"/>
              <a:t>Abstraction</a:t>
            </a:r>
            <a:r>
              <a:rPr lang="es-MX" dirty="0"/>
              <a:t> e </a:t>
            </a:r>
            <a:r>
              <a:rPr lang="es-MX" dirty="0" err="1"/>
              <a:t>Implementor</a:t>
            </a:r>
            <a:r>
              <a:rPr lang="es-MX" dirty="0"/>
              <a:t> sin que haya dependencias.</a:t>
            </a:r>
          </a:p>
          <a:p>
            <a:pPr lvl="1"/>
            <a:r>
              <a:rPr lang="es-MX" dirty="0"/>
              <a:t>Oculta los detalles de implementación a los clientes.</a:t>
            </a:r>
          </a:p>
          <a:p>
            <a:pPr marL="0" indent="0">
              <a:buNone/>
            </a:pPr>
            <a:r>
              <a:rPr lang="es-MX" dirty="0"/>
              <a:t>NEGATIVAS:</a:t>
            </a:r>
          </a:p>
          <a:p>
            <a:pPr lvl="1"/>
            <a:r>
              <a:rPr lang="es-MX" dirty="0"/>
              <a:t>Puede ser complicado de entender al principio.</a:t>
            </a:r>
          </a:p>
          <a:p>
            <a:pPr lvl="1"/>
            <a:r>
              <a:rPr lang="es-MX" dirty="0"/>
              <a:t>Añade complejidad.</a:t>
            </a:r>
          </a:p>
          <a:p>
            <a:pPr lvl="1"/>
            <a:r>
              <a:rPr lang="es-MX" dirty="0"/>
              <a:t>Problemática al no entender bien su funcionamiento.</a:t>
            </a:r>
          </a:p>
          <a:p>
            <a:pPr marL="0" indent="0">
              <a:buNone/>
            </a:pPr>
            <a:endParaRPr lang="es-MX" dirty="0"/>
          </a:p>
        </p:txBody>
      </p:sp>
    </p:spTree>
    <p:extLst>
      <p:ext uri="{BB962C8B-B14F-4D97-AF65-F5344CB8AC3E}">
        <p14:creationId xmlns:p14="http://schemas.microsoft.com/office/powerpoint/2010/main" val="2607949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dirty="0"/>
              <a:t>Para ilustrar todo esto vamos a ver un ejemplo que representará la abstracción del envío de un paquete. Nuestra interfaz abstracta representará la agencia de transportes que realizará el envío</a:t>
            </a:r>
            <a:r>
              <a:rPr lang="es-MX" dirty="0" smtClean="0"/>
              <a:t>:</a:t>
            </a:r>
          </a:p>
          <a:p>
            <a:pPr marL="0" indent="0">
              <a:buNone/>
            </a:pPr>
            <a:endParaRPr lang="es-MX" dirty="0"/>
          </a:p>
        </p:txBody>
      </p:sp>
    </p:spTree>
    <p:extLst>
      <p:ext uri="{BB962C8B-B14F-4D97-AF65-F5344CB8AC3E}">
        <p14:creationId xmlns:p14="http://schemas.microsoft.com/office/powerpoint/2010/main" val="2314813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997298" y="0"/>
            <a:ext cx="4673958" cy="667097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abstract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class</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EmpresaMensajeria</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protected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protected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EmpresaMensajeria</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recogerPaquete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System</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out</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println</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'Se ha recogido el 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procesarEnvio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enviar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lang="es-MX" altLang="es-MX" sz="900" dirty="0">
                <a:solidFill>
                  <a:srgbClr val="000000"/>
                </a:solidFill>
                <a:latin typeface="Menlo"/>
              </a:rPr>
              <a:t> </a:t>
            </a:r>
            <a:r>
              <a:rPr lang="es-MX" altLang="es-MX" sz="900" dirty="0" smtClean="0">
                <a:solidFill>
                  <a:srgbClr val="000000"/>
                </a:solidFill>
                <a:latin typeface="Menlo"/>
              </a:rPr>
              <a:t>      </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entregarPaquete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procesarEntrega</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System</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out</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println</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'Se ha entregado el 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setEnvio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getEnvio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return</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666600"/>
                </a:solidFill>
                <a:effectLst/>
                <a:latin typeface="Menlo"/>
              </a:rPr>
              <a:t>}</a:t>
            </a:r>
            <a:r>
              <a:rPr kumimoji="0" lang="es-MX" altLang="es-MX" sz="1100" b="0" i="0" u="none" strike="noStrike" cap="none" normalizeH="0" baseline="0" dirty="0" smtClean="0">
                <a:ln>
                  <a:noFill/>
                </a:ln>
                <a:solidFill>
                  <a:schemeClr val="tx1"/>
                </a:solidFill>
                <a:effectLst/>
              </a:rPr>
              <a:t> </a:t>
            </a: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5080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65916" y="2099255"/>
            <a:ext cx="9401577" cy="223592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757575"/>
                </a:solidFill>
                <a:effectLst/>
                <a:latin typeface="Helvetica Neue"/>
              </a:rPr>
              <a:t>A </a:t>
            </a:r>
            <a:r>
              <a:rPr kumimoji="0" lang="es-MX" altLang="es-MX" sz="1000" b="0" i="0" u="none" strike="noStrike" cap="none" normalizeH="0" baseline="0" dirty="0" err="1" smtClean="0">
                <a:ln>
                  <a:noFill/>
                </a:ln>
                <a:solidFill>
                  <a:srgbClr val="757575"/>
                </a:solidFill>
                <a:effectLst/>
                <a:latin typeface="Helvetica Neue"/>
              </a:rPr>
              <a:t>continucación</a:t>
            </a:r>
            <a:r>
              <a:rPr kumimoji="0" lang="es-MX" altLang="es-MX" sz="1000" b="0" i="0" u="none" strike="noStrike" cap="none" normalizeH="0" baseline="0" dirty="0" smtClean="0">
                <a:ln>
                  <a:noFill/>
                </a:ln>
                <a:solidFill>
                  <a:srgbClr val="757575"/>
                </a:solidFill>
                <a:effectLst/>
                <a:latin typeface="Helvetica Neue"/>
              </a:rPr>
              <a:t> vamos a definir la interfaz </a:t>
            </a:r>
            <a:r>
              <a:rPr kumimoji="0" lang="es-MX" altLang="es-MX" sz="1000" b="0" i="0" u="none" strike="noStrike" cap="none" normalizeH="0" baseline="0" dirty="0" err="1" smtClean="0">
                <a:ln>
                  <a:noFill/>
                </a:ln>
                <a:solidFill>
                  <a:srgbClr val="757575"/>
                </a:solidFill>
                <a:effectLst/>
                <a:latin typeface="Helvetica Neue"/>
              </a:rPr>
              <a:t>IEnvio</a:t>
            </a:r>
            <a:r>
              <a:rPr kumimoji="0" lang="es-MX" altLang="es-MX" sz="1000" b="0" i="0" u="none" strike="noStrike" cap="none" normalizeH="0" baseline="0" dirty="0" smtClean="0">
                <a:ln>
                  <a:noFill/>
                </a:ln>
                <a:solidFill>
                  <a:srgbClr val="757575"/>
                </a:solidFill>
                <a:effectLst/>
                <a:latin typeface="Helvetica Neue"/>
              </a:rPr>
              <a:t> que representará al </a:t>
            </a:r>
            <a:r>
              <a:rPr kumimoji="0" lang="es-MX" altLang="es-MX" sz="1000" b="0" i="0" u="none" strike="noStrike" cap="none" normalizeH="0" baseline="0" dirty="0" err="1" smtClean="0">
                <a:ln>
                  <a:noFill/>
                </a:ln>
                <a:solidFill>
                  <a:srgbClr val="757575"/>
                </a:solidFill>
                <a:effectLst/>
                <a:latin typeface="Helvetica Neue"/>
              </a:rPr>
              <a:t>implemntador</a:t>
            </a:r>
            <a:r>
              <a:rPr kumimoji="0" lang="es-MX" altLang="es-MX" sz="1000" b="0" i="0" u="none" strike="noStrike" cap="none" normalizeH="0" baseline="0" dirty="0" smtClean="0">
                <a:ln>
                  <a:noFill/>
                </a:ln>
                <a:solidFill>
                  <a:srgbClr val="757575"/>
                </a:solidFill>
                <a:effectLst/>
                <a:latin typeface="Helvetica Neue"/>
              </a:rPr>
              <a:t> del envío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757575"/>
                </a:solidFill>
                <a:effectLst/>
                <a:latin typeface="Helvetica Neue"/>
              </a:rPr>
              <a:t>:</a:t>
            </a:r>
            <a:endParaRPr kumimoji="0" lang="es-MX" altLang="es-MX" sz="900" b="0" i="0" u="none" strike="noStrike" cap="none" normalizeH="0" baseline="0" dirty="0" smtClean="0">
              <a:ln>
                <a:noFill/>
              </a:ln>
              <a:solidFill>
                <a:srgbClr val="000088"/>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interface </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procesarEnvio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enviar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procesarEntrega</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28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63958" y="1387744"/>
            <a:ext cx="10515600" cy="4351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smtClean="0">
                <a:ln>
                  <a:noFill/>
                </a:ln>
                <a:solidFill>
                  <a:srgbClr val="660066"/>
                </a:solidFill>
                <a:effectLst/>
                <a:latin typeface="Menlo"/>
              </a:rPr>
              <a:t>El</a:t>
            </a:r>
            <a:r>
              <a:rPr kumimoji="0" lang="es-MX" altLang="es-MX" sz="900" b="0" i="0" u="none" strike="noStrike" cap="none" normalizeH="0" baseline="0" smtClean="0">
                <a:ln>
                  <a:noFill/>
                </a:ln>
                <a:solidFill>
                  <a:srgbClr val="000000"/>
                </a:solidFill>
                <a:effectLst/>
                <a:latin typeface="Menlo"/>
              </a:rPr>
              <a:t> siguiente paso es crear implementaciones de la interfaz </a:t>
            </a:r>
            <a:r>
              <a:rPr kumimoji="0" lang="es-MX" altLang="es-MX" sz="900" b="0" i="0" u="none" strike="noStrike" cap="none" normalizeH="0" baseline="0" smtClean="0">
                <a:ln>
                  <a:noFill/>
                </a:ln>
                <a:solidFill>
                  <a:srgbClr val="660066"/>
                </a:solidFill>
                <a:effectLst/>
                <a:latin typeface="Menlo"/>
              </a:rPr>
              <a:t>IEnvio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class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EnvioMar</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implements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IEnvio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procesarEnvio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se ha cargado en el barco.'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enviar</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va navegando por el mar.'</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procesarEntrega</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se ha descargado en el puerto.'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class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EnvioAire</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implements</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IEnvio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procesarEnvio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se ha cargado en el avión.'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enviar</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va volando por el aire.'</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public</a:t>
            </a: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000088"/>
                </a:solidFill>
                <a:effectLst/>
                <a:latin typeface="Menlo"/>
              </a:rPr>
              <a:t>void</a:t>
            </a:r>
            <a:r>
              <a:rPr kumimoji="0" lang="es-MX" altLang="es-MX" sz="900" b="0" i="0" u="none" strike="noStrike" cap="none" normalizeH="0" baseline="0" smtClean="0">
                <a:ln>
                  <a:noFill/>
                </a:ln>
                <a:solidFill>
                  <a:srgbClr val="000000"/>
                </a:solidFill>
                <a:effectLst/>
                <a:latin typeface="Menlo"/>
              </a:rPr>
              <a:t> procesarEntrega</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0066"/>
                </a:solidFill>
                <a:effectLst/>
                <a:latin typeface="Menlo"/>
              </a:rPr>
              <a:t>System</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out</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println</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8800"/>
                </a:solidFill>
                <a:effectLst/>
                <a:latin typeface="Menlo"/>
              </a:rPr>
              <a:t>'El paquete se ha descargado en el aeropuerto.'</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t>
            </a:r>
            <a:r>
              <a:rPr kumimoji="0" lang="es-MX" altLang="es-MX" sz="900" b="0" i="0" u="none" strike="noStrike" cap="none" normalizeH="0" baseline="0" smtClean="0">
                <a:ln>
                  <a:noFill/>
                </a:ln>
                <a:solidFill>
                  <a:srgbClr val="666600"/>
                </a:solidFill>
                <a:effectLst/>
                <a:latin typeface="Menlo"/>
              </a:rPr>
              <a:t>}</a:t>
            </a: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000000"/>
                </a:solidFill>
                <a:effectLst/>
                <a:latin typeface="Menlo"/>
              </a:rPr>
              <a:t/>
            </a:r>
            <a:br>
              <a:rPr kumimoji="0" lang="es-MX" altLang="es-MX" sz="900" b="0" i="0" u="none" strike="noStrike" cap="none" normalizeH="0" baseline="0" smtClean="0">
                <a:ln>
                  <a:noFill/>
                </a:ln>
                <a:solidFill>
                  <a:srgbClr val="000000"/>
                </a:solidFill>
                <a:effectLst/>
                <a:latin typeface="Menlo"/>
              </a:rPr>
            </a:br>
            <a:r>
              <a:rPr kumimoji="0" lang="es-MX" altLang="es-MX" sz="900" b="0" i="0" u="none" strike="noStrike" cap="none" normalizeH="0" baseline="0" smtClean="0">
                <a:ln>
                  <a:noFill/>
                </a:ln>
                <a:solidFill>
                  <a:srgbClr val="666600"/>
                </a:solidFill>
                <a:effectLst/>
                <a:latin typeface="Menlo"/>
              </a:rPr>
              <a:t>}</a:t>
            </a:r>
            <a:r>
              <a:rPr kumimoji="0" lang="es-MX" altLang="es-MX" sz="1100" b="0" i="0" u="none" strike="noStrike" cap="none" normalizeH="0" baseline="0" smtClean="0">
                <a:ln>
                  <a:noFill/>
                </a:ln>
                <a:solidFill>
                  <a:schemeClr val="tx1"/>
                </a:solidFill>
                <a:effectLst/>
              </a:rPr>
              <a:t> </a:t>
            </a:r>
            <a:endParaRPr kumimoji="0" lang="es-MX" alt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187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90918" y="814555"/>
            <a:ext cx="7972022" cy="516286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757575"/>
                </a:solidFill>
                <a:effectLst/>
                <a:latin typeface="Helvetica Neue"/>
              </a:rPr>
              <a:t>Ahora crearemos la empresa de transportes refinada: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000088"/>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class</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EuroTransport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extends</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EmpresaMensajeria</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private</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String</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EuroTransport</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String</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envioPorDefecto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000088"/>
                </a:solidFill>
                <a:effectLst/>
                <a:latin typeface="Menlo"/>
              </a:rPr>
              <a:t>new</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EnvioAire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super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envioPorDefecto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EuroTransport</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String</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IEnvio</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super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identificarse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System</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out</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println</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"Identificación: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88"/>
                </a:solidFill>
                <a:effectLst/>
                <a:latin typeface="Menlo"/>
              </a:rPr>
              <a:t>this</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nif</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666600"/>
                </a:solidFill>
                <a:effectLst/>
                <a:latin typeface="Menlo"/>
              </a:rPr>
              <a:t>}</a:t>
            </a:r>
            <a:r>
              <a:rPr kumimoji="0" lang="es-MX" altLang="es-MX" sz="1100" b="0" i="0" u="none" strike="noStrike" cap="none" normalizeH="0" baseline="0" dirty="0" smtClean="0">
                <a:ln>
                  <a:noFill/>
                </a:ln>
                <a:solidFill>
                  <a:schemeClr val="tx1"/>
                </a:solidFill>
                <a:effectLst/>
              </a:rPr>
              <a:t> </a:t>
            </a: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473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662448" y="1438953"/>
            <a:ext cx="8344437" cy="4454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757575"/>
                </a:solidFill>
                <a:effectLst/>
                <a:latin typeface="Helvetica Neue"/>
              </a:rPr>
              <a:t>Y por último hacemos que un cliente utilice nuestra abstracción: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000088"/>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err="1" smtClean="0">
                <a:ln>
                  <a:noFill/>
                </a:ln>
                <a:solidFill>
                  <a:srgbClr val="000088"/>
                </a:solidFill>
                <a:effectLst/>
                <a:latin typeface="Menlo"/>
              </a:rPr>
              <a:t>public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static</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88"/>
                </a:solidFill>
                <a:effectLst/>
                <a:latin typeface="Menlo"/>
              </a:rPr>
              <a:t>void</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main</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err="1" smtClean="0">
                <a:ln>
                  <a:noFill/>
                </a:ln>
                <a:solidFill>
                  <a:srgbClr val="660066"/>
                </a:solidFill>
                <a:effectLst/>
                <a:latin typeface="Menlo"/>
              </a:rPr>
              <a:t>String</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args</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880000"/>
                </a:solidFill>
                <a:effectLst/>
                <a:latin typeface="Menlo"/>
              </a:rPr>
              <a:t>// En primer lugar crearemos el objeto que representa a la </a:t>
            </a:r>
            <a:r>
              <a:rPr kumimoji="0" lang="es-MX" altLang="es-MX" sz="900" b="0" i="0" u="none" strike="noStrike" cap="none" normalizeH="0" baseline="0" dirty="0" err="1" smtClean="0">
                <a:ln>
                  <a:noFill/>
                </a:ln>
                <a:solidFill>
                  <a:srgbClr val="880000"/>
                </a:solidFill>
                <a:effectLst/>
                <a:latin typeface="Menlo"/>
              </a:rPr>
              <a:t>emrpesa</a:t>
            </a:r>
            <a:r>
              <a:rPr kumimoji="0" lang="es-MX" altLang="es-MX" sz="900" b="0" i="0" u="none" strike="noStrike" cap="none" normalizeH="0" baseline="0" dirty="0" smtClean="0">
                <a:ln>
                  <a:noFill/>
                </a:ln>
                <a:solidFill>
                  <a:srgbClr val="880000"/>
                </a:solidFill>
                <a:effectLst/>
                <a:latin typeface="Menlo"/>
              </a:rPr>
              <a:t> de </a:t>
            </a:r>
            <a:r>
              <a:rPr kumimoji="0" lang="es-MX" altLang="es-MX" sz="900" b="0" i="0" u="none" strike="noStrike" cap="none" normalizeH="0" baseline="0" dirty="0" err="1" smtClean="0">
                <a:ln>
                  <a:noFill/>
                </a:ln>
                <a:solidFill>
                  <a:srgbClr val="880000"/>
                </a:solidFill>
                <a:effectLst/>
                <a:latin typeface="Menlo"/>
              </a:rPr>
              <a:t>mensajerio</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EmpresaMensajeria</a:t>
            </a:r>
            <a:r>
              <a:rPr kumimoji="0" lang="es-MX" altLang="es-MX" sz="900" b="0" i="0" u="none" strike="noStrike" cap="none" normalizeH="0" baseline="0" dirty="0" smtClean="0">
                <a:ln>
                  <a:noFill/>
                </a:ln>
                <a:solidFill>
                  <a:srgbClr val="000000"/>
                </a:solidFill>
                <a:effectLst/>
                <a:latin typeface="Menlo"/>
              </a:rPr>
              <a:t> mensajero </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000088"/>
                </a:solidFill>
                <a:effectLst/>
                <a:latin typeface="Menlo"/>
              </a:rPr>
              <a:t>new</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EuroTransport</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8800"/>
                </a:solidFill>
                <a:effectLst/>
                <a:latin typeface="Menlo"/>
              </a:rPr>
              <a:t>"0854752177"</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880000"/>
                </a:solidFill>
                <a:effectLst/>
                <a:latin typeface="Menlo"/>
              </a:rPr>
              <a:t>// Enviaremos un paquete vía aérea, que es la que esta empresa tiene pro defecto</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recogerPaquete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entregarPaquete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smtClean="0">
                <a:ln>
                  <a:noFill/>
                </a:ln>
                <a:solidFill>
                  <a:srgbClr val="880000"/>
                </a:solidFill>
                <a:effectLst/>
                <a:latin typeface="Menlo"/>
              </a:rPr>
              <a:t>// Ahora le decimos a la empresa que queremos enviar por mar</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setEnvio</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88"/>
                </a:solidFill>
                <a:effectLst/>
                <a:latin typeface="Menlo"/>
              </a:rPr>
              <a:t>new</a:t>
            </a: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660066"/>
                </a:solidFill>
                <a:effectLst/>
                <a:latin typeface="Menlo"/>
              </a:rPr>
              <a:t>EnvioMar</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recogerPaquete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enviarPaquete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t>
            </a:r>
            <a:r>
              <a:rPr kumimoji="0" lang="es-MX" altLang="es-MX" sz="900" b="0" i="0" u="none" strike="noStrike" cap="none" normalizeH="0" baseline="0" dirty="0" err="1" smtClean="0">
                <a:ln>
                  <a:noFill/>
                </a:ln>
                <a:solidFill>
                  <a:srgbClr val="000000"/>
                </a:solidFill>
                <a:effectLst/>
                <a:latin typeface="Menlo"/>
              </a:rPr>
              <a:t>mensajero</a:t>
            </a:r>
            <a:r>
              <a:rPr kumimoji="0" lang="es-MX" altLang="es-MX" sz="900" b="0" i="0" u="none" strike="noStrike" cap="none" normalizeH="0" baseline="0" dirty="0" err="1" smtClean="0">
                <a:ln>
                  <a:noFill/>
                </a:ln>
                <a:solidFill>
                  <a:srgbClr val="666600"/>
                </a:solidFill>
                <a:effectLst/>
                <a:latin typeface="Menlo"/>
              </a:rPr>
              <a:t>.</a:t>
            </a:r>
            <a:r>
              <a:rPr kumimoji="0" lang="es-MX" altLang="es-MX" sz="900" b="0" i="0" u="none" strike="noStrike" cap="none" normalizeH="0" baseline="0" dirty="0" err="1" smtClean="0">
                <a:ln>
                  <a:noFill/>
                </a:ln>
                <a:solidFill>
                  <a:srgbClr val="000000"/>
                </a:solidFill>
                <a:effectLst/>
                <a:latin typeface="Menlo"/>
              </a:rPr>
              <a:t>entregarPaquete</a:t>
            </a: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r>
              <a:rPr kumimoji="0" lang="es-MX" altLang="es-MX" sz="900" b="0" i="0" u="none" strike="noStrike" cap="none" normalizeH="0" baseline="0" dirty="0" smtClean="0">
                <a:ln>
                  <a:noFill/>
                </a:ln>
                <a:solidFill>
                  <a:srgbClr val="666600"/>
                </a:solidFill>
                <a:effectLst/>
                <a:latin typeface="Menlo"/>
              </a:rPr>
              <a:t>}</a:t>
            </a:r>
            <a:r>
              <a:rPr kumimoji="0" lang="es-MX" altLang="es-MX" sz="900" b="0" i="0" u="none" strike="noStrike" cap="none" normalizeH="0" baseline="0" dirty="0" smtClean="0">
                <a:ln>
                  <a:noFill/>
                </a:ln>
                <a:solidFill>
                  <a:srgbClr val="000000"/>
                </a:solidFill>
                <a:effectLst/>
                <a:latin typeface="Menlo"/>
              </a:rPr>
              <a:t/>
            </a:r>
            <a:br>
              <a:rPr kumimoji="0" lang="es-MX" altLang="es-MX" sz="900" b="0" i="0" u="none" strike="noStrike" cap="none" normalizeH="0" baseline="0" dirty="0" smtClean="0">
                <a:ln>
                  <a:noFill/>
                </a:ln>
                <a:solidFill>
                  <a:srgbClr val="000000"/>
                </a:solidFill>
                <a:effectLst/>
                <a:latin typeface="Menlo"/>
              </a:rPr>
            </a:br>
            <a:endParaRPr kumimoji="0" lang="es-MX" altLang="es-MX" sz="1000" b="0" i="0" u="none" strike="noStrike" cap="none" normalizeH="0" baseline="0" dirty="0" smtClean="0">
              <a:ln>
                <a:noFill/>
              </a:ln>
              <a:solidFill>
                <a:srgbClr val="757575"/>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81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1000"/>
              </a:spcBef>
            </a:pPr>
            <a:r>
              <a:rPr lang="es-MX" dirty="0">
                <a:latin typeface="+mn-lt"/>
                <a:ea typeface="+mn-ea"/>
                <a:cs typeface="+mn-cs"/>
              </a:rPr>
              <a:t>Intención</a:t>
            </a:r>
          </a:p>
        </p:txBody>
      </p:sp>
      <p:sp>
        <p:nvSpPr>
          <p:cNvPr id="3" name="Marcador de contenido 2"/>
          <p:cNvSpPr>
            <a:spLocks noGrp="1"/>
          </p:cNvSpPr>
          <p:nvPr>
            <p:ph idx="1"/>
          </p:nvPr>
        </p:nvSpPr>
        <p:spPr>
          <a:xfrm>
            <a:off x="838200" y="1542289"/>
            <a:ext cx="10515600" cy="4351338"/>
          </a:xfrm>
        </p:spPr>
        <p:txBody>
          <a:bodyPr>
            <a:normAutofit/>
          </a:bodyPr>
          <a:lstStyle/>
          <a:p>
            <a:pPr marL="0" indent="0">
              <a:buNone/>
            </a:pPr>
            <a:r>
              <a:rPr lang="es-MX" dirty="0"/>
              <a:t>Necesitamos que un conjunto de clases con interfaces incompatibles sean capaces de cooperar entre si</a:t>
            </a:r>
            <a:r>
              <a:rPr lang="es-MX" dirty="0" smtClean="0"/>
              <a:t>.</a:t>
            </a:r>
          </a:p>
          <a:p>
            <a:pPr marL="0" indent="0">
              <a:buNone/>
            </a:pPr>
            <a:endParaRPr lang="es-MX" dirty="0"/>
          </a:p>
          <a:p>
            <a:pPr marL="0" indent="0">
              <a:buNone/>
            </a:pPr>
            <a:r>
              <a:rPr lang="es-MX" sz="4400" dirty="0" smtClean="0"/>
              <a:t>Motivación</a:t>
            </a:r>
          </a:p>
          <a:p>
            <a:pPr marL="0" indent="0">
              <a:buNone/>
            </a:pPr>
            <a:r>
              <a:rPr lang="es-MX" dirty="0"/>
              <a:t>Pretendemos usar una clase existente cuya interfaz no es compatible con la requerida.</a:t>
            </a:r>
          </a:p>
          <a:p>
            <a:pPr marL="0" indent="0">
              <a:buNone/>
            </a:pPr>
            <a:r>
              <a:rPr lang="es-MX" dirty="0"/>
              <a:t>Tenemos que implementar una clase que pueda ser reusable y que coopere con clases no relacionadas, es decir, las clases que no tienen necesariamente interfaces compatibles.</a:t>
            </a:r>
          </a:p>
          <a:p>
            <a:pPr marL="0" indent="0">
              <a:buNone/>
            </a:pPr>
            <a:endParaRPr lang="es-MX" sz="4400" dirty="0"/>
          </a:p>
          <a:p>
            <a:pPr marL="0" indent="0">
              <a:buNone/>
            </a:pPr>
            <a:endParaRPr lang="es-MX" sz="4400" dirty="0"/>
          </a:p>
        </p:txBody>
      </p:sp>
    </p:spTree>
    <p:extLst>
      <p:ext uri="{BB962C8B-B14F-4D97-AF65-F5344CB8AC3E}">
        <p14:creationId xmlns:p14="http://schemas.microsoft.com/office/powerpoint/2010/main" val="3121768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81095"/>
          </a:xfrm>
        </p:spPr>
        <p:txBody>
          <a:bodyPr/>
          <a:lstStyle/>
          <a:p>
            <a:r>
              <a:rPr lang="es-MX" dirty="0" smtClean="0"/>
              <a:t>Estructura</a:t>
            </a:r>
            <a:endParaRPr lang="es-MX" dirty="0"/>
          </a:p>
        </p:txBody>
      </p:sp>
      <p:sp>
        <p:nvSpPr>
          <p:cNvPr id="3" name="Marcador de contenido 2"/>
          <p:cNvSpPr>
            <a:spLocks noGrp="1"/>
          </p:cNvSpPr>
          <p:nvPr>
            <p:ph idx="1"/>
          </p:nvPr>
        </p:nvSpPr>
        <p:spPr>
          <a:xfrm>
            <a:off x="838200" y="1146219"/>
            <a:ext cx="10515600" cy="5589431"/>
          </a:xfrm>
        </p:spPr>
        <p:txBody>
          <a:bodyPr/>
          <a:lstStyle/>
          <a:p>
            <a:pPr marL="0" indent="0">
              <a:buNone/>
            </a:pPr>
            <a:r>
              <a:rPr lang="es-MX" i="1" u="sng" dirty="0" err="1"/>
              <a:t>Class</a:t>
            </a:r>
            <a:r>
              <a:rPr lang="es-MX" i="1" u="sng" dirty="0"/>
              <a:t> </a:t>
            </a:r>
            <a:r>
              <a:rPr lang="es-MX" i="1" u="sng" dirty="0" err="1"/>
              <a:t>Adapter</a:t>
            </a:r>
            <a:r>
              <a:rPr lang="es-MX" i="1" dirty="0"/>
              <a:t>:</a:t>
            </a:r>
            <a:br>
              <a:rPr lang="es-MX" i="1" dirty="0"/>
            </a:br>
            <a:r>
              <a:rPr lang="es-MX" dirty="0" smtClean="0"/>
              <a:t/>
            </a:r>
            <a:br>
              <a:rPr lang="es-MX" dirty="0" smtClean="0"/>
            </a:br>
            <a:r>
              <a:rPr lang="es-MX" dirty="0"/>
              <a:t>Esta clase de adaptadores es menos utilizada </a:t>
            </a:r>
            <a:r>
              <a:rPr lang="es-MX" dirty="0" smtClean="0"/>
              <a:t>porque </a:t>
            </a:r>
            <a:r>
              <a:rPr lang="es-MX" dirty="0"/>
              <a:t>utiliza herencia múltiple. Crearemos una clase adaptador que herede de la clase o clases a adaptar, cuyos métodos pueden ser </a:t>
            </a:r>
            <a:r>
              <a:rPr lang="es-MX" dirty="0" err="1"/>
              <a:t>sobreescritos</a:t>
            </a:r>
            <a:r>
              <a:rPr lang="es-MX" dirty="0"/>
              <a:t>. Además el adaptador deberá implementar la nueva interfaz que deseamos utilizar. La </a:t>
            </a:r>
            <a:r>
              <a:rPr lang="es-MX" dirty="0" smtClean="0"/>
              <a:t>adaptación </a:t>
            </a:r>
            <a:r>
              <a:rPr lang="es-MX" dirty="0"/>
              <a:t>se realiza llamando a los métodos del padre. No permite la adaptación de las subclases de la clase adaptada</a:t>
            </a:r>
            <a:r>
              <a:rPr lang="es-MX" dirty="0" smtClean="0"/>
              <a:t>.</a:t>
            </a:r>
          </a:p>
          <a:p>
            <a:pPr marL="0" indent="0">
              <a:buNone/>
            </a:pP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206" y="4487351"/>
            <a:ext cx="8266315" cy="1964963"/>
          </a:xfrm>
          <a:prstGeom prst="rect">
            <a:avLst/>
          </a:prstGeom>
        </p:spPr>
      </p:pic>
    </p:spTree>
    <p:extLst>
      <p:ext uri="{BB962C8B-B14F-4D97-AF65-F5344CB8AC3E}">
        <p14:creationId xmlns:p14="http://schemas.microsoft.com/office/powerpoint/2010/main" val="17182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38200" y="1825624"/>
            <a:ext cx="10515600" cy="4639569"/>
          </a:xfrm>
        </p:spPr>
        <p:txBody>
          <a:bodyPr/>
          <a:lstStyle/>
          <a:p>
            <a:pPr marL="0" indent="0">
              <a:buNone/>
            </a:pPr>
            <a:r>
              <a:rPr lang="es-MX" i="1" u="sng" dirty="0" err="1"/>
              <a:t>Object</a:t>
            </a:r>
            <a:r>
              <a:rPr lang="es-MX" i="1" u="sng" dirty="0"/>
              <a:t> </a:t>
            </a:r>
            <a:r>
              <a:rPr lang="es-MX" i="1" u="sng" dirty="0" err="1"/>
              <a:t>Adapter</a:t>
            </a:r>
            <a:r>
              <a:rPr lang="es-MX" dirty="0"/>
              <a:t>:</a:t>
            </a:r>
            <a:r>
              <a:rPr lang="es-MX" dirty="0" smtClean="0"/>
              <a:t/>
            </a:r>
            <a:br>
              <a:rPr lang="es-MX" dirty="0" smtClean="0"/>
            </a:br>
            <a:r>
              <a:rPr lang="es-MX" dirty="0" smtClean="0"/>
              <a:t/>
            </a:r>
            <a:br>
              <a:rPr lang="es-MX" dirty="0" smtClean="0"/>
            </a:br>
            <a:r>
              <a:rPr lang="es-MX" dirty="0"/>
              <a:t>Creamos una clase adaptadora que contiene una instancia de la clase o clases a adaptar. Para compatibilizar las clases, el adaptador hace llamadas a la instancia del objeto u objetos a adaptar. Este adaptador funciona con la clase adaptada y todas sus subclases</a:t>
            </a:r>
            <a:r>
              <a:rPr lang="es-MX" dirty="0" smtClean="0"/>
              <a:t>.</a:t>
            </a:r>
          </a:p>
          <a:p>
            <a:pPr marL="0" indent="0">
              <a:buNone/>
            </a:pP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451" y="4438730"/>
            <a:ext cx="7802524" cy="1844200"/>
          </a:xfrm>
          <a:prstGeom prst="rect">
            <a:avLst/>
          </a:prstGeom>
        </p:spPr>
      </p:pic>
    </p:spTree>
    <p:extLst>
      <p:ext uri="{BB962C8B-B14F-4D97-AF65-F5344CB8AC3E}">
        <p14:creationId xmlns:p14="http://schemas.microsoft.com/office/powerpoint/2010/main" val="1115467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670775" y="1439259"/>
            <a:ext cx="10515600" cy="4351338"/>
          </a:xfrm>
        </p:spPr>
        <p:txBody>
          <a:bodyPr>
            <a:normAutofit lnSpcReduction="10000"/>
          </a:bodyPr>
          <a:lstStyle/>
          <a:p>
            <a:pPr marL="0" indent="0">
              <a:buNone/>
            </a:pPr>
            <a:r>
              <a:rPr lang="es-MX" u="sng" dirty="0" err="1"/>
              <a:t>Adaptee</a:t>
            </a:r>
            <a:r>
              <a:rPr lang="es-MX" dirty="0"/>
              <a:t>: Se trata de la clase adaptada (o a adaptar). Se trata de una clase existente la cual pretendemos adaptar para que funcione bajo una nueva interfaz. Puede haber varios </a:t>
            </a:r>
            <a:r>
              <a:rPr lang="es-MX" dirty="0" err="1"/>
              <a:t>Adaptees</a:t>
            </a:r>
            <a:r>
              <a:rPr lang="es-MX" dirty="0"/>
              <a:t>.</a:t>
            </a:r>
            <a:r>
              <a:rPr lang="es-MX" dirty="0" smtClean="0"/>
              <a:t/>
            </a:r>
            <a:br>
              <a:rPr lang="es-MX" dirty="0" smtClean="0"/>
            </a:br>
            <a:r>
              <a:rPr lang="es-MX" dirty="0" smtClean="0"/>
              <a:t/>
            </a:r>
            <a:br>
              <a:rPr lang="es-MX" dirty="0" smtClean="0"/>
            </a:br>
            <a:r>
              <a:rPr lang="es-MX" u="sng" dirty="0"/>
              <a:t>Target</a:t>
            </a:r>
            <a:r>
              <a:rPr lang="es-MX" dirty="0"/>
              <a:t>: Nueva interfaz utilizada por </a:t>
            </a:r>
            <a:r>
              <a:rPr lang="es-MX" dirty="0" err="1"/>
              <a:t>Client</a:t>
            </a:r>
            <a:r>
              <a:rPr lang="es-MX" dirty="0"/>
              <a:t> a la que debemos adaptar a </a:t>
            </a:r>
            <a:r>
              <a:rPr lang="es-MX" dirty="0" err="1"/>
              <a:t>Adaptee</a:t>
            </a:r>
            <a:r>
              <a:rPr lang="es-MX" dirty="0"/>
              <a:t>.</a:t>
            </a:r>
            <a:r>
              <a:rPr lang="es-MX" dirty="0" smtClean="0"/>
              <a:t/>
            </a:r>
            <a:br>
              <a:rPr lang="es-MX" dirty="0" smtClean="0"/>
            </a:br>
            <a:r>
              <a:rPr lang="es-MX" dirty="0" smtClean="0"/>
              <a:t/>
            </a:r>
            <a:br>
              <a:rPr lang="es-MX" dirty="0" smtClean="0"/>
            </a:br>
            <a:r>
              <a:rPr lang="es-MX" u="sng" dirty="0" err="1"/>
              <a:t>Adaptor</a:t>
            </a:r>
            <a:r>
              <a:rPr lang="es-MX" dirty="0"/>
              <a:t>: Clase que implementará la interfaz Target y se encargará de que la antigua funcionalidad obedezca a la misma.</a:t>
            </a:r>
            <a:r>
              <a:rPr lang="es-MX" dirty="0" smtClean="0"/>
              <a:t/>
            </a:r>
            <a:br>
              <a:rPr lang="es-MX" dirty="0" smtClean="0"/>
            </a:br>
            <a:r>
              <a:rPr lang="es-MX" dirty="0" smtClean="0"/>
              <a:t/>
            </a:r>
            <a:br>
              <a:rPr lang="es-MX" dirty="0" smtClean="0"/>
            </a:br>
            <a:r>
              <a:rPr lang="es-MX" u="sng" dirty="0" err="1"/>
              <a:t>Client</a:t>
            </a:r>
            <a:r>
              <a:rPr lang="es-MX" dirty="0"/>
              <a:t>: Utiliza la funcionalidad de </a:t>
            </a:r>
            <a:r>
              <a:rPr lang="es-MX" dirty="0" err="1"/>
              <a:t>Adaptee</a:t>
            </a:r>
            <a:r>
              <a:rPr lang="es-MX" dirty="0"/>
              <a:t> de acuerdo a la interfaz Target implementada por </a:t>
            </a:r>
            <a:r>
              <a:rPr lang="es-MX" dirty="0" err="1"/>
              <a:t>Adaptor</a:t>
            </a:r>
            <a:r>
              <a:rPr lang="es-MX" dirty="0"/>
              <a:t>.</a:t>
            </a:r>
          </a:p>
        </p:txBody>
      </p:sp>
    </p:spTree>
    <p:extLst>
      <p:ext uri="{BB962C8B-B14F-4D97-AF65-F5344CB8AC3E}">
        <p14:creationId xmlns:p14="http://schemas.microsoft.com/office/powerpoint/2010/main" val="309469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Consecuencias</a:t>
            </a:r>
            <a:endParaRPr lang="es-MX" dirty="0"/>
          </a:p>
        </p:txBody>
      </p:sp>
      <p:sp>
        <p:nvSpPr>
          <p:cNvPr id="3" name="Marcador de contenido 2"/>
          <p:cNvSpPr>
            <a:spLocks noGrp="1"/>
          </p:cNvSpPr>
          <p:nvPr>
            <p:ph idx="1"/>
          </p:nvPr>
        </p:nvSpPr>
        <p:spPr>
          <a:xfrm>
            <a:off x="838200" y="1690688"/>
            <a:ext cx="10515600" cy="4351338"/>
          </a:xfrm>
        </p:spPr>
        <p:txBody>
          <a:bodyPr/>
          <a:lstStyle/>
          <a:p>
            <a:r>
              <a:rPr lang="es-MX" dirty="0"/>
              <a:t>POSITIVAS:</a:t>
            </a:r>
          </a:p>
          <a:p>
            <a:pPr lvl="1"/>
            <a:r>
              <a:rPr lang="es-MX" dirty="0"/>
              <a:t>Permite adaptar clases en dominios totalmente diferentes.</a:t>
            </a:r>
          </a:p>
          <a:p>
            <a:pPr lvl="1"/>
            <a:r>
              <a:rPr lang="es-MX" dirty="0"/>
              <a:t>Un único adaptador puede adaptar la funcionalidad de múltiples clases.</a:t>
            </a:r>
          </a:p>
          <a:p>
            <a:r>
              <a:rPr lang="es-MX" dirty="0"/>
              <a:t>NEGATIVAS:</a:t>
            </a:r>
          </a:p>
          <a:p>
            <a:pPr lvl="1"/>
            <a:r>
              <a:rPr lang="es-MX" dirty="0"/>
              <a:t>Dependiendo de la implementación, el adaptador puede contener múltiples punteros que incrementen la complejidad del sistema.</a:t>
            </a:r>
          </a:p>
          <a:p>
            <a:pPr marL="0" indent="0">
              <a:buNone/>
            </a:pPr>
            <a:endParaRPr lang="es-MX" dirty="0"/>
          </a:p>
        </p:txBody>
      </p:sp>
    </p:spTree>
    <p:extLst>
      <p:ext uri="{BB962C8B-B14F-4D97-AF65-F5344CB8AC3E}">
        <p14:creationId xmlns:p14="http://schemas.microsoft.com/office/powerpoint/2010/main" val="2807335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5169" y="421827"/>
            <a:ext cx="10515600" cy="6313824"/>
          </a:xfrm>
        </p:spPr>
        <p:txBody>
          <a:bodyPr/>
          <a:lstStyle/>
          <a:p>
            <a:pPr marL="0" indent="0">
              <a:buNone/>
            </a:pPr>
            <a:r>
              <a:rPr lang="es-MX" dirty="0"/>
              <a:t>Utilizaremos un ejemplo sencillo para entender bien la funcionalidad: Queremos adaptar una interfaz HDMI para que se vea en televisiones con RCA. En primer lugar definiremos la clase adaptada (</a:t>
            </a:r>
            <a:r>
              <a:rPr lang="es-MX" dirty="0" err="1"/>
              <a:t>Adaptee</a:t>
            </a:r>
            <a:r>
              <a:rPr lang="es-MX" dirty="0" smtClean="0"/>
              <a:t>):</a:t>
            </a:r>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a:p>
        </p:txBody>
      </p:sp>
      <p:pic>
        <p:nvPicPr>
          <p:cNvPr id="10" name="Imagen 9"/>
          <p:cNvPicPr>
            <a:picLocks noChangeAspect="1"/>
          </p:cNvPicPr>
          <p:nvPr/>
        </p:nvPicPr>
        <p:blipFill>
          <a:blip r:embed="rId2"/>
          <a:stretch>
            <a:fillRect/>
          </a:stretch>
        </p:blipFill>
        <p:spPr>
          <a:xfrm>
            <a:off x="1366234" y="1852812"/>
            <a:ext cx="8434589" cy="4393441"/>
          </a:xfrm>
          <a:prstGeom prst="rect">
            <a:avLst/>
          </a:prstGeom>
        </p:spPr>
      </p:pic>
    </p:spTree>
    <p:extLst>
      <p:ext uri="{BB962C8B-B14F-4D97-AF65-F5344CB8AC3E}">
        <p14:creationId xmlns:p14="http://schemas.microsoft.com/office/powerpoint/2010/main" val="3415132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stretch>
            <a:fillRect/>
          </a:stretch>
        </p:blipFill>
        <p:spPr>
          <a:xfrm>
            <a:off x="1085669" y="2318197"/>
            <a:ext cx="9835615" cy="3593206"/>
          </a:xfrm>
          <a:prstGeom prst="rect">
            <a:avLst/>
          </a:prstGeom>
        </p:spPr>
      </p:pic>
    </p:spTree>
    <p:extLst>
      <p:ext uri="{BB962C8B-B14F-4D97-AF65-F5344CB8AC3E}">
        <p14:creationId xmlns:p14="http://schemas.microsoft.com/office/powerpoint/2010/main" val="1960445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632</Words>
  <Application>Microsoft Office PowerPoint</Application>
  <PresentationFormat>Panorámica</PresentationFormat>
  <Paragraphs>68</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Helvetica Neue</vt:lpstr>
      <vt:lpstr>Menlo</vt:lpstr>
      <vt:lpstr>Tema de Office</vt:lpstr>
      <vt:lpstr>Introducción</vt:lpstr>
      <vt:lpstr>Adapter (o Wraper)</vt:lpstr>
      <vt:lpstr>Intención</vt:lpstr>
      <vt:lpstr>Estructura</vt:lpstr>
      <vt:lpstr>Presentación de PowerPoint</vt:lpstr>
      <vt:lpstr>Presentación de PowerPoint</vt:lpstr>
      <vt:lpstr>Consecuencias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Bridge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13</cp:revision>
  <dcterms:created xsi:type="dcterms:W3CDTF">2018-10-08T18:27:43Z</dcterms:created>
  <dcterms:modified xsi:type="dcterms:W3CDTF">2018-10-08T23:58:33Z</dcterms:modified>
</cp:coreProperties>
</file>