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 Black"/>
      <p:bold r:id="rId17"/>
      <p:boldItalic r:id="rId18"/>
    </p:embeddedFont>
    <p:embeddedFont>
      <p:font typeface="Roboto Thin"/>
      <p:regular r:id="rId19"/>
      <p:bold r:id="rId20"/>
      <p:italic r:id="rId21"/>
      <p:boldItalic r:id="rId22"/>
    </p:embeddedFont>
    <p:embeddedFont>
      <p:font typeface="Roboto"/>
      <p:regular r:id="rId23"/>
      <p:bold r:id="rId24"/>
      <p:italic r:id="rId25"/>
      <p:boldItalic r:id="rId26"/>
    </p:embeddedFont>
    <p:embeddedFont>
      <p:font typeface="Didact Gothic"/>
      <p:regular r:id="rId27"/>
    </p:embeddedFont>
    <p:embeddedFont>
      <p:font typeface="Quicksand"/>
      <p:regular r:id="rId28"/>
      <p:bold r:id="rId29"/>
    </p:embeddedFont>
    <p:embeddedFont>
      <p:font typeface="Roboto Light"/>
      <p:regular r:id="rId30"/>
      <p:bold r:id="rId31"/>
      <p:italic r:id="rId32"/>
      <p:boldItalic r:id="rId33"/>
    </p:embeddedFont>
    <p:embeddedFont>
      <p:font typeface="Bree Serif"/>
      <p:regular r:id="rId34"/>
    </p:embeddedFont>
    <p:embeddedFont>
      <p:font typeface="Roboto Mono Regular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AB3AB5B-BEFA-4E10-8BDC-09F2CB975E73}">
  <a:tblStyle styleId="{4AB3AB5B-BEFA-4E10-8BDC-09F2CB975E7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Thin-bold.fntdata"/><Relationship Id="rId22" Type="http://schemas.openxmlformats.org/officeDocument/2006/relationships/font" Target="fonts/RobotoThin-boldItalic.fntdata"/><Relationship Id="rId21" Type="http://schemas.openxmlformats.org/officeDocument/2006/relationships/font" Target="fonts/RobotoThin-italic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Quicksand-regular.fntdata"/><Relationship Id="rId27" Type="http://schemas.openxmlformats.org/officeDocument/2006/relationships/font" Target="fonts/DidactGothic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Quicksan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Light-bold.fntdata"/><Relationship Id="rId30" Type="http://schemas.openxmlformats.org/officeDocument/2006/relationships/font" Target="fonts/RobotoLight-regular.fntdata"/><Relationship Id="rId11" Type="http://schemas.openxmlformats.org/officeDocument/2006/relationships/slide" Target="slides/slide6.xml"/><Relationship Id="rId33" Type="http://schemas.openxmlformats.org/officeDocument/2006/relationships/font" Target="fonts/RobotoLight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Light-italic.fntdata"/><Relationship Id="rId13" Type="http://schemas.openxmlformats.org/officeDocument/2006/relationships/slide" Target="slides/slide8.xml"/><Relationship Id="rId35" Type="http://schemas.openxmlformats.org/officeDocument/2006/relationships/font" Target="fonts/RobotoMonoRegular-regular.fntdata"/><Relationship Id="rId12" Type="http://schemas.openxmlformats.org/officeDocument/2006/relationships/slide" Target="slides/slide7.xml"/><Relationship Id="rId34" Type="http://schemas.openxmlformats.org/officeDocument/2006/relationships/font" Target="fonts/BreeSerif-regular.fntdata"/><Relationship Id="rId15" Type="http://schemas.openxmlformats.org/officeDocument/2006/relationships/slide" Target="slides/slide10.xml"/><Relationship Id="rId37" Type="http://schemas.openxmlformats.org/officeDocument/2006/relationships/font" Target="fonts/RobotoMonoRegular-italic.fntdata"/><Relationship Id="rId14" Type="http://schemas.openxmlformats.org/officeDocument/2006/relationships/slide" Target="slides/slide9.xml"/><Relationship Id="rId36" Type="http://schemas.openxmlformats.org/officeDocument/2006/relationships/font" Target="fonts/RobotoMonoRegular-bold.fntdata"/><Relationship Id="rId17" Type="http://schemas.openxmlformats.org/officeDocument/2006/relationships/font" Target="fonts/RobotoBlack-bold.fntdata"/><Relationship Id="rId16" Type="http://schemas.openxmlformats.org/officeDocument/2006/relationships/slide" Target="slides/slide11.xml"/><Relationship Id="rId38" Type="http://schemas.openxmlformats.org/officeDocument/2006/relationships/font" Target="fonts/RobotoMonoRegular-boldItalic.fntdata"/><Relationship Id="rId19" Type="http://schemas.openxmlformats.org/officeDocument/2006/relationships/font" Target="fonts/RobotoThin-regular.fntdata"/><Relationship Id="rId18" Type="http://schemas.openxmlformats.org/officeDocument/2006/relationships/font" Target="fonts/RobotoBlack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e4cfa8d51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e4cfa8d51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ee4cfa8d51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ee4cfa8d51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ee4cfa8d51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ee4cfa8d5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e4cfa8f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ee4cfa8f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ba3f769e1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ba3f769e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dc4e38d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dc4e38d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d564c3ce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d564c3ce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bb3dc62fd_0_6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bb3dc62fd_0_6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ee4cfa8d5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ee4cfa8d5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e4cfa8d51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e4cfa8d5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ee4cfa8d5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ee4cfa8d5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b="0" sz="30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idx="1" type="subTitle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idx="2" type="subTitle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69" name="Google Shape;69;p11"/>
          <p:cNvSpPr txBox="1"/>
          <p:nvPr>
            <p:ph idx="3" type="subTitle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4" type="ctrTitle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5" type="ctrTitle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GRAPHIC">
  <p:cSld name="TITLE_1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ctrTitle"/>
          </p:nvPr>
        </p:nvSpPr>
        <p:spPr>
          <a:xfrm>
            <a:off x="5822506" y="25195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2" type="ctrTitle"/>
          </p:nvPr>
        </p:nvSpPr>
        <p:spPr>
          <a:xfrm>
            <a:off x="5822506" y="394341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3" type="ctrTitle"/>
          </p:nvPr>
        </p:nvSpPr>
        <p:spPr>
          <a:xfrm>
            <a:off x="5822506" y="3231488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hasCustomPrompt="1" idx="4" type="title"/>
          </p:nvPr>
        </p:nvSpPr>
        <p:spPr>
          <a:xfrm>
            <a:off x="5822506" y="197182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2"/>
          <p:cNvSpPr txBox="1"/>
          <p:nvPr>
            <p:ph hasCustomPrompt="1" idx="5" type="title"/>
          </p:nvPr>
        </p:nvSpPr>
        <p:spPr>
          <a:xfrm>
            <a:off x="5822506" y="27123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2"/>
          <p:cNvSpPr txBox="1"/>
          <p:nvPr>
            <p:ph hasCustomPrompt="1" idx="6" type="title"/>
          </p:nvPr>
        </p:nvSpPr>
        <p:spPr>
          <a:xfrm>
            <a:off x="5822506" y="34422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2"/>
          <p:cNvSpPr txBox="1"/>
          <p:nvPr>
            <p:ph idx="7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/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b="0" sz="300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87" name="Google Shape;87;p14"/>
          <p:cNvSpPr txBox="1"/>
          <p:nvPr>
            <p:ph idx="1" type="subTitle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indent="-2921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indent="-2921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indent="-2921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indent="-2921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indent="-2921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indent="-2921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indent="-2921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indent="-2921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/>
        </p:txBody>
      </p:sp>
      <p:sp>
        <p:nvSpPr>
          <p:cNvPr id="91" name="Google Shape;91;p15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URCES">
  <p:cSld name="TITLE_1_1_2_1_1_1">
    <p:bg>
      <p:bgPr>
        <a:solidFill>
          <a:schemeClr val="accen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-349375" y="1287500"/>
            <a:ext cx="6832200" cy="36072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810000" y="1478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1pPr>
            <a:lvl2pPr indent="-2794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2pPr>
            <a:lvl3pPr indent="-2794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3pPr>
            <a:lvl4pPr indent="-2794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4pPr>
            <a:lvl5pPr indent="-2794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5pPr>
            <a:lvl6pPr indent="-2794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6pPr>
            <a:lvl7pPr indent="-2794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7pPr>
            <a:lvl8pPr indent="-2794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8pPr>
            <a:lvl9pPr indent="-2794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9pPr>
          </a:lstStyle>
          <a:p/>
        </p:txBody>
      </p:sp>
      <p:sp>
        <p:nvSpPr>
          <p:cNvPr id="95" name="Google Shape;95;p16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b="0" sz="300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rgbClr val="FFFFF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/>
          <p:nvPr>
            <p:ph idx="3" type="subTitle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4" type="title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idx="5" type="subTitle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hasCustomPrompt="1" idx="6" type="title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/>
          <p:nvPr>
            <p:ph idx="7" type="subTitle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hasCustomPrompt="1" idx="8" type="title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/>
          <p:nvPr>
            <p:ph idx="9" type="subTitle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hasCustomPrompt="1" idx="13" type="title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/>
          <p:nvPr>
            <p:ph idx="14" type="subTitle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hasCustomPrompt="1" idx="15" type="title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/>
          <p:nvPr>
            <p:ph idx="16" type="ctrTitle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7" type="ctrTitle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8" type="ctrTitle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9" type="ctrTitle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20" type="ctrTitle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21" type="ctrTitle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b="0" sz="36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" type="subTitle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idx="1" type="subTitle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subTitle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3" type="subTitle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4" type="ctrTitle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5" type="ctrTitle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 txBox="1"/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" type="subTitle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2" type="ctrTitle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3" type="ctrTitle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4" type="ctrTitle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2" type="ctrTitle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3" type="ctrTitle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4" type="ctrTitle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idx="1" type="subTitle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2" type="subTitle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3" type="subTitle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4" type="ctrTitle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5" type="ctrTitle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8.png"/><Relationship Id="rId6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esan.edu.pe/apuntes-empresariales/2015/05/web-3-diez-caracteristicas-que-te-permitiran-identificarla/" TargetMode="External"/><Relationship Id="rId4" Type="http://schemas.openxmlformats.org/officeDocument/2006/relationships/hyperlink" Target="https://umch.edu.pe/arch/hnomarino/74_Historia%20de%20la%20Web.pdf" TargetMode="External"/><Relationship Id="rId9" Type="http://schemas.openxmlformats.org/officeDocument/2006/relationships/hyperlink" Target="https://cursosdedesarrollo.com/2019/12/arquitectura-web-4-0-entornos-desacoplados/" TargetMode="External"/><Relationship Id="rId5" Type="http://schemas.openxmlformats.org/officeDocument/2006/relationships/hyperlink" Target="https://www.esan.edu.pe/apuntes-empresariales/2019/03/que-es-la-web-40-y-por-que-debes-estar-preparado-para-lo-que-se-viene/" TargetMode="External"/><Relationship Id="rId6" Type="http://schemas.openxmlformats.org/officeDocument/2006/relationships/hyperlink" Target="https://cursosdedesarrollo.com/2019/11/arquitectura-web-2-0-dinamica-en-el-servidor/" TargetMode="External"/><Relationship Id="rId7" Type="http://schemas.openxmlformats.org/officeDocument/2006/relationships/hyperlink" Target="https://cursosdedesarrollo.com/2019/11/arquitectura-web-1-0/" TargetMode="External"/><Relationship Id="rId8" Type="http://schemas.openxmlformats.org/officeDocument/2006/relationships/hyperlink" Target="https://cursosdedesarrollo.com/2019/12/arquitectura-web-3-0-frontend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ctrTitle"/>
          </p:nvPr>
        </p:nvSpPr>
        <p:spPr>
          <a:xfrm>
            <a:off x="4714150" y="1713613"/>
            <a:ext cx="4313100" cy="140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>
                <a:solidFill>
                  <a:schemeClr val="accent1"/>
                </a:solidFill>
              </a:rPr>
              <a:t>EVOLUCIÓN DE LA WEB</a:t>
            </a:r>
            <a:endParaRPr sz="3100">
              <a:solidFill>
                <a:schemeClr val="accent1"/>
              </a:solidFill>
            </a:endParaRPr>
          </a:p>
        </p:txBody>
      </p:sp>
      <p:sp>
        <p:nvSpPr>
          <p:cNvPr id="102" name="Google Shape;102;p18"/>
          <p:cNvSpPr txBox="1"/>
          <p:nvPr>
            <p:ph idx="1" type="subTitle"/>
          </p:nvPr>
        </p:nvSpPr>
        <p:spPr>
          <a:xfrm>
            <a:off x="5525350" y="3017078"/>
            <a:ext cx="2690700" cy="17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Integrantes del equipo: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/>
              <a:t>Santos Méndez Ulises Jesús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/>
              <a:t>Gonzaga Aparicio Josue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/>
              <a:t>González Sánchez Jeimar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/>
              <a:t>Garzón Domínguez Gerardo Ismael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/>
              <a:t>Guzmán Nieto Edwin David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/>
              <a:t>Hernandez de la Cruz Aaron</a:t>
            </a:r>
            <a:endParaRPr/>
          </a:p>
        </p:txBody>
      </p:sp>
      <p:sp>
        <p:nvSpPr>
          <p:cNvPr id="103" name="Google Shape;103;p18"/>
          <p:cNvSpPr/>
          <p:nvPr/>
        </p:nvSpPr>
        <p:spPr>
          <a:xfrm>
            <a:off x="2238757" y="4488644"/>
            <a:ext cx="816022" cy="427879"/>
          </a:xfrm>
          <a:custGeom>
            <a:rect b="b" l="l" r="r" t="t"/>
            <a:pathLst>
              <a:path extrusionOk="0" h="17832" w="34008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/>
          <p:nvPr/>
        </p:nvSpPr>
        <p:spPr>
          <a:xfrm>
            <a:off x="3470397" y="1215078"/>
            <a:ext cx="406499" cy="127245"/>
          </a:xfrm>
          <a:custGeom>
            <a:rect b="b" l="l" r="r" t="t"/>
            <a:pathLst>
              <a:path extrusionOk="0" h="5303" w="16941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/>
          <p:nvPr/>
        </p:nvSpPr>
        <p:spPr>
          <a:xfrm>
            <a:off x="3559034" y="1342660"/>
            <a:ext cx="229224" cy="91349"/>
          </a:xfrm>
          <a:custGeom>
            <a:rect b="b" l="l" r="r" t="t"/>
            <a:pathLst>
              <a:path extrusionOk="0" h="3807" w="9553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/>
          <p:nvPr/>
        </p:nvSpPr>
        <p:spPr>
          <a:xfrm>
            <a:off x="3624733" y="1459947"/>
            <a:ext cx="114624" cy="98403"/>
          </a:xfrm>
          <a:custGeom>
            <a:rect b="b" l="l" r="r" t="t"/>
            <a:pathLst>
              <a:path extrusionOk="0" h="4101" w="4777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/>
          <p:nvPr/>
        </p:nvSpPr>
        <p:spPr>
          <a:xfrm>
            <a:off x="3378712" y="1082122"/>
            <a:ext cx="589869" cy="163910"/>
          </a:xfrm>
          <a:custGeom>
            <a:rect b="b" l="l" r="r" t="t"/>
            <a:pathLst>
              <a:path extrusionOk="0" h="6831" w="24583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/>
          <p:nvPr/>
        </p:nvSpPr>
        <p:spPr>
          <a:xfrm>
            <a:off x="168199" y="1135750"/>
            <a:ext cx="3054749" cy="3736297"/>
          </a:xfrm>
          <a:custGeom>
            <a:rect b="b" l="l" r="r" t="t"/>
            <a:pathLst>
              <a:path extrusionOk="0" h="165451" w="143736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/>
          <p:nvPr/>
        </p:nvSpPr>
        <p:spPr>
          <a:xfrm>
            <a:off x="385479" y="2794453"/>
            <a:ext cx="635424" cy="660752"/>
          </a:xfrm>
          <a:custGeom>
            <a:rect b="b" l="l" r="r" t="t"/>
            <a:pathLst>
              <a:path extrusionOk="0" h="39040" w="39103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1655007" y="2725228"/>
            <a:ext cx="24" cy="24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1031545" y="2553759"/>
            <a:ext cx="669341" cy="660798"/>
          </a:xfrm>
          <a:custGeom>
            <a:rect b="b" l="l" r="r" t="t"/>
            <a:pathLst>
              <a:path extrusionOk="0" h="27539" w="27895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1994248" y="196727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/>
          <p:nvPr/>
        </p:nvSpPr>
        <p:spPr>
          <a:xfrm>
            <a:off x="1994248" y="209869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/>
          <p:nvPr/>
        </p:nvSpPr>
        <p:spPr>
          <a:xfrm>
            <a:off x="1994248" y="2230115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/>
          <p:nvPr/>
        </p:nvSpPr>
        <p:spPr>
          <a:xfrm>
            <a:off x="1994248" y="24944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1994248" y="262588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/>
          <p:nvPr/>
        </p:nvSpPr>
        <p:spPr>
          <a:xfrm>
            <a:off x="1994248" y="288873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/>
          <p:nvPr/>
        </p:nvSpPr>
        <p:spPr>
          <a:xfrm>
            <a:off x="1994248" y="302015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/>
          <p:nvPr/>
        </p:nvSpPr>
        <p:spPr>
          <a:xfrm>
            <a:off x="1994248" y="32829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2108849" y="1701385"/>
            <a:ext cx="701422" cy="114648"/>
          </a:xfrm>
          <a:custGeom>
            <a:rect b="b" l="l" r="r" t="t"/>
            <a:pathLst>
              <a:path extrusionOk="0" h="4778" w="29232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560907" y="1701385"/>
            <a:ext cx="699886" cy="114648"/>
          </a:xfrm>
          <a:custGeom>
            <a:rect b="b" l="l" r="r" t="t"/>
            <a:pathLst>
              <a:path extrusionOk="0" h="4778" w="29168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2605497" y="99575"/>
            <a:ext cx="1101778" cy="368659"/>
          </a:xfrm>
          <a:custGeom>
            <a:rect b="b" l="l" r="r" t="t"/>
            <a:pathLst>
              <a:path extrusionOk="0" h="15364" w="45917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2385439" y="1418388"/>
            <a:ext cx="233831" cy="200502"/>
          </a:xfrm>
          <a:custGeom>
            <a:rect b="b" l="l" r="r" t="t"/>
            <a:pathLst>
              <a:path extrusionOk="0" h="8356" w="9745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"/>
          <p:cNvSpPr/>
          <p:nvPr/>
        </p:nvSpPr>
        <p:spPr>
          <a:xfrm>
            <a:off x="3338976" y="2473808"/>
            <a:ext cx="189513" cy="161270"/>
          </a:xfrm>
          <a:custGeom>
            <a:rect b="b" l="l" r="r" t="t"/>
            <a:pathLst>
              <a:path extrusionOk="0" h="6721" w="7898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932241" y="2039480"/>
            <a:ext cx="189513" cy="162758"/>
          </a:xfrm>
          <a:custGeom>
            <a:rect b="b" l="l" r="r" t="t"/>
            <a:pathLst>
              <a:path extrusionOk="0" h="6783" w="7898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/>
          <p:nvPr/>
        </p:nvSpPr>
        <p:spPr>
          <a:xfrm>
            <a:off x="3910489" y="755070"/>
            <a:ext cx="187977" cy="162422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/>
          <p:nvPr/>
        </p:nvSpPr>
        <p:spPr>
          <a:xfrm>
            <a:off x="838483" y="3617967"/>
            <a:ext cx="276182" cy="199518"/>
          </a:xfrm>
          <a:custGeom>
            <a:rect b="b" l="l" r="r" t="t"/>
            <a:pathLst>
              <a:path extrusionOk="0" h="8315" w="1151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3578878" y="1713623"/>
            <a:ext cx="779358" cy="716707"/>
          </a:xfrm>
          <a:custGeom>
            <a:rect b="b" l="l" r="r" t="t"/>
            <a:pathLst>
              <a:path extrusionOk="0" h="29869" w="3248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1365424" y="174794"/>
            <a:ext cx="932182" cy="716707"/>
          </a:xfrm>
          <a:custGeom>
            <a:rect b="b" l="l" r="r" t="t"/>
            <a:pathLst>
              <a:path extrusionOk="0" h="29869" w="38849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/>
          <p:nvPr/>
        </p:nvSpPr>
        <p:spPr>
          <a:xfrm>
            <a:off x="3328274" y="2971248"/>
            <a:ext cx="236879" cy="1473101"/>
          </a:xfrm>
          <a:custGeom>
            <a:rect b="b" l="l" r="r" t="t"/>
            <a:pathLst>
              <a:path extrusionOk="0" h="61392" w="9872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8"/>
          <p:cNvSpPr/>
          <p:nvPr/>
        </p:nvSpPr>
        <p:spPr>
          <a:xfrm>
            <a:off x="3759681" y="2919947"/>
            <a:ext cx="126382" cy="71193"/>
          </a:xfrm>
          <a:custGeom>
            <a:rect b="b" l="l" r="r" t="t"/>
            <a:pathLst>
              <a:path extrusionOk="0" h="2967" w="5267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8"/>
          <p:cNvSpPr/>
          <p:nvPr/>
        </p:nvSpPr>
        <p:spPr>
          <a:xfrm>
            <a:off x="4206947" y="3632911"/>
            <a:ext cx="151288" cy="169645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8"/>
          <p:cNvSpPr/>
          <p:nvPr/>
        </p:nvSpPr>
        <p:spPr>
          <a:xfrm>
            <a:off x="3902835" y="2990972"/>
            <a:ext cx="301065" cy="314934"/>
          </a:xfrm>
          <a:custGeom>
            <a:rect b="b" l="l" r="r" t="t"/>
            <a:pathLst>
              <a:path extrusionOk="0" h="13125" w="12547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8"/>
          <p:cNvSpPr/>
          <p:nvPr/>
        </p:nvSpPr>
        <p:spPr>
          <a:xfrm>
            <a:off x="3358844" y="2801628"/>
            <a:ext cx="234863" cy="151288"/>
          </a:xfrm>
          <a:custGeom>
            <a:rect b="b" l="l" r="r" t="t"/>
            <a:pathLst>
              <a:path extrusionOk="0" h="6305" w="9788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8"/>
          <p:cNvSpPr/>
          <p:nvPr/>
        </p:nvSpPr>
        <p:spPr>
          <a:xfrm>
            <a:off x="4240660" y="3481406"/>
            <a:ext cx="56460" cy="113328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8"/>
          <p:cNvSpPr/>
          <p:nvPr/>
        </p:nvSpPr>
        <p:spPr>
          <a:xfrm>
            <a:off x="3623197" y="2875820"/>
            <a:ext cx="116160" cy="57252"/>
          </a:xfrm>
          <a:custGeom>
            <a:rect b="b" l="l" r="r" t="t"/>
            <a:pathLst>
              <a:path extrusionOk="0" h="2386" w="4841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8"/>
          <p:cNvSpPr/>
          <p:nvPr/>
        </p:nvSpPr>
        <p:spPr>
          <a:xfrm>
            <a:off x="4191423" y="3335613"/>
            <a:ext cx="73593" cy="110881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8"/>
          <p:cNvSpPr/>
          <p:nvPr/>
        </p:nvSpPr>
        <p:spPr>
          <a:xfrm>
            <a:off x="1331051" y="1643317"/>
            <a:ext cx="230784" cy="230784"/>
          </a:xfrm>
          <a:custGeom>
            <a:rect b="b" l="l" r="r" t="t"/>
            <a:pathLst>
              <a:path extrusionOk="0" h="9618" w="9618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8"/>
          <p:cNvSpPr/>
          <p:nvPr/>
        </p:nvSpPr>
        <p:spPr>
          <a:xfrm>
            <a:off x="2385439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8"/>
          <p:cNvSpPr/>
          <p:nvPr/>
        </p:nvSpPr>
        <p:spPr>
          <a:xfrm>
            <a:off x="2963071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8"/>
          <p:cNvSpPr/>
          <p:nvPr/>
        </p:nvSpPr>
        <p:spPr>
          <a:xfrm>
            <a:off x="3959391" y="2384451"/>
            <a:ext cx="385096" cy="427903"/>
          </a:xfrm>
          <a:custGeom>
            <a:rect b="b" l="l" r="r" t="t"/>
            <a:pathLst>
              <a:path extrusionOk="0" h="17833" w="16049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3936452" y="266508"/>
            <a:ext cx="143682" cy="145194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8"/>
          <p:cNvSpPr/>
          <p:nvPr/>
        </p:nvSpPr>
        <p:spPr>
          <a:xfrm>
            <a:off x="1752805" y="1618896"/>
            <a:ext cx="165062" cy="166597"/>
          </a:xfrm>
          <a:custGeom>
            <a:rect b="b" l="l" r="r" t="t"/>
            <a:pathLst>
              <a:path extrusionOk="0" h="6943" w="6879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849711" y="1453829"/>
            <a:ext cx="1453233" cy="129933"/>
          </a:xfrm>
          <a:custGeom>
            <a:rect b="b" l="l" r="r" t="t"/>
            <a:pathLst>
              <a:path extrusionOk="0" h="5415" w="60564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8"/>
          <p:cNvSpPr/>
          <p:nvPr/>
        </p:nvSpPr>
        <p:spPr>
          <a:xfrm>
            <a:off x="3445946" y="532397"/>
            <a:ext cx="809903" cy="1066626"/>
          </a:xfrm>
          <a:custGeom>
            <a:rect b="b" l="l" r="r" t="t"/>
            <a:pathLst>
              <a:path extrusionOk="0" h="44452" w="33753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3209091" y="4536010"/>
            <a:ext cx="1005510" cy="152824"/>
          </a:xfrm>
          <a:custGeom>
            <a:rect b="b" l="l" r="r" t="t"/>
            <a:pathLst>
              <a:path extrusionOk="0" h="6369" w="41905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8"/>
          <p:cNvSpPr/>
          <p:nvPr/>
        </p:nvSpPr>
        <p:spPr>
          <a:xfrm>
            <a:off x="168637" y="4665895"/>
            <a:ext cx="1180770" cy="378017"/>
          </a:xfrm>
          <a:custGeom>
            <a:rect b="b" l="l" r="r" t="t"/>
            <a:pathLst>
              <a:path extrusionOk="0" h="15754" w="49209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3688919" y="3380771"/>
            <a:ext cx="169645" cy="437069"/>
          </a:xfrm>
          <a:custGeom>
            <a:rect b="b" l="l" r="r" t="t"/>
            <a:pathLst>
              <a:path extrusionOk="0" h="18215" w="707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8"/>
          <p:cNvSpPr/>
          <p:nvPr/>
        </p:nvSpPr>
        <p:spPr>
          <a:xfrm>
            <a:off x="3875336" y="3379235"/>
            <a:ext cx="171180" cy="438605"/>
          </a:xfrm>
          <a:custGeom>
            <a:rect b="b" l="l" r="r" t="t"/>
            <a:pathLst>
              <a:path extrusionOk="0" h="18279" w="7134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3779068" y="3467873"/>
            <a:ext cx="177275" cy="111577"/>
          </a:xfrm>
          <a:custGeom>
            <a:rect b="b" l="l" r="r" t="t"/>
            <a:pathLst>
              <a:path extrusionOk="0" h="4650" w="7388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8"/>
          <p:cNvSpPr/>
          <p:nvPr/>
        </p:nvSpPr>
        <p:spPr>
          <a:xfrm>
            <a:off x="3867706" y="3617626"/>
            <a:ext cx="24" cy="24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8"/>
          <p:cNvSpPr/>
          <p:nvPr/>
        </p:nvSpPr>
        <p:spPr>
          <a:xfrm>
            <a:off x="3650719" y="3330334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8"/>
          <p:cNvSpPr/>
          <p:nvPr/>
        </p:nvSpPr>
        <p:spPr>
          <a:xfrm>
            <a:off x="3650719" y="3830030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8"/>
          <p:cNvSpPr/>
          <p:nvPr/>
        </p:nvSpPr>
        <p:spPr>
          <a:xfrm>
            <a:off x="3772950" y="1883243"/>
            <a:ext cx="117647" cy="169645"/>
          </a:xfrm>
          <a:custGeom>
            <a:rect b="b" l="l" r="r" t="t"/>
            <a:pathLst>
              <a:path extrusionOk="0" h="7070" w="4903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8"/>
          <p:cNvSpPr/>
          <p:nvPr/>
        </p:nvSpPr>
        <p:spPr>
          <a:xfrm>
            <a:off x="3905906" y="1883243"/>
            <a:ext cx="132956" cy="169645"/>
          </a:xfrm>
          <a:custGeom>
            <a:rect b="b" l="l" r="r" t="t"/>
            <a:pathLst>
              <a:path extrusionOk="0" h="7070" w="5541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8"/>
          <p:cNvSpPr/>
          <p:nvPr/>
        </p:nvSpPr>
        <p:spPr>
          <a:xfrm>
            <a:off x="4069408" y="1883243"/>
            <a:ext cx="116160" cy="169645"/>
          </a:xfrm>
          <a:custGeom>
            <a:rect b="b" l="l" r="r" t="t"/>
            <a:pathLst>
              <a:path extrusionOk="0" h="7070" w="4841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8"/>
          <p:cNvSpPr/>
          <p:nvPr/>
        </p:nvSpPr>
        <p:spPr>
          <a:xfrm>
            <a:off x="932260" y="254272"/>
            <a:ext cx="88638" cy="171180"/>
          </a:xfrm>
          <a:custGeom>
            <a:rect b="b" l="l" r="r" t="t"/>
            <a:pathLst>
              <a:path extrusionOk="0" h="7134" w="3694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8"/>
          <p:cNvSpPr/>
          <p:nvPr/>
        </p:nvSpPr>
        <p:spPr>
          <a:xfrm>
            <a:off x="1039206" y="251224"/>
            <a:ext cx="142146" cy="175763"/>
          </a:xfrm>
          <a:custGeom>
            <a:rect b="b" l="l" r="r" t="t"/>
            <a:pathLst>
              <a:path extrusionOk="0" h="7325" w="5924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8"/>
          <p:cNvSpPr/>
          <p:nvPr/>
        </p:nvSpPr>
        <p:spPr>
          <a:xfrm>
            <a:off x="1519766" y="373448"/>
            <a:ext cx="131445" cy="169645"/>
          </a:xfrm>
          <a:custGeom>
            <a:rect b="b" l="l" r="r" t="t"/>
            <a:pathLst>
              <a:path extrusionOk="0" h="7070" w="5478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8"/>
          <p:cNvSpPr/>
          <p:nvPr/>
        </p:nvSpPr>
        <p:spPr>
          <a:xfrm>
            <a:off x="1667983" y="373448"/>
            <a:ext cx="134492" cy="169645"/>
          </a:xfrm>
          <a:custGeom>
            <a:rect b="b" l="l" r="r" t="t"/>
            <a:pathLst>
              <a:path extrusionOk="0" h="7070" w="5605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8"/>
          <p:cNvSpPr/>
          <p:nvPr/>
        </p:nvSpPr>
        <p:spPr>
          <a:xfrm>
            <a:off x="1803986" y="373448"/>
            <a:ext cx="224665" cy="169645"/>
          </a:xfrm>
          <a:custGeom>
            <a:rect b="b" l="l" r="r" t="t"/>
            <a:pathLst>
              <a:path extrusionOk="0" h="7070" w="9363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8"/>
          <p:cNvSpPr/>
          <p:nvPr/>
        </p:nvSpPr>
        <p:spPr>
          <a:xfrm>
            <a:off x="2045424" y="373448"/>
            <a:ext cx="97828" cy="169645"/>
          </a:xfrm>
          <a:custGeom>
            <a:rect b="b" l="l" r="r" t="t"/>
            <a:pathLst>
              <a:path extrusionOk="0" h="7070" w="4077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8"/>
          <p:cNvSpPr/>
          <p:nvPr/>
        </p:nvSpPr>
        <p:spPr>
          <a:xfrm>
            <a:off x="468784" y="2016186"/>
            <a:ext cx="155896" cy="203262"/>
          </a:xfrm>
          <a:custGeom>
            <a:rect b="b" l="l" r="r" t="t"/>
            <a:pathLst>
              <a:path extrusionOk="0" h="8471" w="6497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8"/>
          <p:cNvSpPr/>
          <p:nvPr/>
        </p:nvSpPr>
        <p:spPr>
          <a:xfrm>
            <a:off x="707607" y="1938234"/>
            <a:ext cx="198679" cy="365252"/>
          </a:xfrm>
          <a:custGeom>
            <a:rect b="b" l="l" r="r" t="t"/>
            <a:pathLst>
              <a:path extrusionOk="0" h="15222" w="828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"/>
          <p:cNvSpPr/>
          <p:nvPr/>
        </p:nvSpPr>
        <p:spPr>
          <a:xfrm>
            <a:off x="3801989" y="40867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8"/>
          <p:cNvSpPr txBox="1"/>
          <p:nvPr/>
        </p:nvSpPr>
        <p:spPr>
          <a:xfrm>
            <a:off x="4240650" y="58675"/>
            <a:ext cx="49065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FFFFFF"/>
                </a:solidFill>
              </a:rPr>
              <a:t>Instituto Politécnico Nacional.</a:t>
            </a:r>
            <a:endParaRPr b="1" sz="2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FFFFFF"/>
                </a:solidFill>
              </a:rPr>
              <a:t>Escuela Superior de Cómputo 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FFFFFF"/>
                </a:solidFill>
              </a:rPr>
              <a:t>(ESCOM)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FFFFFF"/>
                </a:solidFill>
              </a:rPr>
              <a:t>Unidad de Aprendizaje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FFFF00"/>
                </a:solidFill>
              </a:rPr>
              <a:t>Tecnologías para la Web</a:t>
            </a:r>
            <a:endParaRPr b="1" sz="2000">
              <a:solidFill>
                <a:srgbClr val="FFFF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7"/>
          <p:cNvSpPr txBox="1"/>
          <p:nvPr>
            <p:ph type="ctrTitle"/>
          </p:nvPr>
        </p:nvSpPr>
        <p:spPr>
          <a:xfrm>
            <a:off x="3072000" y="190300"/>
            <a:ext cx="27957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Tecnologías</a:t>
            </a:r>
            <a:endParaRPr/>
          </a:p>
        </p:txBody>
      </p:sp>
      <p:sp>
        <p:nvSpPr>
          <p:cNvPr id="255" name="Google Shape;255;p27"/>
          <p:cNvSpPr txBox="1"/>
          <p:nvPr/>
        </p:nvSpPr>
        <p:spPr>
          <a:xfrm>
            <a:off x="3072000" y="695250"/>
            <a:ext cx="30000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 Light"/>
              <a:buChar char="●"/>
            </a:pPr>
            <a:r>
              <a:rPr lang="es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Deep Learning.</a:t>
            </a:r>
            <a:endParaRPr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 Light"/>
              <a:buChar char="●"/>
            </a:pPr>
            <a:r>
              <a:rPr lang="es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Machine Learning.</a:t>
            </a:r>
            <a:endParaRPr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 Light"/>
              <a:buChar char="●"/>
            </a:pPr>
            <a:r>
              <a:rPr lang="es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Asistentes de voz.</a:t>
            </a:r>
            <a:endParaRPr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 Light"/>
              <a:buChar char="●"/>
            </a:pPr>
            <a:r>
              <a:rPr lang="es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Inteligencia Artificial.</a:t>
            </a:r>
            <a:endParaRPr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 Light"/>
              <a:buChar char="●"/>
            </a:pPr>
            <a:r>
              <a:rPr lang="es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M2M</a:t>
            </a:r>
            <a:endParaRPr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 Light"/>
              <a:buChar char="●"/>
            </a:pPr>
            <a:r>
              <a:rPr lang="es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Speech 2 Text</a:t>
            </a:r>
            <a:endParaRPr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 Light"/>
              <a:buChar char="●"/>
            </a:pPr>
            <a:r>
              <a:rPr lang="es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Tecnología Vestible</a:t>
            </a:r>
            <a:endParaRPr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56" name="Google Shape;2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800" y="3066325"/>
            <a:ext cx="1452200" cy="1452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1875" y="2959149"/>
            <a:ext cx="1701551" cy="1701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2425" y="3017600"/>
            <a:ext cx="1701549" cy="1701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2" y="357200"/>
            <a:ext cx="2343264" cy="176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8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Referencias</a:t>
            </a:r>
            <a:endParaRPr/>
          </a:p>
        </p:txBody>
      </p:sp>
      <p:sp>
        <p:nvSpPr>
          <p:cNvPr id="265" name="Google Shape;265;p28"/>
          <p:cNvSpPr txBox="1"/>
          <p:nvPr/>
        </p:nvSpPr>
        <p:spPr>
          <a:xfrm>
            <a:off x="89700" y="1123975"/>
            <a:ext cx="89646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 Light"/>
              <a:buChar char="●"/>
            </a:pPr>
            <a:r>
              <a:rPr lang="es" sz="1700" u="sng">
                <a:solidFill>
                  <a:schemeClr val="hlink"/>
                </a:solidFill>
                <a:latin typeface="Roboto Light"/>
                <a:ea typeface="Roboto Light"/>
                <a:cs typeface="Roboto Light"/>
                <a:sym typeface="Roboto Light"/>
                <a:hlinkClick r:id="rId3"/>
              </a:rPr>
              <a:t>https://www.esan.edu.pe/apuntes-empresariales/2015/05/web-3-diez-caracteristicas-que-te-permitiran-identificarla/</a:t>
            </a:r>
            <a:endParaRPr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 Light"/>
              <a:buChar char="●"/>
            </a:pPr>
            <a:r>
              <a:rPr lang="es" sz="1700" u="sng">
                <a:solidFill>
                  <a:schemeClr val="hlink"/>
                </a:solidFill>
                <a:latin typeface="Roboto Light"/>
                <a:ea typeface="Roboto Light"/>
                <a:cs typeface="Roboto Light"/>
                <a:sym typeface="Roboto Light"/>
                <a:hlinkClick r:id="rId4"/>
              </a:rPr>
              <a:t>https://umch.edu.pe/arch/hnomarino/74_Historia%20de%20la%20Web.pdf</a:t>
            </a:r>
            <a:endParaRPr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 Light"/>
              <a:buChar char="●"/>
            </a:pPr>
            <a:r>
              <a:rPr lang="es" sz="1700" u="sng">
                <a:solidFill>
                  <a:schemeClr val="hlink"/>
                </a:solidFill>
                <a:latin typeface="Roboto Light"/>
                <a:ea typeface="Roboto Light"/>
                <a:cs typeface="Roboto Light"/>
                <a:sym typeface="Roboto Light"/>
                <a:hlinkClick r:id="rId5"/>
              </a:rPr>
              <a:t>https://www.esan.edu.pe/apuntes-empresariales/2019/03/que-es-la-web-40-y-por-que-debes-estar-preparado-para-lo-que-se-viene/</a:t>
            </a:r>
            <a:endParaRPr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 Light"/>
              <a:buChar char="●"/>
            </a:pPr>
            <a:r>
              <a:rPr lang="es" sz="1700" u="sng">
                <a:solidFill>
                  <a:schemeClr val="hlink"/>
                </a:solidFill>
                <a:latin typeface="Roboto Light"/>
                <a:ea typeface="Roboto Light"/>
                <a:cs typeface="Roboto Light"/>
                <a:sym typeface="Roboto Light"/>
                <a:hlinkClick r:id="rId6"/>
              </a:rPr>
              <a:t>https://cursosdedesarrollo.com/2019/11/arquitectura-web-2-0-dinamica-en-el-servidor/</a:t>
            </a:r>
            <a:endParaRPr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 Light"/>
              <a:buChar char="●"/>
            </a:pPr>
            <a:r>
              <a:rPr lang="es" sz="1700" u="sng">
                <a:solidFill>
                  <a:schemeClr val="hlink"/>
                </a:solidFill>
                <a:latin typeface="Roboto Light"/>
                <a:ea typeface="Roboto Light"/>
                <a:cs typeface="Roboto Light"/>
                <a:sym typeface="Roboto Light"/>
                <a:hlinkClick r:id="rId7"/>
              </a:rPr>
              <a:t>https://cursosdedesarrollo.com/2019/11/arquitectura-web-1-0/</a:t>
            </a:r>
            <a:endParaRPr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 Light"/>
              <a:buChar char="●"/>
            </a:pPr>
            <a:r>
              <a:rPr lang="es" sz="1700" u="sng">
                <a:solidFill>
                  <a:schemeClr val="hlink"/>
                </a:solidFill>
                <a:latin typeface="Roboto Light"/>
                <a:ea typeface="Roboto Light"/>
                <a:cs typeface="Roboto Light"/>
                <a:sym typeface="Roboto Light"/>
                <a:hlinkClick r:id="rId8"/>
              </a:rPr>
              <a:t>https://cursosdedesarrollo.com/2019/12/arquitectura-web-3-0-frontend/</a:t>
            </a:r>
            <a:endParaRPr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 Light"/>
              <a:buChar char="●"/>
            </a:pPr>
            <a:r>
              <a:rPr lang="es" sz="1700" u="sng">
                <a:solidFill>
                  <a:schemeClr val="hlink"/>
                </a:solidFill>
                <a:latin typeface="Roboto Light"/>
                <a:ea typeface="Roboto Light"/>
                <a:cs typeface="Roboto Light"/>
                <a:sym typeface="Roboto Light"/>
                <a:hlinkClick r:id="rId9"/>
              </a:rPr>
              <a:t>https://cursosdedesarrollo.com/2019/12/arquitectura-web-4-0-entornos-desacoplados/</a:t>
            </a:r>
            <a:endParaRPr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ctrTitle"/>
          </p:nvPr>
        </p:nvSpPr>
        <p:spPr>
          <a:xfrm>
            <a:off x="4973400" y="5019300"/>
            <a:ext cx="4170600" cy="24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Tabla Comparativa</a:t>
            </a:r>
            <a:endParaRPr/>
          </a:p>
        </p:txBody>
      </p:sp>
      <p:graphicFrame>
        <p:nvGraphicFramePr>
          <p:cNvPr id="172" name="Google Shape;172;p19"/>
          <p:cNvGraphicFramePr/>
          <p:nvPr/>
        </p:nvGraphicFramePr>
        <p:xfrm>
          <a:off x="86813" y="579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{4AB3AB5B-BEFA-4E10-8BDC-09F2CB975E73}</a:tableStyleId>
              </a:tblPr>
              <a:tblGrid>
                <a:gridCol w="1701550"/>
                <a:gridCol w="1915850"/>
                <a:gridCol w="1808700"/>
                <a:gridCol w="1822375"/>
                <a:gridCol w="1808700"/>
              </a:tblGrid>
              <a:tr h="247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3F8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WEB 1.0</a:t>
                      </a:r>
                      <a:endParaRPr sz="10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3F8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WEB 2.0</a:t>
                      </a:r>
                      <a:endParaRPr sz="10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3F8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WEB 3.0</a:t>
                      </a:r>
                      <a:endParaRPr sz="10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3F8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WEB 4.0</a:t>
                      </a:r>
                      <a:endParaRPr sz="10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3F8DA"/>
                    </a:solidFill>
                  </a:tcPr>
                </a:tc>
              </a:tr>
              <a:tr h="206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Tecnología</a:t>
                      </a:r>
                      <a:endParaRPr sz="10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E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Internet &amp; Dispositivos</a:t>
                      </a:r>
                      <a:endParaRPr sz="10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E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Redes sociales</a:t>
                      </a:r>
                      <a:endParaRPr sz="10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E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Nube, IA, 3D</a:t>
                      </a:r>
                      <a:endParaRPr sz="10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E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Asistentes de voz</a:t>
                      </a:r>
                      <a:endParaRPr sz="10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E7D6"/>
                    </a:solidFill>
                  </a:tcPr>
                </a:tc>
              </a:tr>
              <a:tr h="544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Significado</a:t>
                      </a:r>
                      <a:endParaRPr sz="10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F3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Primera Etapa, meramente fija</a:t>
                      </a:r>
                      <a:endParaRPr sz="10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F3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Segunda etapa, referente a lo social</a:t>
                      </a:r>
                      <a:endParaRPr sz="10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F3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Tercera etapa, referente a la web semántica</a:t>
                      </a:r>
                      <a:endParaRPr sz="10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F3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Cuarta etapa, referente a la personalización e interacción</a:t>
                      </a:r>
                      <a:endParaRPr sz="10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F3EC"/>
                    </a:solidFill>
                  </a:tcPr>
                </a:tc>
              </a:tr>
              <a:tr h="375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Objetivo</a:t>
                      </a:r>
                      <a:endParaRPr sz="10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E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Informar</a:t>
                      </a:r>
                      <a:endParaRPr sz="10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E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Conectar usuarios</a:t>
                      </a:r>
                      <a:endParaRPr sz="10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E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Conectar información</a:t>
                      </a:r>
                      <a:endParaRPr sz="10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E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Ser interactivo con lenguaje natural</a:t>
                      </a:r>
                      <a:endParaRPr sz="10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E7D6"/>
                    </a:solidFill>
                  </a:tcPr>
                </a:tc>
              </a:tr>
              <a:tr h="386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Accesibilidad</a:t>
                      </a:r>
                      <a:endParaRPr sz="10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F3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Reducida a escuelas y algunos dispositivos</a:t>
                      </a:r>
                      <a:endParaRPr sz="10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F3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En </a:t>
                      </a:r>
                      <a:r>
                        <a:rPr lang="es" sz="10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múltiples</a:t>
                      </a:r>
                      <a:r>
                        <a:rPr lang="es" sz="10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dispositivos y </a:t>
                      </a:r>
                      <a:r>
                        <a:rPr lang="es" sz="10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múltiples</a:t>
                      </a:r>
                      <a:r>
                        <a:rPr lang="es" sz="10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usuarios</a:t>
                      </a:r>
                      <a:endParaRPr sz="10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F3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En </a:t>
                      </a:r>
                      <a:r>
                        <a:rPr lang="es" sz="10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múltiples</a:t>
                      </a:r>
                      <a:r>
                        <a:rPr lang="es" sz="10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dispositivos, usuarios y accesorios</a:t>
                      </a:r>
                      <a:endParaRPr sz="10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F3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En casi cualquier lugar</a:t>
                      </a:r>
                      <a:endParaRPr sz="10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F3EC"/>
                    </a:solidFill>
                  </a:tcPr>
                </a:tc>
              </a:tr>
              <a:tr h="247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V. Escuela</a:t>
                      </a:r>
                      <a:endParaRPr sz="10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E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Búsquedas</a:t>
                      </a:r>
                      <a:r>
                        <a:rPr lang="es" sz="10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escolares</a:t>
                      </a:r>
                      <a:endParaRPr sz="10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E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Inicio de una era social informática</a:t>
                      </a:r>
                      <a:endParaRPr sz="10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E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Publicidad y manejo de páginas web</a:t>
                      </a:r>
                      <a:endParaRPr sz="10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E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Manejo de nuevas formas de enseñanza por la web</a:t>
                      </a:r>
                      <a:endParaRPr sz="10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E7D6"/>
                    </a:solidFill>
                  </a:tcPr>
                </a:tc>
              </a:tr>
              <a:tr h="247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V. Padres</a:t>
                      </a:r>
                      <a:endParaRPr sz="10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F3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Ayudante en buscar información</a:t>
                      </a:r>
                      <a:endParaRPr sz="10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F3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Un ayudante o distractor</a:t>
                      </a:r>
                      <a:endParaRPr sz="10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F3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Búsquedas y acceso a las noticias actuales</a:t>
                      </a:r>
                      <a:endParaRPr sz="10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F3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Comienzo de uso para redes sociales y medios web</a:t>
                      </a:r>
                      <a:endParaRPr sz="10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F3EC"/>
                    </a:solidFill>
                  </a:tcPr>
                </a:tc>
              </a:tr>
              <a:tr h="247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V. Alumnos</a:t>
                      </a:r>
                      <a:endParaRPr sz="10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E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Ayudante en búsquedas escolares</a:t>
                      </a:r>
                      <a:endParaRPr sz="10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E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Ayudante informativo y actualizable</a:t>
                      </a:r>
                      <a:endParaRPr sz="10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E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Acceso informativo a todo recurso en la red</a:t>
                      </a:r>
                      <a:endParaRPr sz="10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E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Apps que optimizan el aprendizaje </a:t>
                      </a:r>
                      <a:endParaRPr sz="10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E7D6"/>
                    </a:solidFill>
                  </a:tcPr>
                </a:tc>
              </a:tr>
              <a:tr h="247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V. Empresa</a:t>
                      </a:r>
                      <a:endParaRPr sz="10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F3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Ninguna</a:t>
                      </a:r>
                      <a:endParaRPr sz="10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F3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Inicio publicitario</a:t>
                      </a:r>
                      <a:endParaRPr sz="10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F3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Mejora de marketing y visualización de noticias</a:t>
                      </a:r>
                      <a:endParaRPr sz="10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F3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Publicidad en redes sociales con ayuda de la I.A</a:t>
                      </a:r>
                      <a:endParaRPr sz="10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F3EC"/>
                    </a:solidFill>
                  </a:tcPr>
                </a:tc>
              </a:tr>
              <a:tr h="247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V. Profesores</a:t>
                      </a:r>
                      <a:endParaRPr sz="10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E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Herramienta informativa de temas desactualizados</a:t>
                      </a:r>
                      <a:endParaRPr sz="10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E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Apoyo para desarrollar temas</a:t>
                      </a:r>
                      <a:endParaRPr sz="10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E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Material didáctico para los alumnos</a:t>
                      </a:r>
                      <a:endParaRPr sz="10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E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Brindar sus servicios a través de cursos en línea</a:t>
                      </a:r>
                      <a:endParaRPr sz="10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E7D6"/>
                    </a:solidFill>
                  </a:tcPr>
                </a:tc>
              </a:tr>
              <a:tr h="375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Comunicación</a:t>
                      </a:r>
                      <a:endParaRPr sz="10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F3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Unilateral entre usuarios</a:t>
                      </a:r>
                      <a:endParaRPr sz="10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F3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Bilateral entre usuarios</a:t>
                      </a:r>
                      <a:endParaRPr sz="10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F3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Bilateral entre usuarios y máquinas.</a:t>
                      </a:r>
                      <a:endParaRPr sz="10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F3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Bilateral y retroalimentada.</a:t>
                      </a:r>
                      <a:endParaRPr sz="10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F3EC"/>
                    </a:solidFill>
                  </a:tcPr>
                </a:tc>
              </a:tr>
              <a:tr h="266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Arquitecturas</a:t>
                      </a:r>
                      <a:endParaRPr sz="10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E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Estática</a:t>
                      </a:r>
                      <a:endParaRPr sz="10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E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Partición</a:t>
                      </a:r>
                      <a:endParaRPr sz="10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E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Frontend</a:t>
                      </a:r>
                      <a:endParaRPr sz="10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E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Entornos desacoplados</a:t>
                      </a:r>
                      <a:endParaRPr sz="10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E7D6"/>
                    </a:solidFill>
                  </a:tcPr>
                </a:tc>
              </a:tr>
              <a:tr h="386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Enseñanza- </a:t>
                      </a:r>
                      <a:r>
                        <a:rPr lang="es" sz="10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Aprendizaje</a:t>
                      </a:r>
                      <a:endParaRPr sz="10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F3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Profesores a estudiantes</a:t>
                      </a:r>
                      <a:endParaRPr sz="10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F3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Profesores y estudiantes mutuamente</a:t>
                      </a:r>
                      <a:endParaRPr sz="10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F3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Todo el mundo aprende</a:t>
                      </a:r>
                      <a:endParaRPr sz="10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F3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Todo el mundo aprende y enseña</a:t>
                      </a:r>
                      <a:endParaRPr sz="10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F3EC"/>
                    </a:solidFill>
                  </a:tcPr>
                </a:tc>
              </a:tr>
              <a:tr h="206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Estándares</a:t>
                      </a:r>
                      <a:endParaRPr sz="10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9CEC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HTML ...</a:t>
                      </a:r>
                      <a:endParaRPr sz="10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9CEC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HTML, XML ...</a:t>
                      </a:r>
                      <a:endParaRPr sz="10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9CEC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CSS, JS ...</a:t>
                      </a:r>
                      <a:endParaRPr sz="10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9CEC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Anteriores y más ...</a:t>
                      </a:r>
                      <a:endParaRPr sz="10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9CEC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/>
        </p:nvSpPr>
        <p:spPr>
          <a:xfrm>
            <a:off x="365850" y="1132000"/>
            <a:ext cx="40524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La web 1.0 es la forma más básica que existe de navegadores de solo texto. Apareció hacia 1990 y es muy primitiva para lo que hoy ofrece la web.</a:t>
            </a:r>
            <a:endParaRPr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La web 1.0 la utilizan personas conectadas a la web utilizando Internet y es de solo lectura y el usuario es, básicamente, un sujeto pasivo que recibe la información o la pública, sin que existan posibilidades para que se genere la interacción con el contenido de la página.</a:t>
            </a:r>
            <a:endParaRPr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9537" y="2861600"/>
            <a:ext cx="3700725" cy="188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0"/>
          <p:cNvSpPr/>
          <p:nvPr/>
        </p:nvSpPr>
        <p:spPr>
          <a:xfrm>
            <a:off x="5422525" y="227600"/>
            <a:ext cx="3054749" cy="2273710"/>
          </a:xfrm>
          <a:custGeom>
            <a:rect b="b" l="l" r="r" t="t"/>
            <a:pathLst>
              <a:path extrusionOk="0" h="165451" w="143736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0"/>
          <p:cNvSpPr txBox="1"/>
          <p:nvPr/>
        </p:nvSpPr>
        <p:spPr>
          <a:xfrm>
            <a:off x="5449900" y="816100"/>
            <a:ext cx="3000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rPr>
              <a:t>WEB 1.0</a:t>
            </a:r>
            <a:endParaRPr/>
          </a:p>
        </p:txBody>
      </p:sp>
      <p:sp>
        <p:nvSpPr>
          <p:cNvPr id="181" name="Google Shape;181;p20"/>
          <p:cNvSpPr txBox="1"/>
          <p:nvPr/>
        </p:nvSpPr>
        <p:spPr>
          <a:xfrm>
            <a:off x="365850" y="31870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Características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/>
        </p:nvSpPr>
        <p:spPr>
          <a:xfrm>
            <a:off x="1981800" y="410900"/>
            <a:ext cx="5180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Elementos de diseño típicos</a:t>
            </a:r>
            <a:endParaRPr b="1" sz="2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21"/>
          <p:cNvSpPr txBox="1"/>
          <p:nvPr/>
        </p:nvSpPr>
        <p:spPr>
          <a:xfrm>
            <a:off x="1531050" y="1241125"/>
            <a:ext cx="46332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 Light"/>
              <a:buChar char="●"/>
            </a:pPr>
            <a:r>
              <a:rPr lang="es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Páginas estáticas para el usuario que la visita</a:t>
            </a:r>
            <a:endParaRPr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 Light"/>
              <a:buChar char="●"/>
            </a:pPr>
            <a:r>
              <a:rPr lang="es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El uso de frame set o marcos</a:t>
            </a:r>
            <a:endParaRPr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 Light"/>
              <a:buChar char="●"/>
            </a:pPr>
            <a:r>
              <a:rPr lang="es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Extensiones propias de HTML como el parpadeo y las marquesinas, etiquetas introducidas durante la guerra de los </a:t>
            </a:r>
            <a:r>
              <a:rPr lang="es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navegadores</a:t>
            </a:r>
            <a:r>
              <a:rPr lang="es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.</a:t>
            </a:r>
            <a:endParaRPr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 Light"/>
              <a:buChar char="●"/>
            </a:pPr>
            <a:r>
              <a:rPr lang="es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Libros de visitas en línea o guestbook</a:t>
            </a:r>
            <a:endParaRPr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 Light"/>
              <a:buChar char="●"/>
            </a:pPr>
            <a:r>
              <a:rPr lang="es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Botones</a:t>
            </a:r>
            <a:r>
              <a:rPr lang="es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GIF</a:t>
            </a:r>
            <a:endParaRPr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 Light"/>
              <a:buChar char="●"/>
            </a:pPr>
            <a:r>
              <a:rPr lang="es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Formularios HTML enviados vía email</a:t>
            </a:r>
            <a:endParaRPr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88" name="Google Shape;18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3475" y="1837298"/>
            <a:ext cx="2712900" cy="19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1"/>
          <p:cNvSpPr/>
          <p:nvPr/>
        </p:nvSpPr>
        <p:spPr>
          <a:xfrm flipH="1" rot="-5400000">
            <a:off x="178148" y="2548283"/>
            <a:ext cx="2784623" cy="2010119"/>
          </a:xfrm>
          <a:custGeom>
            <a:rect b="b" l="l" r="r" t="t"/>
            <a:pathLst>
              <a:path extrusionOk="0" h="44452" w="33753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1"/>
          <p:cNvSpPr/>
          <p:nvPr/>
        </p:nvSpPr>
        <p:spPr>
          <a:xfrm>
            <a:off x="257673" y="582499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1"/>
          <p:cNvSpPr/>
          <p:nvPr/>
        </p:nvSpPr>
        <p:spPr>
          <a:xfrm>
            <a:off x="257673" y="713919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1"/>
          <p:cNvSpPr/>
          <p:nvPr/>
        </p:nvSpPr>
        <p:spPr>
          <a:xfrm>
            <a:off x="257673" y="84534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1"/>
          <p:cNvSpPr/>
          <p:nvPr/>
        </p:nvSpPr>
        <p:spPr>
          <a:xfrm>
            <a:off x="257673" y="1109693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1"/>
          <p:cNvSpPr/>
          <p:nvPr/>
        </p:nvSpPr>
        <p:spPr>
          <a:xfrm>
            <a:off x="257673" y="1241113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1"/>
          <p:cNvSpPr/>
          <p:nvPr/>
        </p:nvSpPr>
        <p:spPr>
          <a:xfrm>
            <a:off x="257673" y="1503955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1"/>
          <p:cNvSpPr/>
          <p:nvPr/>
        </p:nvSpPr>
        <p:spPr>
          <a:xfrm>
            <a:off x="257673" y="1635375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1"/>
          <p:cNvSpPr/>
          <p:nvPr/>
        </p:nvSpPr>
        <p:spPr>
          <a:xfrm>
            <a:off x="257673" y="1898193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1"/>
          <p:cNvSpPr/>
          <p:nvPr/>
        </p:nvSpPr>
        <p:spPr>
          <a:xfrm>
            <a:off x="372273" y="316610"/>
            <a:ext cx="701422" cy="114648"/>
          </a:xfrm>
          <a:custGeom>
            <a:rect b="b" l="l" r="r" t="t"/>
            <a:pathLst>
              <a:path extrusionOk="0" h="4778" w="29232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1"/>
          <p:cNvSpPr/>
          <p:nvPr/>
        </p:nvSpPr>
        <p:spPr>
          <a:xfrm>
            <a:off x="6789035" y="488175"/>
            <a:ext cx="1101778" cy="368659"/>
          </a:xfrm>
          <a:custGeom>
            <a:rect b="b" l="l" r="r" t="t"/>
            <a:pathLst>
              <a:path extrusionOk="0" h="15364" w="45917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/>
          <p:nvPr/>
        </p:nvSpPr>
        <p:spPr>
          <a:xfrm>
            <a:off x="5730575" y="238575"/>
            <a:ext cx="3054749" cy="2273710"/>
          </a:xfrm>
          <a:custGeom>
            <a:rect b="b" l="l" r="r" t="t"/>
            <a:pathLst>
              <a:path extrusionOk="0" h="165451" w="143736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2"/>
          <p:cNvSpPr txBox="1"/>
          <p:nvPr/>
        </p:nvSpPr>
        <p:spPr>
          <a:xfrm>
            <a:off x="5757950" y="827075"/>
            <a:ext cx="3000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rPr>
              <a:t>WEB 2.0</a:t>
            </a:r>
            <a:endParaRPr/>
          </a:p>
        </p:txBody>
      </p:sp>
      <p:sp>
        <p:nvSpPr>
          <p:cNvPr id="206" name="Google Shape;206;p22"/>
          <p:cNvSpPr txBox="1"/>
          <p:nvPr/>
        </p:nvSpPr>
        <p:spPr>
          <a:xfrm>
            <a:off x="808875" y="1358850"/>
            <a:ext cx="45201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 Light"/>
              <a:buChar char="●"/>
            </a:pPr>
            <a:r>
              <a:rPr lang="es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Acuñado en 2004 por O’Reilly.</a:t>
            </a:r>
            <a:endParaRPr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 Light"/>
              <a:buChar char="●"/>
            </a:pPr>
            <a:r>
              <a:rPr lang="es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Enfocada en comunidades de usuarios.</a:t>
            </a:r>
            <a:endParaRPr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6550" lvl="1" marL="9144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 Light"/>
              <a:buChar char="○"/>
            </a:pPr>
            <a:r>
              <a:rPr lang="es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Wikis.</a:t>
            </a:r>
            <a:endParaRPr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6550" lvl="1" marL="9144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 Light"/>
              <a:buChar char="○"/>
            </a:pPr>
            <a:r>
              <a:rPr lang="es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Blogs.</a:t>
            </a:r>
            <a:endParaRPr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6550" lvl="1" marL="9144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 Light"/>
              <a:buChar char="○"/>
            </a:pPr>
            <a:r>
              <a:rPr lang="es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Chats.</a:t>
            </a:r>
            <a:endParaRPr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6550" lvl="1" marL="9144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 Light"/>
              <a:buChar char="○"/>
            </a:pPr>
            <a:r>
              <a:rPr lang="es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Foros.</a:t>
            </a:r>
            <a:endParaRPr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6550" lvl="1" marL="9144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 Light"/>
              <a:buChar char="○"/>
            </a:pPr>
            <a:r>
              <a:rPr lang="es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…</a:t>
            </a:r>
            <a:endParaRPr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 Light"/>
              <a:buChar char="●"/>
            </a:pPr>
            <a:r>
              <a:rPr lang="es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Fomenta el intercambio de información.</a:t>
            </a:r>
            <a:endParaRPr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 Light"/>
              <a:buChar char="●"/>
            </a:pPr>
            <a:r>
              <a:rPr lang="es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Gestionada por el usuario humano.</a:t>
            </a:r>
            <a:endParaRPr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07" name="Google Shape;207;p22"/>
          <p:cNvSpPr/>
          <p:nvPr/>
        </p:nvSpPr>
        <p:spPr>
          <a:xfrm flipH="1">
            <a:off x="371721" y="252050"/>
            <a:ext cx="1565886" cy="2010119"/>
          </a:xfrm>
          <a:custGeom>
            <a:rect b="b" l="l" r="r" t="t"/>
            <a:pathLst>
              <a:path extrusionOk="0" h="44452" w="33753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2275" y="2914950"/>
            <a:ext cx="1497600" cy="149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3425" y="3441300"/>
            <a:ext cx="1497600" cy="149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2"/>
          <p:cNvSpPr txBox="1"/>
          <p:nvPr>
            <p:ph idx="4" type="ctrTitle"/>
          </p:nvPr>
        </p:nvSpPr>
        <p:spPr>
          <a:xfrm>
            <a:off x="1003375" y="854675"/>
            <a:ext cx="31758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Características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4987" y="3205050"/>
            <a:ext cx="1734723" cy="85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3235" y="3103213"/>
            <a:ext cx="1150817" cy="810299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3"/>
          <p:cNvSpPr txBox="1"/>
          <p:nvPr/>
        </p:nvSpPr>
        <p:spPr>
          <a:xfrm>
            <a:off x="5341588" y="992350"/>
            <a:ext cx="22407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 Light"/>
              <a:buChar char="●"/>
            </a:pPr>
            <a:r>
              <a:rPr lang="es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CSS.</a:t>
            </a:r>
            <a:endParaRPr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 Light"/>
              <a:buChar char="●"/>
            </a:pPr>
            <a:r>
              <a:rPr lang="es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RSS / ATOM</a:t>
            </a:r>
            <a:endParaRPr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 Light"/>
              <a:buChar char="●"/>
            </a:pPr>
            <a:r>
              <a:rPr lang="es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JSON</a:t>
            </a:r>
            <a:endParaRPr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18" name="Google Shape;21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00438" y="3275813"/>
            <a:ext cx="1030075" cy="10300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3"/>
          <p:cNvSpPr txBox="1"/>
          <p:nvPr/>
        </p:nvSpPr>
        <p:spPr>
          <a:xfrm>
            <a:off x="1312550" y="992350"/>
            <a:ext cx="30000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 Light"/>
              <a:buChar char="●"/>
            </a:pPr>
            <a:r>
              <a:rPr lang="es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Dinámica.</a:t>
            </a:r>
            <a:endParaRPr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 Light"/>
              <a:buChar char="●"/>
            </a:pPr>
            <a:r>
              <a:rPr lang="es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Interactiva.</a:t>
            </a:r>
            <a:endParaRPr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 Light"/>
              <a:buChar char="●"/>
            </a:pPr>
            <a:r>
              <a:rPr lang="es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Favoreciendo colectividad &amp; trabajo en equipo. </a:t>
            </a:r>
            <a:endParaRPr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 Light"/>
              <a:buChar char="●"/>
            </a:pPr>
            <a:r>
              <a:rPr lang="es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Bidireccional.</a:t>
            </a:r>
            <a:endParaRPr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20" name="Google Shape;220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6892" y="3011402"/>
            <a:ext cx="2285455" cy="1294499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3"/>
          <p:cNvSpPr txBox="1"/>
          <p:nvPr>
            <p:ph type="ctrTitle"/>
          </p:nvPr>
        </p:nvSpPr>
        <p:spPr>
          <a:xfrm>
            <a:off x="1224650" y="385750"/>
            <a:ext cx="31758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Características</a:t>
            </a:r>
            <a:endParaRPr/>
          </a:p>
        </p:txBody>
      </p:sp>
      <p:sp>
        <p:nvSpPr>
          <p:cNvPr id="222" name="Google Shape;222;p23"/>
          <p:cNvSpPr txBox="1"/>
          <p:nvPr>
            <p:ph type="ctrTitle"/>
          </p:nvPr>
        </p:nvSpPr>
        <p:spPr>
          <a:xfrm>
            <a:off x="4874038" y="385750"/>
            <a:ext cx="31758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Tecnologías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4"/>
          <p:cNvSpPr/>
          <p:nvPr/>
        </p:nvSpPr>
        <p:spPr>
          <a:xfrm>
            <a:off x="311700" y="1602375"/>
            <a:ext cx="3054749" cy="2273710"/>
          </a:xfrm>
          <a:custGeom>
            <a:rect b="b" l="l" r="r" t="t"/>
            <a:pathLst>
              <a:path extrusionOk="0" h="165451" w="143736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4"/>
          <p:cNvSpPr txBox="1"/>
          <p:nvPr/>
        </p:nvSpPr>
        <p:spPr>
          <a:xfrm>
            <a:off x="339075" y="2190875"/>
            <a:ext cx="3000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rPr>
              <a:t>WEB 3.0</a:t>
            </a:r>
            <a:endParaRPr/>
          </a:p>
        </p:txBody>
      </p:sp>
      <p:sp>
        <p:nvSpPr>
          <p:cNvPr id="229" name="Google Shape;229;p24"/>
          <p:cNvSpPr txBox="1"/>
          <p:nvPr/>
        </p:nvSpPr>
        <p:spPr>
          <a:xfrm>
            <a:off x="3848225" y="1110600"/>
            <a:ext cx="4782600" cy="3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 Light"/>
              <a:buChar char="●"/>
            </a:pPr>
            <a:r>
              <a:rPr lang="es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Primera mención en 2006 por Zelman.</a:t>
            </a:r>
            <a:endParaRPr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 Light"/>
              <a:buChar char="●"/>
            </a:pPr>
            <a:r>
              <a:rPr lang="es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Son apps web conectadas con apps web.</a:t>
            </a:r>
            <a:endParaRPr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 Light"/>
              <a:buChar char="●"/>
            </a:pPr>
            <a:r>
              <a:rPr lang="es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Conocida como web </a:t>
            </a:r>
            <a:r>
              <a:rPr lang="es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semántica</a:t>
            </a:r>
            <a:r>
              <a:rPr lang="es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.</a:t>
            </a:r>
            <a:endParaRPr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 Light"/>
              <a:buChar char="●"/>
            </a:pPr>
            <a:r>
              <a:rPr lang="es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Usa eficientemente los datos.</a:t>
            </a:r>
            <a:endParaRPr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 Light"/>
              <a:buChar char="●"/>
            </a:pPr>
            <a:r>
              <a:rPr lang="es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Interoperativa.</a:t>
            </a:r>
            <a:endParaRPr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 Light"/>
              <a:buChar char="●"/>
            </a:pPr>
            <a:r>
              <a:rPr lang="es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Evolucionan las redes sociales.</a:t>
            </a:r>
            <a:endParaRPr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 Light"/>
              <a:buChar char="●"/>
            </a:pPr>
            <a:r>
              <a:rPr lang="es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Está gestionada en la nube usando los datos semánticos. </a:t>
            </a:r>
            <a:endParaRPr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 Light"/>
              <a:buChar char="●"/>
            </a:pPr>
            <a:r>
              <a:rPr lang="es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Ofrece personalización de acuerdo a la actividad en la red.</a:t>
            </a:r>
            <a:endParaRPr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 Light"/>
              <a:buChar char="●"/>
            </a:pPr>
            <a:r>
              <a:rPr lang="es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Busca flexibilidad y versatilidad.</a:t>
            </a:r>
            <a:endParaRPr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 Light"/>
              <a:buChar char="●"/>
            </a:pPr>
            <a:r>
              <a:rPr lang="es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Pretende que cualquier usuario desde cualquier dispositivo tenga alcance a la red.</a:t>
            </a:r>
            <a:endParaRPr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30" name="Google Shape;230;p24"/>
          <p:cNvSpPr txBox="1"/>
          <p:nvPr>
            <p:ph type="ctrTitle"/>
          </p:nvPr>
        </p:nvSpPr>
        <p:spPr>
          <a:xfrm>
            <a:off x="4110900" y="504000"/>
            <a:ext cx="31758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Características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5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Tecnologías.</a:t>
            </a:r>
            <a:endParaRPr/>
          </a:p>
        </p:txBody>
      </p:sp>
      <p:sp>
        <p:nvSpPr>
          <p:cNvPr id="236" name="Google Shape;236;p25"/>
          <p:cNvSpPr txBox="1"/>
          <p:nvPr/>
        </p:nvSpPr>
        <p:spPr>
          <a:xfrm>
            <a:off x="2331650" y="1251150"/>
            <a:ext cx="45750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 Light"/>
              <a:buChar char="●"/>
            </a:pPr>
            <a:r>
              <a:rPr lang="es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Bases de datos </a:t>
            </a:r>
            <a:r>
              <a:rPr lang="es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estandarizadas</a:t>
            </a:r>
            <a:r>
              <a:rPr lang="es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.</a:t>
            </a:r>
            <a:endParaRPr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 Light"/>
              <a:buChar char="●"/>
            </a:pPr>
            <a:r>
              <a:rPr lang="es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Inicios y desarrollo de la inteligencia artificial.</a:t>
            </a:r>
            <a:endParaRPr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 Light"/>
              <a:buChar char="●"/>
            </a:pPr>
            <a:r>
              <a:rPr lang="es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Web semántica.</a:t>
            </a:r>
            <a:endParaRPr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 Light"/>
              <a:buChar char="●"/>
            </a:pPr>
            <a:r>
              <a:rPr lang="es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Espacios </a:t>
            </a:r>
            <a:r>
              <a:rPr lang="es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tridimensionales</a:t>
            </a:r>
            <a:r>
              <a:rPr lang="es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.</a:t>
            </a:r>
            <a:endParaRPr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37" name="Google Shape;2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9837" y="3081962"/>
            <a:ext cx="1578625" cy="157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9625" y="3379300"/>
            <a:ext cx="1513774" cy="98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36125" y="3302325"/>
            <a:ext cx="1137900" cy="113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5"/>
          <p:cNvSpPr/>
          <p:nvPr/>
        </p:nvSpPr>
        <p:spPr>
          <a:xfrm>
            <a:off x="7371217" y="119942"/>
            <a:ext cx="1578628" cy="2048237"/>
          </a:xfrm>
          <a:custGeom>
            <a:rect b="b" l="l" r="r" t="t"/>
            <a:pathLst>
              <a:path extrusionOk="0" h="44452" w="33753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6"/>
          <p:cNvSpPr/>
          <p:nvPr/>
        </p:nvSpPr>
        <p:spPr>
          <a:xfrm>
            <a:off x="5153850" y="141225"/>
            <a:ext cx="3054749" cy="2273710"/>
          </a:xfrm>
          <a:custGeom>
            <a:rect b="b" l="l" r="r" t="t"/>
            <a:pathLst>
              <a:path extrusionOk="0" h="165451" w="143736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6"/>
          <p:cNvSpPr txBox="1"/>
          <p:nvPr/>
        </p:nvSpPr>
        <p:spPr>
          <a:xfrm>
            <a:off x="5181225" y="729725"/>
            <a:ext cx="3000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rPr>
              <a:t>WEB 4.0</a:t>
            </a:r>
            <a:endParaRPr/>
          </a:p>
        </p:txBody>
      </p:sp>
      <p:sp>
        <p:nvSpPr>
          <p:cNvPr id="247" name="Google Shape;247;p26"/>
          <p:cNvSpPr txBox="1"/>
          <p:nvPr/>
        </p:nvSpPr>
        <p:spPr>
          <a:xfrm>
            <a:off x="304575" y="1814650"/>
            <a:ext cx="47877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 Light"/>
              <a:buChar char="●"/>
            </a:pPr>
            <a:r>
              <a:rPr lang="es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Comienzos en 2016.</a:t>
            </a:r>
            <a:endParaRPr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 Light"/>
              <a:buChar char="●"/>
            </a:pPr>
            <a:r>
              <a:rPr lang="es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Busca ser predictivo.</a:t>
            </a:r>
            <a:endParaRPr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 Light"/>
              <a:buChar char="●"/>
            </a:pPr>
            <a:r>
              <a:rPr lang="es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Ser más interactivo.</a:t>
            </a:r>
            <a:endParaRPr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 Light"/>
              <a:buChar char="●"/>
            </a:pPr>
            <a:r>
              <a:rPr lang="es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Persigue comprender el lenguaje natural.</a:t>
            </a:r>
            <a:endParaRPr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48" name="Google Shape;248;p26"/>
          <p:cNvSpPr txBox="1"/>
          <p:nvPr/>
        </p:nvSpPr>
        <p:spPr>
          <a:xfrm>
            <a:off x="304575" y="2851625"/>
            <a:ext cx="76827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 Light"/>
              <a:buChar char="●"/>
            </a:pPr>
            <a:r>
              <a:rPr lang="es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Presenta innovaciones en sistemas de comunicación máquina a máquina.</a:t>
            </a:r>
            <a:endParaRPr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 Light"/>
              <a:buChar char="●"/>
            </a:pPr>
            <a:r>
              <a:rPr lang="es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Utiliza información de contexto</a:t>
            </a:r>
            <a:endParaRPr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6550" lvl="1" marL="9144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 Light"/>
              <a:buChar char="○"/>
            </a:pPr>
            <a:r>
              <a:rPr lang="es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GPS.</a:t>
            </a:r>
            <a:endParaRPr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6550" lvl="1" marL="9144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 Light"/>
              <a:buChar char="○"/>
            </a:pPr>
            <a:r>
              <a:rPr lang="es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Sensores.</a:t>
            </a:r>
            <a:endParaRPr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49" name="Google Shape;249;p26"/>
          <p:cNvSpPr txBox="1"/>
          <p:nvPr>
            <p:ph type="ctrTitle"/>
          </p:nvPr>
        </p:nvSpPr>
        <p:spPr>
          <a:xfrm>
            <a:off x="304575" y="974775"/>
            <a:ext cx="31758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Características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