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91" r:id="rId2"/>
  </p:sldMasterIdLst>
  <p:notesMasterIdLst>
    <p:notesMasterId r:id="rId24"/>
  </p:notesMasterIdLst>
  <p:handoutMasterIdLst>
    <p:handoutMasterId r:id="rId25"/>
  </p:handoutMasterIdLst>
  <p:sldIdLst>
    <p:sldId id="256" r:id="rId3"/>
    <p:sldId id="277" r:id="rId4"/>
    <p:sldId id="271" r:id="rId5"/>
    <p:sldId id="274" r:id="rId6"/>
    <p:sldId id="272" r:id="rId7"/>
    <p:sldId id="257" r:id="rId8"/>
    <p:sldId id="258" r:id="rId9"/>
    <p:sldId id="259" r:id="rId10"/>
    <p:sldId id="260" r:id="rId11"/>
    <p:sldId id="261" r:id="rId12"/>
    <p:sldId id="262" r:id="rId13"/>
    <p:sldId id="270" r:id="rId14"/>
    <p:sldId id="263" r:id="rId15"/>
    <p:sldId id="264" r:id="rId16"/>
    <p:sldId id="265" r:id="rId17"/>
    <p:sldId id="266" r:id="rId18"/>
    <p:sldId id="267" r:id="rId19"/>
    <p:sldId id="268" r:id="rId20"/>
    <p:sldId id="276" r:id="rId21"/>
    <p:sldId id="300" r:id="rId22"/>
    <p:sldId id="301" r:id="rId23"/>
  </p:sldIdLst>
  <p:sldSz cx="12192000" cy="6858000"/>
  <p:notesSz cx="6858000" cy="9313863"/>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116"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11C8371C-B948-4BF0-A451-E5DDD12DAF79}"/>
              </a:ext>
            </a:extLst>
          </p:cNvPr>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atin typeface="Arial" charset="0"/>
              </a:defRPr>
            </a:lvl1pPr>
          </a:lstStyle>
          <a:p>
            <a:pPr>
              <a:defRPr/>
            </a:pPr>
            <a:r>
              <a:rPr lang="es-ES"/>
              <a:t>PROF. DOSAMANTES</a:t>
            </a:r>
          </a:p>
        </p:txBody>
      </p:sp>
      <p:sp>
        <p:nvSpPr>
          <p:cNvPr id="3" name="2 Marcador de fecha">
            <a:extLst>
              <a:ext uri="{FF2B5EF4-FFF2-40B4-BE49-F238E27FC236}">
                <a16:creationId xmlns:a16="http://schemas.microsoft.com/office/drawing/2014/main" id="{4775E87A-50F8-4657-B77C-94F8B327C388}"/>
              </a:ext>
            </a:extLst>
          </p:cNvPr>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eaLnBrk="1" hangingPunct="1">
              <a:defRPr sz="1200">
                <a:latin typeface="Arial" charset="0"/>
              </a:defRPr>
            </a:lvl1pPr>
          </a:lstStyle>
          <a:p>
            <a:pPr>
              <a:defRPr/>
            </a:pPr>
            <a:fld id="{C477E863-A34E-4110-AB2E-D1FC3D4D47AB}" type="datetimeFigureOut">
              <a:rPr lang="es-ES"/>
              <a:pPr>
                <a:defRPr/>
              </a:pPr>
              <a:t>21/03/2023</a:t>
            </a:fld>
            <a:endParaRPr lang="es-ES"/>
          </a:p>
        </p:txBody>
      </p:sp>
      <p:sp>
        <p:nvSpPr>
          <p:cNvPr id="4" name="3 Marcador de pie de página">
            <a:extLst>
              <a:ext uri="{FF2B5EF4-FFF2-40B4-BE49-F238E27FC236}">
                <a16:creationId xmlns:a16="http://schemas.microsoft.com/office/drawing/2014/main" id="{B6FB0995-95E6-422A-85CD-906957898B1A}"/>
              </a:ext>
            </a:extLst>
          </p:cNvPr>
          <p:cNvSpPr>
            <a:spLocks noGrp="1"/>
          </p:cNvSpPr>
          <p:nvPr>
            <p:ph type="ftr" sz="quarter" idx="2"/>
          </p:nvPr>
        </p:nvSpPr>
        <p:spPr>
          <a:xfrm>
            <a:off x="0" y="8847138"/>
            <a:ext cx="2971800" cy="465137"/>
          </a:xfrm>
          <a:prstGeom prst="rect">
            <a:avLst/>
          </a:prstGeom>
        </p:spPr>
        <p:txBody>
          <a:bodyPr vert="horz" lIns="91440" tIns="45720" rIns="91440" bIns="45720" rtlCol="0" anchor="b"/>
          <a:lstStyle>
            <a:lvl1pPr algn="l" eaLnBrk="1" hangingPunct="1">
              <a:defRPr sz="1200">
                <a:latin typeface="Arial" charset="0"/>
              </a:defRPr>
            </a:lvl1pPr>
          </a:lstStyle>
          <a:p>
            <a:pPr>
              <a:defRPr/>
            </a:pPr>
            <a:r>
              <a:rPr lang="es-ES"/>
              <a:t>dosamantes2001@yahoo.com.mx</a:t>
            </a:r>
          </a:p>
        </p:txBody>
      </p:sp>
      <p:sp>
        <p:nvSpPr>
          <p:cNvPr id="5" name="4 Marcador de número de diapositiva">
            <a:extLst>
              <a:ext uri="{FF2B5EF4-FFF2-40B4-BE49-F238E27FC236}">
                <a16:creationId xmlns:a16="http://schemas.microsoft.com/office/drawing/2014/main" id="{68BE9B95-B589-4935-8A33-61B90C4C63D4}"/>
              </a:ext>
            </a:extLst>
          </p:cNvPr>
          <p:cNvSpPr>
            <a:spLocks noGrp="1"/>
          </p:cNvSpPr>
          <p:nvPr>
            <p:ph type="sldNum" sz="quarter" idx="3"/>
          </p:nvPr>
        </p:nvSpPr>
        <p:spPr>
          <a:xfrm>
            <a:off x="3884613" y="8847138"/>
            <a:ext cx="2971800" cy="465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A477655-FFF2-45FB-8718-B464B1432BC7}" type="slidenum">
              <a:rPr lang="es-ES" altLang="es-MX"/>
              <a:pPr>
                <a:defRPr/>
              </a:pPr>
              <a:t>‹Nº›</a:t>
            </a:fld>
            <a:endParaRPr lang="es-ES" altLang="es-MX"/>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BEB7F3EE-67E9-44C5-8BBD-C564E5DFDC55}"/>
              </a:ext>
            </a:extLst>
          </p:cNvPr>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atin typeface="Arial" charset="0"/>
              </a:defRPr>
            </a:lvl1pPr>
          </a:lstStyle>
          <a:p>
            <a:pPr>
              <a:defRPr/>
            </a:pPr>
            <a:r>
              <a:rPr lang="es-ES"/>
              <a:t>PROF. DOSAMANTES</a:t>
            </a:r>
          </a:p>
        </p:txBody>
      </p:sp>
      <p:sp>
        <p:nvSpPr>
          <p:cNvPr id="3" name="2 Marcador de fecha">
            <a:extLst>
              <a:ext uri="{FF2B5EF4-FFF2-40B4-BE49-F238E27FC236}">
                <a16:creationId xmlns:a16="http://schemas.microsoft.com/office/drawing/2014/main" id="{AB853B8B-435C-4C5D-B415-7C68A5BB87DE}"/>
              </a:ext>
            </a:extLst>
          </p:cNvPr>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defRPr sz="1200">
                <a:latin typeface="Arial" charset="0"/>
              </a:defRPr>
            </a:lvl1pPr>
          </a:lstStyle>
          <a:p>
            <a:pPr>
              <a:defRPr/>
            </a:pPr>
            <a:fld id="{02C6DBAA-8264-46CF-8E15-12285BA02908}" type="datetimeFigureOut">
              <a:rPr lang="es-ES"/>
              <a:pPr>
                <a:defRPr/>
              </a:pPr>
              <a:t>21/03/2023</a:t>
            </a:fld>
            <a:endParaRPr lang="es-ES"/>
          </a:p>
        </p:txBody>
      </p:sp>
      <p:sp>
        <p:nvSpPr>
          <p:cNvPr id="4" name="3 Marcador de imagen de diapositiva">
            <a:extLst>
              <a:ext uri="{FF2B5EF4-FFF2-40B4-BE49-F238E27FC236}">
                <a16:creationId xmlns:a16="http://schemas.microsoft.com/office/drawing/2014/main" id="{73B6F8D1-C479-45D3-8B37-E7A3DFA03DA1}"/>
              </a:ext>
            </a:extLst>
          </p:cNvPr>
          <p:cNvSpPr>
            <a:spLocks noGrp="1" noRot="1" noChangeAspect="1"/>
          </p:cNvSpPr>
          <p:nvPr>
            <p:ph type="sldImg" idx="2"/>
          </p:nvPr>
        </p:nvSpPr>
        <p:spPr>
          <a:xfrm>
            <a:off x="325438" y="698500"/>
            <a:ext cx="6207125" cy="34925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D9402FDE-63FE-493F-8121-B621894CE869}"/>
              </a:ext>
            </a:extLst>
          </p:cNvPr>
          <p:cNvSpPr>
            <a:spLocks noGrp="1"/>
          </p:cNvSpPr>
          <p:nvPr>
            <p:ph type="body" sz="quarter" idx="3"/>
          </p:nvPr>
        </p:nvSpPr>
        <p:spPr>
          <a:xfrm>
            <a:off x="685800" y="4424363"/>
            <a:ext cx="5486400" cy="41910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468D8FA5-356F-4C68-B932-65DEE6ACB1EC}"/>
              </a:ext>
            </a:extLst>
          </p:cNvPr>
          <p:cNvSpPr>
            <a:spLocks noGrp="1"/>
          </p:cNvSpPr>
          <p:nvPr>
            <p:ph type="ftr" sz="quarter" idx="4"/>
          </p:nvPr>
        </p:nvSpPr>
        <p:spPr>
          <a:xfrm>
            <a:off x="0" y="8847138"/>
            <a:ext cx="2971800" cy="465137"/>
          </a:xfrm>
          <a:prstGeom prst="rect">
            <a:avLst/>
          </a:prstGeom>
        </p:spPr>
        <p:txBody>
          <a:bodyPr vert="horz" lIns="91440" tIns="45720" rIns="91440" bIns="45720" rtlCol="0" anchor="b"/>
          <a:lstStyle>
            <a:lvl1pPr algn="l" eaLnBrk="1" hangingPunct="1">
              <a:defRPr sz="1200">
                <a:latin typeface="Arial" charset="0"/>
              </a:defRPr>
            </a:lvl1pPr>
          </a:lstStyle>
          <a:p>
            <a:pPr>
              <a:defRPr/>
            </a:pPr>
            <a:r>
              <a:rPr lang="es-ES"/>
              <a:t>dosamantes2001@yahoo.com.mx</a:t>
            </a:r>
          </a:p>
        </p:txBody>
      </p:sp>
      <p:sp>
        <p:nvSpPr>
          <p:cNvPr id="7" name="6 Marcador de número de diapositiva">
            <a:extLst>
              <a:ext uri="{FF2B5EF4-FFF2-40B4-BE49-F238E27FC236}">
                <a16:creationId xmlns:a16="http://schemas.microsoft.com/office/drawing/2014/main" id="{6529926A-BEA7-407E-ADC7-7B3AF30B6D8A}"/>
              </a:ext>
            </a:extLst>
          </p:cNvPr>
          <p:cNvSpPr>
            <a:spLocks noGrp="1"/>
          </p:cNvSpPr>
          <p:nvPr>
            <p:ph type="sldNum" sz="quarter" idx="5"/>
          </p:nvPr>
        </p:nvSpPr>
        <p:spPr>
          <a:xfrm>
            <a:off x="3884613" y="8847138"/>
            <a:ext cx="2971800" cy="46513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2D7E747-BD26-4718-891C-C58DF60AA92F}" type="slidenum">
              <a:rPr lang="es-ES" altLang="es-MX"/>
              <a:pPr>
                <a:defRPr/>
              </a:pPr>
              <a:t>‹Nº›</a:t>
            </a:fld>
            <a:endParaRPr lang="es-ES" altLang="es-MX"/>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imagen de diapositiva">
            <a:extLst>
              <a:ext uri="{FF2B5EF4-FFF2-40B4-BE49-F238E27FC236}">
                <a16:creationId xmlns:a16="http://schemas.microsoft.com/office/drawing/2014/main" id="{5C0F28FC-D7BE-465D-B15A-F8BDA6E5A7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2 Marcador de notas">
            <a:extLst>
              <a:ext uri="{FF2B5EF4-FFF2-40B4-BE49-F238E27FC236}">
                <a16:creationId xmlns:a16="http://schemas.microsoft.com/office/drawing/2014/main" id="{E13B1DC8-7F84-4F04-9344-7B6E93080E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a:p>
        </p:txBody>
      </p:sp>
      <p:sp>
        <p:nvSpPr>
          <p:cNvPr id="13316" name="3 Marcador de número de diapositiva">
            <a:extLst>
              <a:ext uri="{FF2B5EF4-FFF2-40B4-BE49-F238E27FC236}">
                <a16:creationId xmlns:a16="http://schemas.microsoft.com/office/drawing/2014/main" id="{7E61D141-B836-4503-A86E-675BEF3B71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563201-7C5A-47BA-A8B3-A1DBCDCFFC19}" type="slidenum">
              <a:rPr lang="es-ES" altLang="es-MX">
                <a:latin typeface="Arial" panose="020B0604020202020204" pitchFamily="34" charset="0"/>
              </a:rPr>
              <a:pPr>
                <a:spcBef>
                  <a:spcPct val="0"/>
                </a:spcBef>
              </a:pPr>
              <a:t>1</a:t>
            </a:fld>
            <a:endParaRPr lang="es-ES" altLang="es-MX">
              <a:latin typeface="Arial" panose="020B0604020202020204" pitchFamily="34" charset="0"/>
            </a:endParaRPr>
          </a:p>
        </p:txBody>
      </p:sp>
      <p:sp>
        <p:nvSpPr>
          <p:cNvPr id="13317" name="4 Marcador de pie de página">
            <a:extLst>
              <a:ext uri="{FF2B5EF4-FFF2-40B4-BE49-F238E27FC236}">
                <a16:creationId xmlns:a16="http://schemas.microsoft.com/office/drawing/2014/main" id="{BAE970B4-0F58-443C-8E62-8E48F755EBC4}"/>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s-ES" altLang="es-MX">
                <a:latin typeface="Arial" panose="020B0604020202020204" pitchFamily="34" charset="0"/>
              </a:rPr>
              <a:t>dosamantes2001@yahoo.com.mx</a:t>
            </a:r>
          </a:p>
        </p:txBody>
      </p:sp>
      <p:sp>
        <p:nvSpPr>
          <p:cNvPr id="13318" name="5 Marcador de encabezado">
            <a:extLst>
              <a:ext uri="{FF2B5EF4-FFF2-40B4-BE49-F238E27FC236}">
                <a16:creationId xmlns:a16="http://schemas.microsoft.com/office/drawing/2014/main" id="{F772F83F-416F-43C9-B7D6-6D0EA59A3876}"/>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s-ES" altLang="es-MX">
                <a:latin typeface="Arial" panose="020B0604020202020204" pitchFamily="34" charset="0"/>
              </a:rPr>
              <a:t>PROF. DOSAMANTES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Marcador de imagen de diapositiva">
            <a:extLst>
              <a:ext uri="{FF2B5EF4-FFF2-40B4-BE49-F238E27FC236}">
                <a16:creationId xmlns:a16="http://schemas.microsoft.com/office/drawing/2014/main" id="{74B112AB-9C21-4530-8DDE-C97BE329FC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2 Marcador de notas">
            <a:extLst>
              <a:ext uri="{FF2B5EF4-FFF2-40B4-BE49-F238E27FC236}">
                <a16:creationId xmlns:a16="http://schemas.microsoft.com/office/drawing/2014/main" id="{D96E32C5-D8FA-4D41-9B3A-020093630866}"/>
              </a:ext>
            </a:extLst>
          </p:cNvPr>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s-MX" dirty="0"/>
              <a:t>En esta lamina podrás observar la relación que tienen los sectores sociales o unidades económicas, lo que se ofrecen entre sí, en este flujo circular intervienen como puedes ver Las Familias como consumidores, las Empresas como productoras de bienes y servicios, El Gobierno como oferente de bienes y servicios, y el Sector Externo como empresas productoras de bienes y servicios importados, que en este caso hablamos de las empresas extranjeras.</a:t>
            </a:r>
          </a:p>
          <a:p>
            <a:pPr eaLnBrk="1" fontAlgn="auto" hangingPunct="1">
              <a:spcBef>
                <a:spcPts val="0"/>
              </a:spcBef>
              <a:spcAft>
                <a:spcPts val="0"/>
              </a:spcAft>
              <a:defRPr/>
            </a:pPr>
            <a:r>
              <a:rPr lang="es-MX" dirty="0"/>
              <a:t>Como puedes ver las familias ofrecen a las empresas factores productivos  como tierra, trabajo y capital a las empresas, fuerza de trabajo; las empresas ofrecen a las familias el pago de esos factores productivos  por el uso de la tierra le pagará una renta, por su fuerza de trabajo le pagará un sueldo o salario y por el capital le pagará intereses.</a:t>
            </a:r>
          </a:p>
          <a:p>
            <a:pPr eaLnBrk="1" fontAlgn="auto" hangingPunct="1">
              <a:spcBef>
                <a:spcPts val="0"/>
              </a:spcBef>
              <a:spcAft>
                <a:spcPts val="0"/>
              </a:spcAft>
              <a:defRPr/>
            </a:pPr>
            <a:r>
              <a:rPr lang="es-MX" dirty="0"/>
              <a:t>Por otro lado observamos que las empresas ofrecen al gobierno bienes y servicios y el gobierno ofrece a las empresas concesiones y permisos para la apertura de sus empresas o negocios.</a:t>
            </a:r>
          </a:p>
          <a:p>
            <a:pPr eaLnBrk="1" fontAlgn="auto" hangingPunct="1">
              <a:spcBef>
                <a:spcPts val="0"/>
              </a:spcBef>
              <a:spcAft>
                <a:spcPts val="0"/>
              </a:spcAft>
              <a:defRPr/>
            </a:pPr>
            <a:r>
              <a:rPr lang="es-MX" dirty="0"/>
              <a:t>De la misma forma observamos que el gobierno ofrece a las familias empleos, Bienes y Servicios como Vivienda, Salud (hospitales, clínicas, vacunas, </a:t>
            </a:r>
            <a:r>
              <a:rPr lang="es-MX" dirty="0" err="1"/>
              <a:t>etc</a:t>
            </a:r>
            <a:r>
              <a:rPr lang="es-MX" dirty="0"/>
              <a:t>) Educación (escuelas guarderías, </a:t>
            </a:r>
            <a:r>
              <a:rPr lang="es-MX" dirty="0" err="1"/>
              <a:t>kinders</a:t>
            </a:r>
            <a:r>
              <a:rPr lang="es-MX" dirty="0"/>
              <a:t>, primarias, secundarias,) seguridad pública, alumbrado construcción de carreteras etc. etc. Y las Familias ofrecen al Gobierno su fuerza de trabajo, el pago de los impuestos  por los bienes y servicios.</a:t>
            </a:r>
          </a:p>
          <a:p>
            <a:pPr eaLnBrk="1" fontAlgn="auto" hangingPunct="1">
              <a:spcBef>
                <a:spcPts val="0"/>
              </a:spcBef>
              <a:spcAft>
                <a:spcPts val="0"/>
              </a:spcAft>
              <a:defRPr/>
            </a:pPr>
            <a:r>
              <a:rPr lang="es-MX" dirty="0"/>
              <a:t>Se indica que cuando la economía en el país se abre interviene el sector externo como unidad económica.</a:t>
            </a:r>
          </a:p>
          <a:p>
            <a:pPr eaLnBrk="1" fontAlgn="auto" hangingPunct="1">
              <a:spcBef>
                <a:spcPts val="0"/>
              </a:spcBef>
              <a:spcAft>
                <a:spcPts val="0"/>
              </a:spcAft>
              <a:defRPr/>
            </a:pPr>
            <a:r>
              <a:rPr lang="es-MX" dirty="0"/>
              <a:t>AQUÍ  observamos que el sector externo en este caso las empresas extranjeras ofrecen a las familias fuentes de empleo y el pago por su fuerza de trabajo, así como bienes y servicios: las familias ofrecen al sector externo su fuerza de trabajo y el consumo de bienes y servicios a demás de sus ingresos, en forma de pagos.</a:t>
            </a:r>
            <a:endParaRPr lang="es-MX" sz="1000" dirty="0"/>
          </a:p>
          <a:p>
            <a:pPr eaLnBrk="1" fontAlgn="auto" hangingPunct="1">
              <a:spcBef>
                <a:spcPts val="0"/>
              </a:spcBef>
              <a:spcAft>
                <a:spcPts val="0"/>
              </a:spcAft>
              <a:defRPr/>
            </a:pPr>
            <a:r>
              <a:rPr lang="es-MX" sz="1000" dirty="0"/>
              <a:t>Por otro lado vemos que el gobierno ofrece al sector externo (Empresas extranjeras) permisos, concesiones para instalar su empresa en territorio nacional , y en este caso el sector externo ofrece al gobierno, el pago de los impuestos y una cobertura comercial (esto quiere decir el mantener una relación comercial especial en cuanto a los precios de los bienes y servicios que sean accesibles a los consumidores).</a:t>
            </a:r>
          </a:p>
          <a:p>
            <a:pPr eaLnBrk="1" fontAlgn="auto" hangingPunct="1">
              <a:spcBef>
                <a:spcPts val="0"/>
              </a:spcBef>
              <a:spcAft>
                <a:spcPts val="0"/>
              </a:spcAft>
              <a:defRPr/>
            </a:pPr>
            <a:r>
              <a:rPr lang="es-MX" sz="1000" dirty="0"/>
              <a:t>También vemos que el sector externo ofrece a las empresas el intercambio de bienes y servicios y el pago de los mismos así como las empresas ofrecen el consumo de los bienes y servicios y el pago por los mismos.  2minutos y 40 segundos</a:t>
            </a:r>
          </a:p>
        </p:txBody>
      </p:sp>
      <p:sp>
        <p:nvSpPr>
          <p:cNvPr id="32772" name="3 Marcador de número de diapositiva">
            <a:extLst>
              <a:ext uri="{FF2B5EF4-FFF2-40B4-BE49-F238E27FC236}">
                <a16:creationId xmlns:a16="http://schemas.microsoft.com/office/drawing/2014/main" id="{5CFD1AA1-F6EF-4E03-9AB3-9441CB9936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0E6182-744B-49EE-9A9C-F0DE7D7BEE10}" type="slidenum">
              <a:rPr lang="es-ES" altLang="es-MX">
                <a:latin typeface="Arial" panose="020B0604020202020204" pitchFamily="34" charset="0"/>
              </a:rPr>
              <a:pPr>
                <a:spcBef>
                  <a:spcPct val="0"/>
                </a:spcBef>
              </a:pPr>
              <a:t>19</a:t>
            </a:fld>
            <a:endParaRPr lang="es-ES" altLang="es-MX">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a:extLst>
              <a:ext uri="{FF2B5EF4-FFF2-40B4-BE49-F238E27FC236}">
                <a16:creationId xmlns:a16="http://schemas.microsoft.com/office/drawing/2014/main" id="{3FABEEB1-29C4-4051-BA9A-AA82A1CB1B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a:extLst>
              <a:ext uri="{FF2B5EF4-FFF2-40B4-BE49-F238E27FC236}">
                <a16:creationId xmlns:a16="http://schemas.microsoft.com/office/drawing/2014/main" id="{D4B3F467-B1C3-4634-A90F-6316581C45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s-ES_tradnl" altLang="es-MX"/>
              <a:t>1 minuto 48 segundos</a:t>
            </a:r>
          </a:p>
          <a:p>
            <a:pPr eaLnBrk="1" hangingPunct="1"/>
            <a:r>
              <a:rPr lang="es-ES_tradnl" altLang="es-MX"/>
              <a:t>1 En esta lamina observaremos como se elabora la curva de la demanda, en la cual sabemos que como base principal para llevarla acabo debemos de tener la </a:t>
            </a:r>
            <a:r>
              <a:rPr lang="es-ES_tradnl" altLang="es-MX" b="1"/>
              <a:t>tabla de la demanda </a:t>
            </a:r>
            <a:r>
              <a:rPr lang="es-ES_tradnl" altLang="es-MX"/>
              <a:t>donde tenemos registrados los precios y las cantidades, que como puedes ver están representados por el signo de pesos y la letra q respectivamente, así como los puntos de intersección indicados con letras minúsculas.</a:t>
            </a:r>
          </a:p>
          <a:p>
            <a:pPr eaLnBrk="1" hangingPunct="1"/>
            <a:endParaRPr lang="es-ES_tradnl" altLang="es-MX"/>
          </a:p>
          <a:p>
            <a:pPr eaLnBrk="1" hangingPunct="1"/>
            <a:r>
              <a:rPr lang="es-ES_tradnl" altLang="es-MX"/>
              <a:t>2. Para personificar gráficamente la curva de la demanda es necesario presentar los ejes cartesiano expresados con la literal  X a las cantidades, y la literal Y que representa a los precios.</a:t>
            </a:r>
          </a:p>
          <a:p>
            <a:pPr eaLnBrk="1" hangingPunct="1"/>
            <a:r>
              <a:rPr lang="es-ES_tradnl" altLang="es-MX"/>
              <a:t>Como puedes notar las intersecciones de los precios y las cantidades se asientan las literales a, b, c, d, e, f respectivamente para así a través de estos puntos trazar nuestra curva de demanda representada con la letra D.</a:t>
            </a:r>
          </a:p>
          <a:p>
            <a:pPr eaLnBrk="1" hangingPunct="1"/>
            <a:r>
              <a:rPr lang="es-MX" altLang="es-MX"/>
              <a:t>3. Ahora que ya observaste como se grafica la curva de demanda, es importante mencionarte la </a:t>
            </a:r>
            <a:r>
              <a:rPr lang="es-MX" altLang="es-MX" b="1"/>
              <a:t>Definición de Demanda:</a:t>
            </a:r>
            <a:r>
              <a:rPr lang="es-MX" altLang="es-MX"/>
              <a:t> Dice “</a:t>
            </a:r>
            <a:r>
              <a:rPr lang="es-ES_tradnl" altLang="es-MX"/>
              <a:t>Es la actividad que muestra las diferentes cantidades de bienes o servicios que se pueden adquirir a diferentes precios por una o varias personas y que se les denomina consumidores. De esta forma se determina que la demanda puede ser tanto individual como total”.</a:t>
            </a:r>
            <a:endParaRPr lang="es-ES" altLang="es-MX"/>
          </a:p>
          <a:p>
            <a:pPr eaLnBrk="1" hangingPunct="1"/>
            <a:endParaRPr lang="es-ES" altLang="es-MX"/>
          </a:p>
        </p:txBody>
      </p:sp>
      <p:sp>
        <p:nvSpPr>
          <p:cNvPr id="66564" name="3 Marcador de número de diapositiva">
            <a:extLst>
              <a:ext uri="{FF2B5EF4-FFF2-40B4-BE49-F238E27FC236}">
                <a16:creationId xmlns:a16="http://schemas.microsoft.com/office/drawing/2014/main" id="{15D9220D-3D6A-4590-AFFA-3F263DF5BD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5A38EB-159F-46C6-98D1-ED2E2DBB078A}" type="slidenum">
              <a:rPr kumimoji="0" lang="es-ES" altLang="es-MX"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s-ES" altLang="es-MX"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5D04340E-2462-4BF7-A61B-E6BA1053A8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2 Marcador de notas">
            <a:extLst>
              <a:ext uri="{FF2B5EF4-FFF2-40B4-BE49-F238E27FC236}">
                <a16:creationId xmlns:a16="http://schemas.microsoft.com/office/drawing/2014/main" id="{08950E32-DA98-4AC4-87BE-D73B28794F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s-MX" altLang="es-MX"/>
              <a:t>En esta lamina veremos como se elabora la curva de la oferta, es importante recordarte que la base principal, es el registro de los datos en la tabla de la oferta en la cual se registran las cantidades ofrecidas, los precios y los puntos de intersección que en este caso están indicados con letras minúsculas.</a:t>
            </a:r>
          </a:p>
          <a:p>
            <a:pPr eaLnBrk="1" hangingPunct="1">
              <a:spcBef>
                <a:spcPct val="0"/>
              </a:spcBef>
            </a:pPr>
            <a:r>
              <a:rPr lang="es-ES_tradnl" altLang="es-MX"/>
              <a:t>2. Para presentar gráficamente la curva de la oferta es necesario presentar los ejes cartesianos expresados con la literal  “X” que representan a las cantidades, y la literal “Y” que representa a los precios.</a:t>
            </a:r>
          </a:p>
          <a:p>
            <a:pPr eaLnBrk="1" hangingPunct="1">
              <a:spcBef>
                <a:spcPct val="0"/>
              </a:spcBef>
            </a:pPr>
            <a:r>
              <a:rPr lang="es-ES_tradnl" altLang="es-MX"/>
              <a:t>Como puedes observar, </a:t>
            </a:r>
            <a:r>
              <a:rPr lang="es-ES_tradnl" altLang="es-MX" b="1"/>
              <a:t>en</a:t>
            </a:r>
            <a:r>
              <a:rPr lang="es-ES_tradnl" altLang="es-MX"/>
              <a:t> las intersecciones de las coordenadas de los precios y de las cantidades ofrecidas se asientan las literales a, b, c, d, e, f respectivamente, para a través de estos puntos trazar nuestra curva de la oferta representada con la letra </a:t>
            </a:r>
            <a:r>
              <a:rPr lang="es-ES_tradnl" altLang="es-MX" b="1"/>
              <a:t>O</a:t>
            </a:r>
            <a:r>
              <a:rPr lang="es-ES_tradnl" altLang="es-MX"/>
              <a:t>.</a:t>
            </a:r>
          </a:p>
          <a:p>
            <a:pPr eaLnBrk="1" hangingPunct="1">
              <a:spcBef>
                <a:spcPct val="0"/>
              </a:spcBef>
            </a:pPr>
            <a:r>
              <a:rPr lang="es-MX" altLang="es-MX" b="1"/>
              <a:t>Es importante recordarte nuevamente la Definición de Oferta.  Que dice: “</a:t>
            </a:r>
            <a:r>
              <a:rPr lang="es-MX" altLang="es-MX"/>
              <a:t>Es la actividad en la que los productores u oferentes, pueden ofrecer sus productos o servicios a los diferentes precios en el mercado en un momento determinado, esto puede ser en forma individual o por un conjunto de personas, es por eso que se le habla de oferta individual cuando es una sola persona y oferta total cuando se habla de un grupo de personas.</a:t>
            </a:r>
            <a:endParaRPr lang="es-ES" altLang="es-MX"/>
          </a:p>
          <a:p>
            <a:pPr eaLnBrk="1" hangingPunct="1">
              <a:spcBef>
                <a:spcPct val="0"/>
              </a:spcBef>
            </a:pPr>
            <a:endParaRPr lang="es-MX" altLang="es-MX"/>
          </a:p>
        </p:txBody>
      </p:sp>
      <p:sp>
        <p:nvSpPr>
          <p:cNvPr id="58372" name="3 Marcador de número de diapositiva">
            <a:extLst>
              <a:ext uri="{FF2B5EF4-FFF2-40B4-BE49-F238E27FC236}">
                <a16:creationId xmlns:a16="http://schemas.microsoft.com/office/drawing/2014/main" id="{C8D30D16-FA8C-4CF7-AB39-76BC0BC1D0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5183DA8-DDF8-48C3-AAAF-F4074E0CD089}" type="slidenum">
              <a:rPr kumimoji="0" lang="es-ES" altLang="es-MX"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s-ES" altLang="es-MX"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cxnSp>
        <p:nvCxnSpPr>
          <p:cNvPr id="2" name="Straight Connector 4">
            <a:extLst>
              <a:ext uri="{FF2B5EF4-FFF2-40B4-BE49-F238E27FC236}">
                <a16:creationId xmlns:a16="http://schemas.microsoft.com/office/drawing/2014/main" id="{2F45BCD1-7A0A-427B-B9A6-80B9EC76A6DF}"/>
              </a:ext>
            </a:extLst>
          </p:cNvPr>
          <p:cNvCxnSpPr/>
          <p:nvPr/>
        </p:nvCxnSpPr>
        <p:spPr>
          <a:xfrm>
            <a:off x="812800" y="1676400"/>
            <a:ext cx="10566400" cy="0"/>
          </a:xfrm>
          <a:prstGeom prst="line">
            <a:avLst/>
          </a:prstGeom>
          <a:ln>
            <a:solidFill>
              <a:srgbClr val="99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87739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a:extLst>
              <a:ext uri="{FF2B5EF4-FFF2-40B4-BE49-F238E27FC236}">
                <a16:creationId xmlns:a16="http://schemas.microsoft.com/office/drawing/2014/main" id="{B4D84346-B50D-48C9-8C54-B5F2EA454C5A}"/>
              </a:ext>
            </a:extLst>
          </p:cNvPr>
          <p:cNvSpPr>
            <a:spLocks noGrp="1"/>
          </p:cNvSpPr>
          <p:nvPr>
            <p:ph type="dt" sz="half" idx="10"/>
          </p:nvPr>
        </p:nvSpPr>
        <p:spPr/>
        <p:txBody>
          <a:bodyPr/>
          <a:lstStyle>
            <a:lvl1pPr>
              <a:defRPr/>
            </a:lvl1pPr>
          </a:lstStyle>
          <a:p>
            <a:pPr>
              <a:defRPr/>
            </a:pPr>
            <a:fld id="{1A4A601C-CF75-4FBD-94D5-E88E155B39C4}" type="datetimeFigureOut">
              <a:rPr lang="es-ES"/>
              <a:pPr>
                <a:defRPr/>
              </a:pPr>
              <a:t>21/03/2023</a:t>
            </a:fld>
            <a:endParaRPr lang="es-ES"/>
          </a:p>
        </p:txBody>
      </p:sp>
      <p:sp>
        <p:nvSpPr>
          <p:cNvPr id="5" name="4 Marcador de pie de página">
            <a:extLst>
              <a:ext uri="{FF2B5EF4-FFF2-40B4-BE49-F238E27FC236}">
                <a16:creationId xmlns:a16="http://schemas.microsoft.com/office/drawing/2014/main" id="{E3C8B037-3307-424D-90B2-1DF372F51034}"/>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0FE68F76-3DFF-473B-A7EB-841F7F8922D8}"/>
              </a:ext>
            </a:extLst>
          </p:cNvPr>
          <p:cNvSpPr>
            <a:spLocks noGrp="1"/>
          </p:cNvSpPr>
          <p:nvPr>
            <p:ph type="sldNum" sz="quarter" idx="12"/>
          </p:nvPr>
        </p:nvSpPr>
        <p:spPr/>
        <p:txBody>
          <a:bodyPr/>
          <a:lstStyle>
            <a:lvl1pPr>
              <a:defRPr/>
            </a:lvl1pPr>
          </a:lstStyle>
          <a:p>
            <a:fld id="{39F6A2DE-83F6-40B5-ADA5-78E1C5E4BF8C}" type="slidenum">
              <a:rPr lang="es-ES" altLang="es-MX"/>
              <a:pPr/>
              <a:t>‹Nº›</a:t>
            </a:fld>
            <a:endParaRPr lang="es-ES" altLang="es-MX"/>
          </a:p>
        </p:txBody>
      </p:sp>
    </p:spTree>
    <p:extLst>
      <p:ext uri="{BB962C8B-B14F-4D97-AF65-F5344CB8AC3E}">
        <p14:creationId xmlns:p14="http://schemas.microsoft.com/office/powerpoint/2010/main" val="331295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a:extLst>
              <a:ext uri="{FF2B5EF4-FFF2-40B4-BE49-F238E27FC236}">
                <a16:creationId xmlns:a16="http://schemas.microsoft.com/office/drawing/2014/main" id="{CAE69467-0391-419D-8934-618976EC1EF9}"/>
              </a:ext>
            </a:extLst>
          </p:cNvPr>
          <p:cNvSpPr>
            <a:spLocks noGrp="1"/>
          </p:cNvSpPr>
          <p:nvPr>
            <p:ph type="dt" sz="half" idx="10"/>
          </p:nvPr>
        </p:nvSpPr>
        <p:spPr/>
        <p:txBody>
          <a:bodyPr/>
          <a:lstStyle>
            <a:lvl1pPr>
              <a:defRPr/>
            </a:lvl1pPr>
          </a:lstStyle>
          <a:p>
            <a:pPr>
              <a:defRPr/>
            </a:pPr>
            <a:fld id="{D45DDEAD-3306-4F90-A52E-FA8154D379A2}" type="datetimeFigureOut">
              <a:rPr lang="es-ES"/>
              <a:pPr>
                <a:defRPr/>
              </a:pPr>
              <a:t>21/03/2023</a:t>
            </a:fld>
            <a:endParaRPr lang="es-ES"/>
          </a:p>
        </p:txBody>
      </p:sp>
      <p:sp>
        <p:nvSpPr>
          <p:cNvPr id="5" name="4 Marcador de pie de página">
            <a:extLst>
              <a:ext uri="{FF2B5EF4-FFF2-40B4-BE49-F238E27FC236}">
                <a16:creationId xmlns:a16="http://schemas.microsoft.com/office/drawing/2014/main" id="{E0647A5E-6986-4E0C-B1A7-AD2F49102B4C}"/>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33911D9A-5415-4430-9795-EC4D55227C7A}"/>
              </a:ext>
            </a:extLst>
          </p:cNvPr>
          <p:cNvSpPr>
            <a:spLocks noGrp="1"/>
          </p:cNvSpPr>
          <p:nvPr>
            <p:ph type="sldNum" sz="quarter" idx="12"/>
          </p:nvPr>
        </p:nvSpPr>
        <p:spPr/>
        <p:txBody>
          <a:bodyPr/>
          <a:lstStyle>
            <a:lvl1pPr>
              <a:defRPr/>
            </a:lvl1pPr>
          </a:lstStyle>
          <a:p>
            <a:fld id="{C36BAB74-B10A-4A30-8777-16C00A214514}" type="slidenum">
              <a:rPr lang="es-ES" altLang="es-MX"/>
              <a:pPr/>
              <a:t>‹Nº›</a:t>
            </a:fld>
            <a:endParaRPr lang="es-ES" altLang="es-MX"/>
          </a:p>
        </p:txBody>
      </p:sp>
    </p:spTree>
    <p:extLst>
      <p:ext uri="{BB962C8B-B14F-4D97-AF65-F5344CB8AC3E}">
        <p14:creationId xmlns:p14="http://schemas.microsoft.com/office/powerpoint/2010/main" val="3420290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a:extLst>
              <a:ext uri="{FF2B5EF4-FFF2-40B4-BE49-F238E27FC236}">
                <a16:creationId xmlns:a16="http://schemas.microsoft.com/office/drawing/2014/main" id="{8086AEC0-F88B-48F4-A2CC-0A26734F6316}"/>
              </a:ext>
            </a:extLst>
          </p:cNvPr>
          <p:cNvSpPr>
            <a:spLocks noGrp="1"/>
          </p:cNvSpPr>
          <p:nvPr>
            <p:ph type="dt" sz="half" idx="10"/>
          </p:nvPr>
        </p:nvSpPr>
        <p:spPr/>
        <p:txBody>
          <a:bodyPr/>
          <a:lstStyle>
            <a:lvl1pPr>
              <a:defRPr/>
            </a:lvl1pPr>
          </a:lstStyle>
          <a:p>
            <a:pPr>
              <a:defRPr/>
            </a:pPr>
            <a:fld id="{7C0C84DC-B5B7-4ACD-9761-AD3940AEA992}" type="datetimeFigureOut">
              <a:rPr lang="es-ES"/>
              <a:pPr>
                <a:defRPr/>
              </a:pPr>
              <a:t>21/03/2023</a:t>
            </a:fld>
            <a:endParaRPr lang="es-ES"/>
          </a:p>
        </p:txBody>
      </p:sp>
      <p:sp>
        <p:nvSpPr>
          <p:cNvPr id="5" name="4 Marcador de pie de página">
            <a:extLst>
              <a:ext uri="{FF2B5EF4-FFF2-40B4-BE49-F238E27FC236}">
                <a16:creationId xmlns:a16="http://schemas.microsoft.com/office/drawing/2014/main" id="{697F17A0-C898-46FB-BA66-1D4751C3D1D2}"/>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F6D47791-3BF5-45AD-A2C5-AAA8CE16977A}"/>
              </a:ext>
            </a:extLst>
          </p:cNvPr>
          <p:cNvSpPr>
            <a:spLocks noGrp="1"/>
          </p:cNvSpPr>
          <p:nvPr>
            <p:ph type="sldNum" sz="quarter" idx="12"/>
          </p:nvPr>
        </p:nvSpPr>
        <p:spPr/>
        <p:txBody>
          <a:bodyPr/>
          <a:lstStyle>
            <a:lvl1pPr>
              <a:defRPr/>
            </a:lvl1pPr>
          </a:lstStyle>
          <a:p>
            <a:fld id="{209E4328-E823-4D41-86CF-5FEFFA474D06}" type="slidenum">
              <a:rPr lang="es-ES" altLang="es-MX"/>
              <a:pPr/>
              <a:t>‹Nº›</a:t>
            </a:fld>
            <a:endParaRPr lang="es-ES" altLang="es-MX"/>
          </a:p>
        </p:txBody>
      </p:sp>
    </p:spTree>
    <p:extLst>
      <p:ext uri="{BB962C8B-B14F-4D97-AF65-F5344CB8AC3E}">
        <p14:creationId xmlns:p14="http://schemas.microsoft.com/office/powerpoint/2010/main" val="20087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a:extLst>
              <a:ext uri="{FF2B5EF4-FFF2-40B4-BE49-F238E27FC236}">
                <a16:creationId xmlns:a16="http://schemas.microsoft.com/office/drawing/2014/main" id="{DFE2F750-74DC-4A20-A26F-89371883DA20}"/>
              </a:ext>
            </a:extLst>
          </p:cNvPr>
          <p:cNvSpPr>
            <a:spLocks noGrp="1"/>
          </p:cNvSpPr>
          <p:nvPr>
            <p:ph type="dt" sz="half" idx="10"/>
          </p:nvPr>
        </p:nvSpPr>
        <p:spPr/>
        <p:txBody>
          <a:bodyPr/>
          <a:lstStyle>
            <a:lvl1pPr>
              <a:defRPr/>
            </a:lvl1pPr>
          </a:lstStyle>
          <a:p>
            <a:pPr>
              <a:defRPr/>
            </a:pPr>
            <a:fld id="{9310FE6F-959A-4B56-B6D6-90C562681900}" type="datetimeFigureOut">
              <a:rPr lang="es-ES"/>
              <a:pPr>
                <a:defRPr/>
              </a:pPr>
              <a:t>21/03/2023</a:t>
            </a:fld>
            <a:endParaRPr lang="es-ES"/>
          </a:p>
        </p:txBody>
      </p:sp>
      <p:sp>
        <p:nvSpPr>
          <p:cNvPr id="6" name="4 Marcador de pie de página">
            <a:extLst>
              <a:ext uri="{FF2B5EF4-FFF2-40B4-BE49-F238E27FC236}">
                <a16:creationId xmlns:a16="http://schemas.microsoft.com/office/drawing/2014/main" id="{035EA0DD-4781-4E87-90EA-22C562F9FD76}"/>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8C72B3DC-852D-4F09-91F8-46920DD7E309}"/>
              </a:ext>
            </a:extLst>
          </p:cNvPr>
          <p:cNvSpPr>
            <a:spLocks noGrp="1"/>
          </p:cNvSpPr>
          <p:nvPr>
            <p:ph type="sldNum" sz="quarter" idx="12"/>
          </p:nvPr>
        </p:nvSpPr>
        <p:spPr/>
        <p:txBody>
          <a:bodyPr/>
          <a:lstStyle>
            <a:lvl1pPr>
              <a:defRPr/>
            </a:lvl1pPr>
          </a:lstStyle>
          <a:p>
            <a:fld id="{603E1F1E-5579-429E-9BC1-BDCDA5ACC67E}" type="slidenum">
              <a:rPr lang="es-ES" altLang="es-MX"/>
              <a:pPr/>
              <a:t>‹Nº›</a:t>
            </a:fld>
            <a:endParaRPr lang="es-ES" altLang="es-MX"/>
          </a:p>
        </p:txBody>
      </p:sp>
    </p:spTree>
    <p:extLst>
      <p:ext uri="{BB962C8B-B14F-4D97-AF65-F5344CB8AC3E}">
        <p14:creationId xmlns:p14="http://schemas.microsoft.com/office/powerpoint/2010/main" val="1114265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9B7C755C-C359-4A46-B939-26343BEE31A9}"/>
              </a:ext>
            </a:extLst>
          </p:cNvPr>
          <p:cNvSpPr>
            <a:spLocks noGrp="1"/>
          </p:cNvSpPr>
          <p:nvPr>
            <p:ph type="dt" sz="half" idx="10"/>
          </p:nvPr>
        </p:nvSpPr>
        <p:spPr/>
        <p:txBody>
          <a:bodyPr/>
          <a:lstStyle>
            <a:lvl1pPr>
              <a:defRPr/>
            </a:lvl1pPr>
          </a:lstStyle>
          <a:p>
            <a:pPr>
              <a:defRPr/>
            </a:pPr>
            <a:fld id="{2869CB3B-019A-4D5B-998F-421E3047CDE4}" type="datetimeFigureOut">
              <a:rPr lang="es-ES"/>
              <a:pPr>
                <a:defRPr/>
              </a:pPr>
              <a:t>21/03/2023</a:t>
            </a:fld>
            <a:endParaRPr lang="es-ES"/>
          </a:p>
        </p:txBody>
      </p:sp>
      <p:sp>
        <p:nvSpPr>
          <p:cNvPr id="8" name="4 Marcador de pie de página">
            <a:extLst>
              <a:ext uri="{FF2B5EF4-FFF2-40B4-BE49-F238E27FC236}">
                <a16:creationId xmlns:a16="http://schemas.microsoft.com/office/drawing/2014/main" id="{E11DF753-38B8-40C0-A516-7D6F34922B86}"/>
              </a:ext>
            </a:extLst>
          </p:cNvPr>
          <p:cNvSpPr>
            <a:spLocks noGrp="1"/>
          </p:cNvSpPr>
          <p:nvPr>
            <p:ph type="ftr" sz="quarter" idx="11"/>
          </p:nvPr>
        </p:nvSpPr>
        <p:spPr/>
        <p:txBody>
          <a:bodyPr/>
          <a:lstStyle>
            <a:lvl1pPr>
              <a:defRPr/>
            </a:lvl1pPr>
          </a:lstStyle>
          <a:p>
            <a:pPr>
              <a:defRPr/>
            </a:pPr>
            <a:endParaRPr lang="es-ES"/>
          </a:p>
        </p:txBody>
      </p:sp>
      <p:sp>
        <p:nvSpPr>
          <p:cNvPr id="9" name="5 Marcador de número de diapositiva">
            <a:extLst>
              <a:ext uri="{FF2B5EF4-FFF2-40B4-BE49-F238E27FC236}">
                <a16:creationId xmlns:a16="http://schemas.microsoft.com/office/drawing/2014/main" id="{4A4B9E59-5366-44DF-9BF1-A9A2CA5CB180}"/>
              </a:ext>
            </a:extLst>
          </p:cNvPr>
          <p:cNvSpPr>
            <a:spLocks noGrp="1"/>
          </p:cNvSpPr>
          <p:nvPr>
            <p:ph type="sldNum" sz="quarter" idx="12"/>
          </p:nvPr>
        </p:nvSpPr>
        <p:spPr/>
        <p:txBody>
          <a:bodyPr/>
          <a:lstStyle>
            <a:lvl1pPr>
              <a:defRPr/>
            </a:lvl1pPr>
          </a:lstStyle>
          <a:p>
            <a:fld id="{A561F108-BA76-490E-B040-64397EFF21B9}" type="slidenum">
              <a:rPr lang="es-ES" altLang="es-MX"/>
              <a:pPr/>
              <a:t>‹Nº›</a:t>
            </a:fld>
            <a:endParaRPr lang="es-ES" altLang="es-MX"/>
          </a:p>
        </p:txBody>
      </p:sp>
    </p:spTree>
    <p:extLst>
      <p:ext uri="{BB962C8B-B14F-4D97-AF65-F5344CB8AC3E}">
        <p14:creationId xmlns:p14="http://schemas.microsoft.com/office/powerpoint/2010/main" val="3461218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a:extLst>
              <a:ext uri="{FF2B5EF4-FFF2-40B4-BE49-F238E27FC236}">
                <a16:creationId xmlns:a16="http://schemas.microsoft.com/office/drawing/2014/main" id="{64A570FF-4654-4EE0-B21F-D93D245812CB}"/>
              </a:ext>
            </a:extLst>
          </p:cNvPr>
          <p:cNvSpPr>
            <a:spLocks noGrp="1"/>
          </p:cNvSpPr>
          <p:nvPr>
            <p:ph type="dt" sz="half" idx="10"/>
          </p:nvPr>
        </p:nvSpPr>
        <p:spPr/>
        <p:txBody>
          <a:bodyPr/>
          <a:lstStyle>
            <a:lvl1pPr>
              <a:defRPr/>
            </a:lvl1pPr>
          </a:lstStyle>
          <a:p>
            <a:pPr>
              <a:defRPr/>
            </a:pPr>
            <a:fld id="{7F812489-D587-4B89-B798-A9B34F01047F}" type="datetimeFigureOut">
              <a:rPr lang="es-ES"/>
              <a:pPr>
                <a:defRPr/>
              </a:pPr>
              <a:t>21/03/2023</a:t>
            </a:fld>
            <a:endParaRPr lang="es-ES"/>
          </a:p>
        </p:txBody>
      </p:sp>
      <p:sp>
        <p:nvSpPr>
          <p:cNvPr id="4" name="4 Marcador de pie de página">
            <a:extLst>
              <a:ext uri="{FF2B5EF4-FFF2-40B4-BE49-F238E27FC236}">
                <a16:creationId xmlns:a16="http://schemas.microsoft.com/office/drawing/2014/main" id="{F4CE3B6E-B6AC-41C0-8A4E-C9691871486A}"/>
              </a:ext>
            </a:extLst>
          </p:cNvPr>
          <p:cNvSpPr>
            <a:spLocks noGrp="1"/>
          </p:cNvSpPr>
          <p:nvPr>
            <p:ph type="ftr" sz="quarter" idx="11"/>
          </p:nvPr>
        </p:nvSpPr>
        <p:spPr/>
        <p:txBody>
          <a:bodyPr/>
          <a:lstStyle>
            <a:lvl1pPr>
              <a:defRPr/>
            </a:lvl1pPr>
          </a:lstStyle>
          <a:p>
            <a:pPr>
              <a:defRPr/>
            </a:pPr>
            <a:endParaRPr lang="es-ES"/>
          </a:p>
        </p:txBody>
      </p:sp>
      <p:sp>
        <p:nvSpPr>
          <p:cNvPr id="5" name="5 Marcador de número de diapositiva">
            <a:extLst>
              <a:ext uri="{FF2B5EF4-FFF2-40B4-BE49-F238E27FC236}">
                <a16:creationId xmlns:a16="http://schemas.microsoft.com/office/drawing/2014/main" id="{830E83E9-F701-448C-A6B0-56850FCD8D90}"/>
              </a:ext>
            </a:extLst>
          </p:cNvPr>
          <p:cNvSpPr>
            <a:spLocks noGrp="1"/>
          </p:cNvSpPr>
          <p:nvPr>
            <p:ph type="sldNum" sz="quarter" idx="12"/>
          </p:nvPr>
        </p:nvSpPr>
        <p:spPr/>
        <p:txBody>
          <a:bodyPr/>
          <a:lstStyle>
            <a:lvl1pPr>
              <a:defRPr/>
            </a:lvl1pPr>
          </a:lstStyle>
          <a:p>
            <a:fld id="{3F9FE031-85C7-4318-9BD0-5ADAE392611D}" type="slidenum">
              <a:rPr lang="es-ES" altLang="es-MX"/>
              <a:pPr/>
              <a:t>‹Nº›</a:t>
            </a:fld>
            <a:endParaRPr lang="es-ES" altLang="es-MX"/>
          </a:p>
        </p:txBody>
      </p:sp>
    </p:spTree>
    <p:extLst>
      <p:ext uri="{BB962C8B-B14F-4D97-AF65-F5344CB8AC3E}">
        <p14:creationId xmlns:p14="http://schemas.microsoft.com/office/powerpoint/2010/main" val="687895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a:extLst>
              <a:ext uri="{FF2B5EF4-FFF2-40B4-BE49-F238E27FC236}">
                <a16:creationId xmlns:a16="http://schemas.microsoft.com/office/drawing/2014/main" id="{333737F0-66CD-4F67-B9E5-E2E86E16067A}"/>
              </a:ext>
            </a:extLst>
          </p:cNvPr>
          <p:cNvSpPr>
            <a:spLocks noGrp="1"/>
          </p:cNvSpPr>
          <p:nvPr>
            <p:ph type="dt" sz="half" idx="10"/>
          </p:nvPr>
        </p:nvSpPr>
        <p:spPr/>
        <p:txBody>
          <a:bodyPr/>
          <a:lstStyle>
            <a:lvl1pPr>
              <a:defRPr/>
            </a:lvl1pPr>
          </a:lstStyle>
          <a:p>
            <a:pPr>
              <a:defRPr/>
            </a:pPr>
            <a:fld id="{E6B3E063-530E-4BAC-8B0B-FE2AED228067}" type="datetimeFigureOut">
              <a:rPr lang="es-ES"/>
              <a:pPr>
                <a:defRPr/>
              </a:pPr>
              <a:t>21/03/2023</a:t>
            </a:fld>
            <a:endParaRPr lang="es-ES"/>
          </a:p>
        </p:txBody>
      </p:sp>
      <p:sp>
        <p:nvSpPr>
          <p:cNvPr id="3" name="4 Marcador de pie de página">
            <a:extLst>
              <a:ext uri="{FF2B5EF4-FFF2-40B4-BE49-F238E27FC236}">
                <a16:creationId xmlns:a16="http://schemas.microsoft.com/office/drawing/2014/main" id="{727B255D-DC4B-405E-ABBB-AB7E97875706}"/>
              </a:ext>
            </a:extLst>
          </p:cNvPr>
          <p:cNvSpPr>
            <a:spLocks noGrp="1"/>
          </p:cNvSpPr>
          <p:nvPr>
            <p:ph type="ftr" sz="quarter" idx="11"/>
          </p:nvPr>
        </p:nvSpPr>
        <p:spPr/>
        <p:txBody>
          <a:bodyPr/>
          <a:lstStyle>
            <a:lvl1pPr>
              <a:defRPr/>
            </a:lvl1pPr>
          </a:lstStyle>
          <a:p>
            <a:pPr>
              <a:defRPr/>
            </a:pPr>
            <a:endParaRPr lang="es-ES"/>
          </a:p>
        </p:txBody>
      </p:sp>
      <p:sp>
        <p:nvSpPr>
          <p:cNvPr id="4" name="5 Marcador de número de diapositiva">
            <a:extLst>
              <a:ext uri="{FF2B5EF4-FFF2-40B4-BE49-F238E27FC236}">
                <a16:creationId xmlns:a16="http://schemas.microsoft.com/office/drawing/2014/main" id="{7603215E-F161-4F6D-BF98-2B0E37E242FD}"/>
              </a:ext>
            </a:extLst>
          </p:cNvPr>
          <p:cNvSpPr>
            <a:spLocks noGrp="1"/>
          </p:cNvSpPr>
          <p:nvPr>
            <p:ph type="sldNum" sz="quarter" idx="12"/>
          </p:nvPr>
        </p:nvSpPr>
        <p:spPr/>
        <p:txBody>
          <a:bodyPr/>
          <a:lstStyle>
            <a:lvl1pPr>
              <a:defRPr/>
            </a:lvl1pPr>
          </a:lstStyle>
          <a:p>
            <a:fld id="{BDB919B6-BCCB-49D3-BEDE-C50D37E93D94}" type="slidenum">
              <a:rPr lang="es-ES" altLang="es-MX"/>
              <a:pPr/>
              <a:t>‹Nº›</a:t>
            </a:fld>
            <a:endParaRPr lang="es-ES" altLang="es-MX"/>
          </a:p>
        </p:txBody>
      </p:sp>
    </p:spTree>
    <p:extLst>
      <p:ext uri="{BB962C8B-B14F-4D97-AF65-F5344CB8AC3E}">
        <p14:creationId xmlns:p14="http://schemas.microsoft.com/office/powerpoint/2010/main" val="263684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a:extLst>
              <a:ext uri="{FF2B5EF4-FFF2-40B4-BE49-F238E27FC236}">
                <a16:creationId xmlns:a16="http://schemas.microsoft.com/office/drawing/2014/main" id="{5523F8B4-491D-4C39-A195-21B0D516708F}"/>
              </a:ext>
            </a:extLst>
          </p:cNvPr>
          <p:cNvSpPr>
            <a:spLocks noGrp="1"/>
          </p:cNvSpPr>
          <p:nvPr>
            <p:ph type="dt" sz="half" idx="10"/>
          </p:nvPr>
        </p:nvSpPr>
        <p:spPr/>
        <p:txBody>
          <a:bodyPr/>
          <a:lstStyle>
            <a:lvl1pPr>
              <a:defRPr/>
            </a:lvl1pPr>
          </a:lstStyle>
          <a:p>
            <a:pPr>
              <a:defRPr/>
            </a:pPr>
            <a:fld id="{96C2BB63-3669-4DA5-9435-497DA990DE1B}" type="datetimeFigureOut">
              <a:rPr lang="es-ES"/>
              <a:pPr>
                <a:defRPr/>
              </a:pPr>
              <a:t>21/03/2023</a:t>
            </a:fld>
            <a:endParaRPr lang="es-ES"/>
          </a:p>
        </p:txBody>
      </p:sp>
      <p:sp>
        <p:nvSpPr>
          <p:cNvPr id="6" name="4 Marcador de pie de página">
            <a:extLst>
              <a:ext uri="{FF2B5EF4-FFF2-40B4-BE49-F238E27FC236}">
                <a16:creationId xmlns:a16="http://schemas.microsoft.com/office/drawing/2014/main" id="{A1E48542-E8B0-48C9-B28E-16B9F525258C}"/>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2D27D82F-671D-42DA-9A33-36992FF2970E}"/>
              </a:ext>
            </a:extLst>
          </p:cNvPr>
          <p:cNvSpPr>
            <a:spLocks noGrp="1"/>
          </p:cNvSpPr>
          <p:nvPr>
            <p:ph type="sldNum" sz="quarter" idx="12"/>
          </p:nvPr>
        </p:nvSpPr>
        <p:spPr/>
        <p:txBody>
          <a:bodyPr/>
          <a:lstStyle>
            <a:lvl1pPr>
              <a:defRPr/>
            </a:lvl1pPr>
          </a:lstStyle>
          <a:p>
            <a:fld id="{D20D5B38-576A-4424-A37D-A3FEF8993F1C}" type="slidenum">
              <a:rPr lang="es-ES" altLang="es-MX"/>
              <a:pPr/>
              <a:t>‹Nº›</a:t>
            </a:fld>
            <a:endParaRPr lang="es-ES" altLang="es-MX"/>
          </a:p>
        </p:txBody>
      </p:sp>
    </p:spTree>
    <p:extLst>
      <p:ext uri="{BB962C8B-B14F-4D97-AF65-F5344CB8AC3E}">
        <p14:creationId xmlns:p14="http://schemas.microsoft.com/office/powerpoint/2010/main" val="2128336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a:extLst>
              <a:ext uri="{FF2B5EF4-FFF2-40B4-BE49-F238E27FC236}">
                <a16:creationId xmlns:a16="http://schemas.microsoft.com/office/drawing/2014/main" id="{8E77E090-4A6C-4D88-AFE9-6C628A0508E7}"/>
              </a:ext>
            </a:extLst>
          </p:cNvPr>
          <p:cNvSpPr>
            <a:spLocks noGrp="1"/>
          </p:cNvSpPr>
          <p:nvPr>
            <p:ph type="dt" sz="half" idx="10"/>
          </p:nvPr>
        </p:nvSpPr>
        <p:spPr/>
        <p:txBody>
          <a:bodyPr/>
          <a:lstStyle>
            <a:lvl1pPr>
              <a:defRPr/>
            </a:lvl1pPr>
          </a:lstStyle>
          <a:p>
            <a:pPr>
              <a:defRPr/>
            </a:pPr>
            <a:fld id="{01D913DF-004C-432C-B901-64D141B27621}" type="datetimeFigureOut">
              <a:rPr lang="es-ES"/>
              <a:pPr>
                <a:defRPr/>
              </a:pPr>
              <a:t>21/03/2023</a:t>
            </a:fld>
            <a:endParaRPr lang="es-ES"/>
          </a:p>
        </p:txBody>
      </p:sp>
      <p:sp>
        <p:nvSpPr>
          <p:cNvPr id="6" name="4 Marcador de pie de página">
            <a:extLst>
              <a:ext uri="{FF2B5EF4-FFF2-40B4-BE49-F238E27FC236}">
                <a16:creationId xmlns:a16="http://schemas.microsoft.com/office/drawing/2014/main" id="{E35E9F70-392A-4AE7-9723-FA565FDD3CBB}"/>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A96A6A33-10D6-4CAE-B099-31B7576C1967}"/>
              </a:ext>
            </a:extLst>
          </p:cNvPr>
          <p:cNvSpPr>
            <a:spLocks noGrp="1"/>
          </p:cNvSpPr>
          <p:nvPr>
            <p:ph type="sldNum" sz="quarter" idx="12"/>
          </p:nvPr>
        </p:nvSpPr>
        <p:spPr/>
        <p:txBody>
          <a:bodyPr/>
          <a:lstStyle>
            <a:lvl1pPr>
              <a:defRPr/>
            </a:lvl1pPr>
          </a:lstStyle>
          <a:p>
            <a:fld id="{7AE41511-3A7C-4ECD-B622-A0401052626D}" type="slidenum">
              <a:rPr lang="es-ES" altLang="es-MX"/>
              <a:pPr/>
              <a:t>‹Nº›</a:t>
            </a:fld>
            <a:endParaRPr lang="es-ES" altLang="es-MX"/>
          </a:p>
        </p:txBody>
      </p:sp>
    </p:spTree>
    <p:extLst>
      <p:ext uri="{BB962C8B-B14F-4D97-AF65-F5344CB8AC3E}">
        <p14:creationId xmlns:p14="http://schemas.microsoft.com/office/powerpoint/2010/main" val="3163181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a:extLst>
              <a:ext uri="{FF2B5EF4-FFF2-40B4-BE49-F238E27FC236}">
                <a16:creationId xmlns:a16="http://schemas.microsoft.com/office/drawing/2014/main" id="{51582FB9-6CD1-4542-9D06-52341F50A509}"/>
              </a:ext>
            </a:extLst>
          </p:cNvPr>
          <p:cNvSpPr>
            <a:spLocks noGrp="1"/>
          </p:cNvSpPr>
          <p:nvPr>
            <p:ph type="dt" sz="half" idx="10"/>
          </p:nvPr>
        </p:nvSpPr>
        <p:spPr/>
        <p:txBody>
          <a:bodyPr/>
          <a:lstStyle>
            <a:lvl1pPr>
              <a:defRPr/>
            </a:lvl1pPr>
          </a:lstStyle>
          <a:p>
            <a:pPr>
              <a:defRPr/>
            </a:pPr>
            <a:fld id="{BE9A8F84-9B08-4F73-9670-24AF50816C49}" type="datetimeFigureOut">
              <a:rPr lang="es-ES"/>
              <a:pPr>
                <a:defRPr/>
              </a:pPr>
              <a:t>21/03/2023</a:t>
            </a:fld>
            <a:endParaRPr lang="es-ES"/>
          </a:p>
        </p:txBody>
      </p:sp>
      <p:sp>
        <p:nvSpPr>
          <p:cNvPr id="5" name="4 Marcador de pie de página">
            <a:extLst>
              <a:ext uri="{FF2B5EF4-FFF2-40B4-BE49-F238E27FC236}">
                <a16:creationId xmlns:a16="http://schemas.microsoft.com/office/drawing/2014/main" id="{4EF7F6B5-598B-43FD-BD8A-76F850063A56}"/>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270643E1-E8B7-4AC1-920D-1D5F9BF2C95A}"/>
              </a:ext>
            </a:extLst>
          </p:cNvPr>
          <p:cNvSpPr>
            <a:spLocks noGrp="1"/>
          </p:cNvSpPr>
          <p:nvPr>
            <p:ph type="sldNum" sz="quarter" idx="12"/>
          </p:nvPr>
        </p:nvSpPr>
        <p:spPr/>
        <p:txBody>
          <a:bodyPr/>
          <a:lstStyle>
            <a:lvl1pPr>
              <a:defRPr/>
            </a:lvl1pPr>
          </a:lstStyle>
          <a:p>
            <a:fld id="{2A78A998-D4C4-4AA8-A5FE-2FE74C425B22}" type="slidenum">
              <a:rPr lang="es-ES" altLang="es-MX"/>
              <a:pPr/>
              <a:t>‹Nº›</a:t>
            </a:fld>
            <a:endParaRPr lang="es-ES" altLang="es-MX"/>
          </a:p>
        </p:txBody>
      </p:sp>
    </p:spTree>
    <p:extLst>
      <p:ext uri="{BB962C8B-B14F-4D97-AF65-F5344CB8AC3E}">
        <p14:creationId xmlns:p14="http://schemas.microsoft.com/office/powerpoint/2010/main" val="89440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8169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a:extLst>
              <a:ext uri="{FF2B5EF4-FFF2-40B4-BE49-F238E27FC236}">
                <a16:creationId xmlns:a16="http://schemas.microsoft.com/office/drawing/2014/main" id="{B00206F2-A5A5-42D4-93E0-98458B9E1454}"/>
              </a:ext>
            </a:extLst>
          </p:cNvPr>
          <p:cNvSpPr>
            <a:spLocks noGrp="1"/>
          </p:cNvSpPr>
          <p:nvPr>
            <p:ph type="dt" sz="half" idx="10"/>
          </p:nvPr>
        </p:nvSpPr>
        <p:spPr/>
        <p:txBody>
          <a:bodyPr/>
          <a:lstStyle>
            <a:lvl1pPr>
              <a:defRPr/>
            </a:lvl1pPr>
          </a:lstStyle>
          <a:p>
            <a:pPr>
              <a:defRPr/>
            </a:pPr>
            <a:fld id="{2D045779-8167-4D0D-BC4F-E4949F5C0D97}" type="datetimeFigureOut">
              <a:rPr lang="es-ES"/>
              <a:pPr>
                <a:defRPr/>
              </a:pPr>
              <a:t>21/03/2023</a:t>
            </a:fld>
            <a:endParaRPr lang="es-ES"/>
          </a:p>
        </p:txBody>
      </p:sp>
      <p:sp>
        <p:nvSpPr>
          <p:cNvPr id="5" name="4 Marcador de pie de página">
            <a:extLst>
              <a:ext uri="{FF2B5EF4-FFF2-40B4-BE49-F238E27FC236}">
                <a16:creationId xmlns:a16="http://schemas.microsoft.com/office/drawing/2014/main" id="{1DF1D18D-73C6-4F62-A21C-C10C7A2E97EB}"/>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FF5094E4-3ED7-4101-ADD7-FE300C99D604}"/>
              </a:ext>
            </a:extLst>
          </p:cNvPr>
          <p:cNvSpPr>
            <a:spLocks noGrp="1"/>
          </p:cNvSpPr>
          <p:nvPr>
            <p:ph type="sldNum" sz="quarter" idx="12"/>
          </p:nvPr>
        </p:nvSpPr>
        <p:spPr/>
        <p:txBody>
          <a:bodyPr/>
          <a:lstStyle>
            <a:lvl1pPr>
              <a:defRPr/>
            </a:lvl1pPr>
          </a:lstStyle>
          <a:p>
            <a:fld id="{9A1474F7-0B7A-440E-9079-11E9D7AD8DEC}" type="slidenum">
              <a:rPr lang="es-ES" altLang="es-MX"/>
              <a:pPr/>
              <a:t>‹Nº›</a:t>
            </a:fld>
            <a:endParaRPr lang="es-ES" altLang="es-MX"/>
          </a:p>
        </p:txBody>
      </p:sp>
    </p:spTree>
    <p:extLst>
      <p:ext uri="{BB962C8B-B14F-4D97-AF65-F5344CB8AC3E}">
        <p14:creationId xmlns:p14="http://schemas.microsoft.com/office/powerpoint/2010/main" val="1833552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1" y="244476"/>
            <a:ext cx="11180233" cy="14319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1117601" y="1905000"/>
            <a:ext cx="5236633" cy="4191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6557434" y="1905000"/>
            <a:ext cx="5236633"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557434" y="4076700"/>
            <a:ext cx="5236633"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fecha">
            <a:extLst>
              <a:ext uri="{FF2B5EF4-FFF2-40B4-BE49-F238E27FC236}">
                <a16:creationId xmlns:a16="http://schemas.microsoft.com/office/drawing/2014/main" id="{7D0C4C8C-3D06-4F50-BC71-E6ADBE495D33}"/>
              </a:ext>
            </a:extLst>
          </p:cNvPr>
          <p:cNvSpPr>
            <a:spLocks noGrp="1"/>
          </p:cNvSpPr>
          <p:nvPr>
            <p:ph type="dt" sz="half" idx="10"/>
          </p:nvPr>
        </p:nvSpPr>
        <p:spPr>
          <a:xfrm>
            <a:off x="1117600" y="6245225"/>
            <a:ext cx="2535238" cy="476250"/>
          </a:xfrm>
        </p:spPr>
        <p:txBody>
          <a:bodyPr/>
          <a:lstStyle>
            <a:lvl1pPr>
              <a:defRPr/>
            </a:lvl1pPr>
          </a:lstStyle>
          <a:p>
            <a:pPr>
              <a:defRPr/>
            </a:pPr>
            <a:fld id="{24F296FF-67BF-43D4-B24B-85246D29164F}" type="datetimeFigureOut">
              <a:rPr lang="es-ES"/>
              <a:pPr>
                <a:defRPr/>
              </a:pPr>
              <a:t>21/03/2023</a:t>
            </a:fld>
            <a:endParaRPr lang="es-ES"/>
          </a:p>
        </p:txBody>
      </p:sp>
      <p:sp>
        <p:nvSpPr>
          <p:cNvPr id="7" name="6 Marcador de pie de página">
            <a:extLst>
              <a:ext uri="{FF2B5EF4-FFF2-40B4-BE49-F238E27FC236}">
                <a16:creationId xmlns:a16="http://schemas.microsoft.com/office/drawing/2014/main" id="{92B3561F-5966-4AE3-8DF3-4AD516D97422}"/>
              </a:ext>
            </a:extLst>
          </p:cNvPr>
          <p:cNvSpPr>
            <a:spLocks noGrp="1"/>
          </p:cNvSpPr>
          <p:nvPr>
            <p:ph type="ftr" sz="quarter" idx="11"/>
          </p:nvPr>
        </p:nvSpPr>
        <p:spPr>
          <a:xfrm>
            <a:off x="4572000" y="6245225"/>
            <a:ext cx="3860800" cy="476250"/>
          </a:xfrm>
        </p:spPr>
        <p:txBody>
          <a:bodyPr/>
          <a:lstStyle>
            <a:lvl1pPr>
              <a:defRPr/>
            </a:lvl1pPr>
          </a:lstStyle>
          <a:p>
            <a:pPr>
              <a:defRPr/>
            </a:pPr>
            <a:endParaRPr lang="es-ES"/>
          </a:p>
        </p:txBody>
      </p:sp>
      <p:sp>
        <p:nvSpPr>
          <p:cNvPr id="8" name="7 Marcador de número de diapositiva">
            <a:extLst>
              <a:ext uri="{FF2B5EF4-FFF2-40B4-BE49-F238E27FC236}">
                <a16:creationId xmlns:a16="http://schemas.microsoft.com/office/drawing/2014/main" id="{0EB60AD2-A399-4CF1-8666-A538C405E14C}"/>
              </a:ext>
            </a:extLst>
          </p:cNvPr>
          <p:cNvSpPr>
            <a:spLocks noGrp="1"/>
          </p:cNvSpPr>
          <p:nvPr>
            <p:ph type="sldNum" sz="quarter" idx="12"/>
          </p:nvPr>
        </p:nvSpPr>
        <p:spPr>
          <a:xfrm>
            <a:off x="9250363" y="6245225"/>
            <a:ext cx="2535237" cy="476250"/>
          </a:xfrm>
        </p:spPr>
        <p:txBody>
          <a:bodyPr/>
          <a:lstStyle>
            <a:lvl1pPr>
              <a:defRPr/>
            </a:lvl1pPr>
          </a:lstStyle>
          <a:p>
            <a:fld id="{03F02C2C-B6E2-41CB-B9DA-9A33E758ADAF}" type="slidenum">
              <a:rPr lang="es-ES" altLang="es-MX"/>
              <a:pPr/>
              <a:t>‹Nº›</a:t>
            </a:fld>
            <a:endParaRPr lang="es-ES" altLang="es-MX"/>
          </a:p>
        </p:txBody>
      </p:sp>
    </p:spTree>
    <p:extLst>
      <p:ext uri="{BB962C8B-B14F-4D97-AF65-F5344CB8AC3E}">
        <p14:creationId xmlns:p14="http://schemas.microsoft.com/office/powerpoint/2010/main" val="1690660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1" y="244476"/>
            <a:ext cx="11180233" cy="14319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1117601" y="1905000"/>
            <a:ext cx="5236633" cy="4191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557434" y="1905000"/>
            <a:ext cx="5236633" cy="4191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a:extLst>
              <a:ext uri="{FF2B5EF4-FFF2-40B4-BE49-F238E27FC236}">
                <a16:creationId xmlns:a16="http://schemas.microsoft.com/office/drawing/2014/main" id="{3B94EB31-1C54-4103-B5FE-F186F92A1512}"/>
              </a:ext>
            </a:extLst>
          </p:cNvPr>
          <p:cNvSpPr>
            <a:spLocks noGrp="1"/>
          </p:cNvSpPr>
          <p:nvPr>
            <p:ph type="dt" sz="half" idx="10"/>
          </p:nvPr>
        </p:nvSpPr>
        <p:spPr>
          <a:xfrm>
            <a:off x="1117600" y="6245225"/>
            <a:ext cx="2535238" cy="476250"/>
          </a:xfrm>
        </p:spPr>
        <p:txBody>
          <a:bodyPr/>
          <a:lstStyle>
            <a:lvl1pPr>
              <a:defRPr/>
            </a:lvl1pPr>
          </a:lstStyle>
          <a:p>
            <a:pPr>
              <a:defRPr/>
            </a:pPr>
            <a:fld id="{FEC9DE2D-FF2E-4DBB-AC06-9A808D5A7366}" type="datetimeFigureOut">
              <a:rPr lang="es-ES"/>
              <a:pPr>
                <a:defRPr/>
              </a:pPr>
              <a:t>21/03/2023</a:t>
            </a:fld>
            <a:endParaRPr lang="es-ES"/>
          </a:p>
        </p:txBody>
      </p:sp>
      <p:sp>
        <p:nvSpPr>
          <p:cNvPr id="6" name="5 Marcador de pie de página">
            <a:extLst>
              <a:ext uri="{FF2B5EF4-FFF2-40B4-BE49-F238E27FC236}">
                <a16:creationId xmlns:a16="http://schemas.microsoft.com/office/drawing/2014/main" id="{44374512-26CF-402B-8DD5-3C0C9A019CA4}"/>
              </a:ext>
            </a:extLst>
          </p:cNvPr>
          <p:cNvSpPr>
            <a:spLocks noGrp="1"/>
          </p:cNvSpPr>
          <p:nvPr>
            <p:ph type="ftr" sz="quarter" idx="11"/>
          </p:nvPr>
        </p:nvSpPr>
        <p:spPr>
          <a:xfrm>
            <a:off x="4572000" y="6245225"/>
            <a:ext cx="3860800" cy="476250"/>
          </a:xfrm>
        </p:spPr>
        <p:txBody>
          <a:bodyPr/>
          <a:lstStyle>
            <a:lvl1pPr>
              <a:defRPr/>
            </a:lvl1pPr>
          </a:lstStyle>
          <a:p>
            <a:pPr>
              <a:defRPr/>
            </a:pPr>
            <a:endParaRPr lang="es-ES"/>
          </a:p>
        </p:txBody>
      </p:sp>
      <p:sp>
        <p:nvSpPr>
          <p:cNvPr id="7" name="6 Marcador de número de diapositiva">
            <a:extLst>
              <a:ext uri="{FF2B5EF4-FFF2-40B4-BE49-F238E27FC236}">
                <a16:creationId xmlns:a16="http://schemas.microsoft.com/office/drawing/2014/main" id="{8D37BA60-6D9D-4332-AC7D-D0C4C4579735}"/>
              </a:ext>
            </a:extLst>
          </p:cNvPr>
          <p:cNvSpPr>
            <a:spLocks noGrp="1"/>
          </p:cNvSpPr>
          <p:nvPr>
            <p:ph type="sldNum" sz="quarter" idx="12"/>
          </p:nvPr>
        </p:nvSpPr>
        <p:spPr>
          <a:xfrm>
            <a:off x="9250363" y="6245225"/>
            <a:ext cx="2535237" cy="476250"/>
          </a:xfrm>
        </p:spPr>
        <p:txBody>
          <a:bodyPr/>
          <a:lstStyle>
            <a:lvl1pPr>
              <a:defRPr/>
            </a:lvl1pPr>
          </a:lstStyle>
          <a:p>
            <a:fld id="{2A16B6DA-F197-409E-B279-D6B8E942D28D}" type="slidenum">
              <a:rPr lang="es-ES" altLang="es-MX"/>
              <a:pPr/>
              <a:t>‹Nº›</a:t>
            </a:fld>
            <a:endParaRPr lang="es-ES" altLang="es-MX"/>
          </a:p>
        </p:txBody>
      </p:sp>
    </p:spTree>
    <p:extLst>
      <p:ext uri="{BB962C8B-B14F-4D97-AF65-F5344CB8AC3E}">
        <p14:creationId xmlns:p14="http://schemas.microsoft.com/office/powerpoint/2010/main" val="120113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6E0714C-9664-4B51-B92B-6ED1A60BA0EB}"/>
              </a:ext>
            </a:extLst>
          </p:cNvPr>
          <p:cNvSpPr/>
          <p:nvPr/>
        </p:nvSpPr>
        <p:spPr>
          <a:xfrm>
            <a:off x="0"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3" name="Date Placeholder 3">
            <a:extLst>
              <a:ext uri="{FF2B5EF4-FFF2-40B4-BE49-F238E27FC236}">
                <a16:creationId xmlns:a16="http://schemas.microsoft.com/office/drawing/2014/main" id="{DA39EED0-A4E2-47FA-A248-C032BCB1EE63}"/>
              </a:ext>
            </a:extLst>
          </p:cNvPr>
          <p:cNvSpPr>
            <a:spLocks noGrp="1"/>
          </p:cNvSpPr>
          <p:nvPr/>
        </p:nvSpPr>
        <p:spPr>
          <a:xfrm>
            <a:off x="508000" y="6492875"/>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bg1">
                    <a:lumMod val="95000"/>
                  </a:schemeClr>
                </a:solidFill>
              </a:rPr>
              <a:t>9</a:t>
            </a:r>
            <a:r>
              <a:rPr lang="en-US" sz="1400">
                <a:solidFill>
                  <a:schemeClr val="bg1">
                    <a:lumMod val="95000"/>
                  </a:schemeClr>
                </a:solidFill>
              </a:rPr>
              <a:t>CM6</a:t>
            </a:r>
            <a:endParaRPr lang="en-US" sz="1400" dirty="0">
              <a:solidFill>
                <a:schemeClr val="bg1">
                  <a:lumMod val="95000"/>
                </a:schemeClr>
              </a:solidFill>
            </a:endParaRPr>
          </a:p>
        </p:txBody>
      </p:sp>
      <p:sp>
        <p:nvSpPr>
          <p:cNvPr id="4" name="Slide Number Placeholder 5">
            <a:extLst>
              <a:ext uri="{FF2B5EF4-FFF2-40B4-BE49-F238E27FC236}">
                <a16:creationId xmlns:a16="http://schemas.microsoft.com/office/drawing/2014/main" id="{F94BDA4F-931A-4ADE-B0D3-DE02F1BA4AEF}"/>
              </a:ext>
            </a:extLst>
          </p:cNvPr>
          <p:cNvSpPr>
            <a:spLocks noGrp="1"/>
          </p:cNvSpPr>
          <p:nvPr/>
        </p:nvSpPr>
        <p:spPr>
          <a:xfrm>
            <a:off x="9347200" y="6492875"/>
            <a:ext cx="2844800" cy="365125"/>
          </a:xfrm>
          <a:prstGeom prst="rect">
            <a:avLst/>
          </a:prstGeom>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85BA728-0906-4D18-A44D-F6B23FBFAD2D}" type="slidenum">
              <a:rPr lang="en-US" altLang="es-MX" sz="1200" smtClean="0">
                <a:solidFill>
                  <a:srgbClr val="F2F2F2"/>
                </a:solidFill>
                <a:latin typeface="Calibri" panose="020F0502020204030204" pitchFamily="34" charset="0"/>
              </a:rPr>
              <a:pPr algn="r" eaLnBrk="1" hangingPunct="1">
                <a:defRPr/>
              </a:pPr>
              <a:t>‹Nº›</a:t>
            </a:fld>
            <a:endParaRPr lang="en-US" altLang="es-MX" sz="1200">
              <a:solidFill>
                <a:srgbClr val="F2F2F2"/>
              </a:solidFill>
              <a:latin typeface="Calibri" panose="020F0502020204030204" pitchFamily="34" charset="0"/>
            </a:endParaRPr>
          </a:p>
        </p:txBody>
      </p:sp>
      <p:sp>
        <p:nvSpPr>
          <p:cNvPr id="5" name="Rectangle 12">
            <a:extLst>
              <a:ext uri="{FF2B5EF4-FFF2-40B4-BE49-F238E27FC236}">
                <a16:creationId xmlns:a16="http://schemas.microsoft.com/office/drawing/2014/main" id="{3951F6B7-AF8C-4CD6-99E3-94139751DEDC}"/>
              </a:ext>
            </a:extLst>
          </p:cNvPr>
          <p:cNvSpPr/>
          <p:nvPr/>
        </p:nvSpPr>
        <p:spPr>
          <a:xfrm>
            <a:off x="0" y="0"/>
            <a:ext cx="12192000" cy="533400"/>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6" name="TextBox 17">
            <a:extLst>
              <a:ext uri="{FF2B5EF4-FFF2-40B4-BE49-F238E27FC236}">
                <a16:creationId xmlns:a16="http://schemas.microsoft.com/office/drawing/2014/main" id="{740AA52D-F650-488B-AAF7-C4B6D8F59E40}"/>
              </a:ext>
            </a:extLst>
          </p:cNvPr>
          <p:cNvSpPr txBox="1"/>
          <p:nvPr/>
        </p:nvSpPr>
        <p:spPr>
          <a:xfrm>
            <a:off x="1422400" y="152400"/>
            <a:ext cx="4492625" cy="261938"/>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MX" sz="1100" dirty="0">
                <a:solidFill>
                  <a:schemeClr val="accent5">
                    <a:lumMod val="20000"/>
                    <a:lumOff val="80000"/>
                  </a:schemeClr>
                </a:solidFill>
              </a:rPr>
              <a:t>Instituto Politécnico</a:t>
            </a:r>
            <a:r>
              <a:rPr lang="es-MX" sz="1100" dirty="0">
                <a:solidFill>
                  <a:schemeClr val="accent5">
                    <a:lumMod val="50000"/>
                  </a:schemeClr>
                </a:solidFill>
              </a:rPr>
              <a:t> </a:t>
            </a:r>
            <a:r>
              <a:rPr lang="es-MX" sz="1100" dirty="0">
                <a:solidFill>
                  <a:schemeClr val="accent5">
                    <a:lumMod val="20000"/>
                    <a:lumOff val="80000"/>
                  </a:schemeClr>
                </a:solidFill>
              </a:rPr>
              <a:t>Nacional –  Ingeniería en Comunicaciones y Electrónica</a:t>
            </a:r>
          </a:p>
        </p:txBody>
      </p:sp>
      <p:sp>
        <p:nvSpPr>
          <p:cNvPr id="7" name="Footer Placeholder 4">
            <a:extLst>
              <a:ext uri="{FF2B5EF4-FFF2-40B4-BE49-F238E27FC236}">
                <a16:creationId xmlns:a16="http://schemas.microsoft.com/office/drawing/2014/main" id="{F76E23C4-B633-4202-AD06-68F9BE6BF621}"/>
              </a:ext>
            </a:extLst>
          </p:cNvPr>
          <p:cNvSpPr>
            <a:spLocks noGrp="1"/>
          </p:cNvSpPr>
          <p:nvPr/>
        </p:nvSpPr>
        <p:spPr>
          <a:xfrm>
            <a:off x="4165600" y="6492875"/>
            <a:ext cx="3860800" cy="36512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MX" dirty="0">
                <a:solidFill>
                  <a:schemeClr val="bg1">
                    <a:lumMod val="95000"/>
                  </a:schemeClr>
                </a:solidFill>
              </a:rPr>
              <a:t>Ingeniería Económica</a:t>
            </a:r>
          </a:p>
        </p:txBody>
      </p:sp>
      <p:pic>
        <p:nvPicPr>
          <p:cNvPr id="8" name="8 Imagen" descr="images.jpg">
            <a:extLst>
              <a:ext uri="{FF2B5EF4-FFF2-40B4-BE49-F238E27FC236}">
                <a16:creationId xmlns:a16="http://schemas.microsoft.com/office/drawing/2014/main" id="{AF115CE9-B1FF-4B83-8F3B-DB9E08C5DD0B}"/>
              </a:ext>
            </a:extLst>
          </p:cNvPr>
          <p:cNvPicPr>
            <a:picLocks noChangeAspect="1"/>
          </p:cNvPicPr>
          <p:nvPr/>
        </p:nvPicPr>
        <p:blipFill>
          <a:blip r:embed="rId2">
            <a:extLst>
              <a:ext uri="{28A0092B-C50C-407E-A947-70E740481C1C}">
                <a14:useLocalDpi xmlns:a14="http://schemas.microsoft.com/office/drawing/2010/main" val="0"/>
              </a:ext>
            </a:extLst>
          </a:blip>
          <a:srcRect b="14532"/>
          <a:stretch>
            <a:fillRect/>
          </a:stretch>
        </p:blipFill>
        <p:spPr bwMode="auto">
          <a:xfrm>
            <a:off x="0" y="0"/>
            <a:ext cx="101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35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Title 1"/>
          <p:cNvSpPr>
            <a:spLocks noGrp="1"/>
          </p:cNvSpPr>
          <p:nvPr>
            <p:ph type="title"/>
          </p:nvPr>
        </p:nvSpPr>
        <p:spPr>
          <a:xfrm>
            <a:off x="3759200" y="609600"/>
            <a:ext cx="8128000" cy="1143000"/>
          </a:xfrm>
          <a:prstGeom prst="rect">
            <a:avLst/>
          </a:prstGeom>
        </p:spPr>
        <p:txBody>
          <a:bodyPr/>
          <a:lstStyle/>
          <a:p>
            <a:r>
              <a:rPr lang="es-ES"/>
              <a:t>Haga clic para modificar el estilo de título del patrón</a:t>
            </a:r>
            <a:endParaRPr lang="en-US"/>
          </a:p>
        </p:txBody>
      </p:sp>
      <p:sp>
        <p:nvSpPr>
          <p:cNvPr id="3" name="ClipArt Placeholder 2"/>
          <p:cNvSpPr>
            <a:spLocks noGrp="1"/>
          </p:cNvSpPr>
          <p:nvPr>
            <p:ph type="clipArt" sz="half" idx="1"/>
          </p:nvPr>
        </p:nvSpPr>
        <p:spPr>
          <a:xfrm>
            <a:off x="3759200" y="1981200"/>
            <a:ext cx="3962400" cy="4114800"/>
          </a:xfrm>
          <a:prstGeom prst="rect">
            <a:avLst/>
          </a:prstGeom>
        </p:spPr>
        <p:txBody>
          <a:bodyPr/>
          <a:lstStyle/>
          <a:p>
            <a:pPr lvl="0"/>
            <a:r>
              <a:rPr lang="es-ES" noProof="0"/>
              <a:t>Haga clic en el icono para agregar una imagen prediseñada</a:t>
            </a:r>
            <a:endParaRPr lang="en-US" noProof="0"/>
          </a:p>
        </p:txBody>
      </p:sp>
      <p:sp>
        <p:nvSpPr>
          <p:cNvPr id="4" name="Text Placeholder 3"/>
          <p:cNvSpPr>
            <a:spLocks noGrp="1"/>
          </p:cNvSpPr>
          <p:nvPr>
            <p:ph type="body" sz="half" idx="2"/>
          </p:nvPr>
        </p:nvSpPr>
        <p:spPr>
          <a:xfrm>
            <a:off x="7924800" y="1981200"/>
            <a:ext cx="3962400" cy="4114800"/>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a:extLst>
              <a:ext uri="{FF2B5EF4-FFF2-40B4-BE49-F238E27FC236}">
                <a16:creationId xmlns:a16="http://schemas.microsoft.com/office/drawing/2014/main" id="{CE56A32D-E2B0-422E-A118-C14E136B20D1}"/>
              </a:ext>
            </a:extLst>
          </p:cNvPr>
          <p:cNvSpPr>
            <a:spLocks noGrp="1"/>
          </p:cNvSpPr>
          <p:nvPr>
            <p:ph type="dt" sz="half" idx="10"/>
          </p:nvPr>
        </p:nvSpPr>
        <p:spPr>
          <a:xfrm>
            <a:off x="406400" y="6248400"/>
            <a:ext cx="2540000" cy="457200"/>
          </a:xfrm>
          <a:prstGeom prst="rect">
            <a:avLst/>
          </a:prstGeom>
        </p:spPr>
        <p:txBody>
          <a:bodyPr/>
          <a:lstStyle>
            <a:lvl1pPr eaLnBrk="1" hangingPunct="1">
              <a:defRPr>
                <a:latin typeface="Arial" pitchFamily="34" charset="0"/>
              </a:defRPr>
            </a:lvl1pPr>
          </a:lstStyle>
          <a:p>
            <a:pPr>
              <a:defRPr/>
            </a:pPr>
            <a:endParaRPr lang="es-ES"/>
          </a:p>
        </p:txBody>
      </p:sp>
      <p:sp>
        <p:nvSpPr>
          <p:cNvPr id="6" name="Footer Placeholder 5">
            <a:extLst>
              <a:ext uri="{FF2B5EF4-FFF2-40B4-BE49-F238E27FC236}">
                <a16:creationId xmlns:a16="http://schemas.microsoft.com/office/drawing/2014/main" id="{3C82C8C8-DDF8-402C-95A8-77C49149150D}"/>
              </a:ext>
            </a:extLst>
          </p:cNvPr>
          <p:cNvSpPr>
            <a:spLocks noGrp="1"/>
          </p:cNvSpPr>
          <p:nvPr>
            <p:ph type="ftr" sz="quarter" idx="11"/>
          </p:nvPr>
        </p:nvSpPr>
        <p:spPr>
          <a:xfrm>
            <a:off x="4775200" y="6248400"/>
            <a:ext cx="3860800" cy="457200"/>
          </a:xfrm>
          <a:prstGeom prst="rect">
            <a:avLst/>
          </a:prstGeom>
        </p:spPr>
        <p:txBody>
          <a:bodyPr/>
          <a:lstStyle>
            <a:lvl1pPr eaLnBrk="1" hangingPunct="1">
              <a:defRPr>
                <a:latin typeface="Arial" pitchFamily="34" charset="0"/>
              </a:defRPr>
            </a:lvl1pPr>
          </a:lstStyle>
          <a:p>
            <a:pPr>
              <a:defRPr/>
            </a:pPr>
            <a:endParaRPr lang="es-ES"/>
          </a:p>
        </p:txBody>
      </p:sp>
      <p:sp>
        <p:nvSpPr>
          <p:cNvPr id="7" name="Slide Number Placeholder 6">
            <a:extLst>
              <a:ext uri="{FF2B5EF4-FFF2-40B4-BE49-F238E27FC236}">
                <a16:creationId xmlns:a16="http://schemas.microsoft.com/office/drawing/2014/main" id="{AF7E675B-FC18-45D9-90D1-1EBB1E72F2C5}"/>
              </a:ext>
            </a:extLst>
          </p:cNvPr>
          <p:cNvSpPr>
            <a:spLocks noGrp="1"/>
          </p:cNvSpPr>
          <p:nvPr>
            <p:ph type="sldNum" sz="quarter" idx="12"/>
          </p:nvPr>
        </p:nvSpPr>
        <p:spPr>
          <a:xfrm>
            <a:off x="93472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72BFE8C0-36E1-4E28-8C5E-18378F0C632A}" type="slidenum">
              <a:rPr lang="es-ES" altLang="es-MX"/>
              <a:pPr>
                <a:defRPr/>
              </a:pPr>
              <a:t>‹Nº›</a:t>
            </a:fld>
            <a:endParaRPr lang="es-ES" altLang="es-MX"/>
          </a:p>
        </p:txBody>
      </p:sp>
    </p:spTree>
    <p:extLst>
      <p:ext uri="{BB962C8B-B14F-4D97-AF65-F5344CB8AC3E}">
        <p14:creationId xmlns:p14="http://schemas.microsoft.com/office/powerpoint/2010/main" val="181232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4A060F03-0773-46D1-9638-301E2729151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pitchFamily="34" charset="0"/>
              </a:defRPr>
            </a:lvl1pPr>
          </a:lstStyle>
          <a:p>
            <a:pPr>
              <a:defRPr/>
            </a:pPr>
            <a:endParaRPr lang="es-ES"/>
          </a:p>
        </p:txBody>
      </p:sp>
      <p:sp>
        <p:nvSpPr>
          <p:cNvPr id="5" name="Footer Placeholder 4">
            <a:extLst>
              <a:ext uri="{FF2B5EF4-FFF2-40B4-BE49-F238E27FC236}">
                <a16:creationId xmlns:a16="http://schemas.microsoft.com/office/drawing/2014/main" id="{EC4CCDD8-9151-4705-A9BF-FA90A00DA918}"/>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pitchFamily="34" charset="0"/>
              </a:defRPr>
            </a:lvl1pPr>
          </a:lstStyle>
          <a:p>
            <a:pPr>
              <a:defRPr/>
            </a:pPr>
            <a:endParaRPr lang="es-ES"/>
          </a:p>
        </p:txBody>
      </p:sp>
      <p:sp>
        <p:nvSpPr>
          <p:cNvPr id="6" name="Slide Number Placeholder 5">
            <a:extLst>
              <a:ext uri="{FF2B5EF4-FFF2-40B4-BE49-F238E27FC236}">
                <a16:creationId xmlns:a16="http://schemas.microsoft.com/office/drawing/2014/main" id="{C955DF25-CEAA-4DFB-BEBA-FBF1E9316098}"/>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3F5191EB-7D58-44E0-99A1-0BD65025C7D8}" type="slidenum">
              <a:rPr lang="es-ES" altLang="es-MX"/>
              <a:pPr>
                <a:defRPr/>
              </a:pPr>
              <a:t>‹Nº›</a:t>
            </a:fld>
            <a:endParaRPr lang="es-ES" altLang="es-MX"/>
          </a:p>
        </p:txBody>
      </p:sp>
    </p:spTree>
    <p:extLst>
      <p:ext uri="{BB962C8B-B14F-4D97-AF65-F5344CB8AC3E}">
        <p14:creationId xmlns:p14="http://schemas.microsoft.com/office/powerpoint/2010/main" val="257965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DCF1E-7418-46C2-B5DA-F52BE02EDD4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pitchFamily="34" charset="0"/>
              </a:defRPr>
            </a:lvl1pPr>
          </a:lstStyle>
          <a:p>
            <a:pPr>
              <a:defRPr/>
            </a:pPr>
            <a:endParaRPr lang="es-ES"/>
          </a:p>
        </p:txBody>
      </p:sp>
      <p:sp>
        <p:nvSpPr>
          <p:cNvPr id="3" name="Footer Placeholder 2">
            <a:extLst>
              <a:ext uri="{FF2B5EF4-FFF2-40B4-BE49-F238E27FC236}">
                <a16:creationId xmlns:a16="http://schemas.microsoft.com/office/drawing/2014/main" id="{71A34F9B-DBB8-4F46-9E0F-835069FA36EF}"/>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pitchFamily="34" charset="0"/>
              </a:defRPr>
            </a:lvl1pPr>
          </a:lstStyle>
          <a:p>
            <a:pPr>
              <a:defRPr/>
            </a:pPr>
            <a:endParaRPr lang="es-ES"/>
          </a:p>
        </p:txBody>
      </p:sp>
      <p:sp>
        <p:nvSpPr>
          <p:cNvPr id="4" name="Slide Number Placeholder 3">
            <a:extLst>
              <a:ext uri="{FF2B5EF4-FFF2-40B4-BE49-F238E27FC236}">
                <a16:creationId xmlns:a16="http://schemas.microsoft.com/office/drawing/2014/main" id="{6334FEF8-9D51-4E22-9C18-B9F2F3FC0FBF}"/>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B59B91AA-795F-4A2A-8B86-BCC66FBC9C4E}" type="slidenum">
              <a:rPr lang="es-ES" altLang="es-MX"/>
              <a:pPr>
                <a:defRPr/>
              </a:pPr>
              <a:t>‹Nº›</a:t>
            </a:fld>
            <a:endParaRPr lang="es-ES" altLang="es-MX"/>
          </a:p>
        </p:txBody>
      </p:sp>
    </p:spTree>
    <p:extLst>
      <p:ext uri="{BB962C8B-B14F-4D97-AF65-F5344CB8AC3E}">
        <p14:creationId xmlns:p14="http://schemas.microsoft.com/office/powerpoint/2010/main" val="9916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a:extLst>
              <a:ext uri="{FF2B5EF4-FFF2-40B4-BE49-F238E27FC236}">
                <a16:creationId xmlns:a16="http://schemas.microsoft.com/office/drawing/2014/main" id="{1E9156FB-0581-4D07-95B9-9969BD457C51}"/>
              </a:ext>
            </a:extLst>
          </p:cNvPr>
          <p:cNvSpPr>
            <a:spLocks noGrp="1" noChangeArrowheads="1"/>
          </p:cNvSpPr>
          <p:nvPr>
            <p:ph type="dt" sz="half" idx="10"/>
          </p:nvPr>
        </p:nvSpPr>
        <p:spPr>
          <a:xfrm>
            <a:off x="609600" y="6245225"/>
            <a:ext cx="2844800" cy="476250"/>
          </a:xfrm>
          <a:prstGeom prst="rect">
            <a:avLst/>
          </a:prstGeom>
        </p:spPr>
        <p:txBody>
          <a:bodyPr/>
          <a:lstStyle>
            <a:lvl1pPr eaLnBrk="1" hangingPunct="1">
              <a:defRPr>
                <a:latin typeface="Arial" pitchFamily="34" charset="0"/>
              </a:defRPr>
            </a:lvl1pPr>
          </a:lstStyle>
          <a:p>
            <a:pPr>
              <a:defRPr/>
            </a:pPr>
            <a:endParaRPr lang="es-ES"/>
          </a:p>
        </p:txBody>
      </p:sp>
      <p:sp>
        <p:nvSpPr>
          <p:cNvPr id="5" name="Rectangle 5">
            <a:extLst>
              <a:ext uri="{FF2B5EF4-FFF2-40B4-BE49-F238E27FC236}">
                <a16:creationId xmlns:a16="http://schemas.microsoft.com/office/drawing/2014/main" id="{42E5173D-8ABB-4865-97D2-052CCA020B8E}"/>
              </a:ext>
            </a:extLst>
          </p:cNvPr>
          <p:cNvSpPr>
            <a:spLocks noGrp="1" noChangeArrowheads="1"/>
          </p:cNvSpPr>
          <p:nvPr>
            <p:ph type="ftr" sz="quarter" idx="11"/>
          </p:nvPr>
        </p:nvSpPr>
        <p:spPr>
          <a:xfrm>
            <a:off x="4165600" y="6245225"/>
            <a:ext cx="3860800" cy="476250"/>
          </a:xfrm>
          <a:prstGeom prst="rect">
            <a:avLst/>
          </a:prstGeom>
        </p:spPr>
        <p:txBody>
          <a:bodyPr/>
          <a:lstStyle>
            <a:lvl1pPr eaLnBrk="1" hangingPunct="1">
              <a:defRPr>
                <a:latin typeface="Arial" pitchFamily="34" charset="0"/>
              </a:defRPr>
            </a:lvl1pPr>
          </a:lstStyle>
          <a:p>
            <a:pPr>
              <a:defRPr/>
            </a:pPr>
            <a:endParaRPr lang="es-ES"/>
          </a:p>
        </p:txBody>
      </p:sp>
      <p:sp>
        <p:nvSpPr>
          <p:cNvPr id="6" name="Rectangle 6">
            <a:extLst>
              <a:ext uri="{FF2B5EF4-FFF2-40B4-BE49-F238E27FC236}">
                <a16:creationId xmlns:a16="http://schemas.microsoft.com/office/drawing/2014/main" id="{702907EB-27E5-4C05-B1F3-350AE8C5E8DA}"/>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D65E1FEF-1C43-4E05-B0A4-8F8F863509EB}" type="slidenum">
              <a:rPr lang="es-ES" altLang="es-MX"/>
              <a:pPr>
                <a:defRPr/>
              </a:pPr>
              <a:t>‹Nº›</a:t>
            </a:fld>
            <a:endParaRPr lang="es-ES" altLang="es-MX"/>
          </a:p>
        </p:txBody>
      </p:sp>
    </p:spTree>
    <p:extLst>
      <p:ext uri="{BB962C8B-B14F-4D97-AF65-F5344CB8AC3E}">
        <p14:creationId xmlns:p14="http://schemas.microsoft.com/office/powerpoint/2010/main" val="107046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a:prstGeom prst="rect">
            <a:avLst/>
          </a:prstGeom>
        </p:spPr>
        <p:txBody>
          <a:bodyPr/>
          <a:lstStyle/>
          <a:p>
            <a:r>
              <a:rPr lang="es-ES"/>
              <a:t>Haga clic para modificar el estilo de título del patrón</a:t>
            </a:r>
          </a:p>
        </p:txBody>
      </p:sp>
      <p:sp>
        <p:nvSpPr>
          <p:cNvPr id="3" name="2 Marcador de SmartArt"/>
          <p:cNvSpPr>
            <a:spLocks noGrp="1"/>
          </p:cNvSpPr>
          <p:nvPr>
            <p:ph type="dgm" idx="1"/>
          </p:nvPr>
        </p:nvSpPr>
        <p:spPr>
          <a:xfrm>
            <a:off x="609600" y="1600201"/>
            <a:ext cx="10972800" cy="4525963"/>
          </a:xfrm>
          <a:prstGeom prst="rect">
            <a:avLst/>
          </a:prstGeom>
        </p:spPr>
        <p:txBody>
          <a:bodyPr/>
          <a:lstStyle/>
          <a:p>
            <a:pPr lvl="0"/>
            <a:r>
              <a:rPr lang="es-ES" noProof="0"/>
              <a:t>Haga clic en el icono para agregar un gráfico SmartArt</a:t>
            </a:r>
          </a:p>
        </p:txBody>
      </p:sp>
      <p:sp>
        <p:nvSpPr>
          <p:cNvPr id="4" name="Rectangle 4">
            <a:extLst>
              <a:ext uri="{FF2B5EF4-FFF2-40B4-BE49-F238E27FC236}">
                <a16:creationId xmlns:a16="http://schemas.microsoft.com/office/drawing/2014/main" id="{4C834191-FF75-4D5D-ACB8-EE19DB748A8C}"/>
              </a:ext>
            </a:extLst>
          </p:cNvPr>
          <p:cNvSpPr>
            <a:spLocks noGrp="1" noChangeArrowheads="1"/>
          </p:cNvSpPr>
          <p:nvPr>
            <p:ph type="dt" sz="half" idx="10"/>
          </p:nvPr>
        </p:nvSpPr>
        <p:spPr>
          <a:xfrm>
            <a:off x="609600" y="6245225"/>
            <a:ext cx="2844800" cy="476250"/>
          </a:xfrm>
          <a:prstGeom prst="rect">
            <a:avLst/>
          </a:prstGeom>
        </p:spPr>
        <p:txBody>
          <a:bodyPr/>
          <a:lstStyle>
            <a:lvl1pPr eaLnBrk="1" hangingPunct="1">
              <a:defRPr>
                <a:latin typeface="Arial" pitchFamily="34" charset="0"/>
              </a:defRPr>
            </a:lvl1pPr>
          </a:lstStyle>
          <a:p>
            <a:pPr>
              <a:defRPr/>
            </a:pPr>
            <a:endParaRPr lang="es-ES"/>
          </a:p>
        </p:txBody>
      </p:sp>
      <p:sp>
        <p:nvSpPr>
          <p:cNvPr id="5" name="Rectangle 5">
            <a:extLst>
              <a:ext uri="{FF2B5EF4-FFF2-40B4-BE49-F238E27FC236}">
                <a16:creationId xmlns:a16="http://schemas.microsoft.com/office/drawing/2014/main" id="{03A34908-AE77-4B95-AB06-F29D471C2DB3}"/>
              </a:ext>
            </a:extLst>
          </p:cNvPr>
          <p:cNvSpPr>
            <a:spLocks noGrp="1" noChangeArrowheads="1"/>
          </p:cNvSpPr>
          <p:nvPr>
            <p:ph type="ftr" sz="quarter" idx="11"/>
          </p:nvPr>
        </p:nvSpPr>
        <p:spPr>
          <a:xfrm>
            <a:off x="4165600" y="6245225"/>
            <a:ext cx="3860800" cy="476250"/>
          </a:xfrm>
          <a:prstGeom prst="rect">
            <a:avLst/>
          </a:prstGeom>
        </p:spPr>
        <p:txBody>
          <a:bodyPr/>
          <a:lstStyle>
            <a:lvl1pPr eaLnBrk="1" hangingPunct="1">
              <a:defRPr>
                <a:latin typeface="Arial" pitchFamily="34" charset="0"/>
              </a:defRPr>
            </a:lvl1pPr>
          </a:lstStyle>
          <a:p>
            <a:pPr>
              <a:defRPr/>
            </a:pPr>
            <a:endParaRPr lang="es-ES"/>
          </a:p>
        </p:txBody>
      </p:sp>
      <p:sp>
        <p:nvSpPr>
          <p:cNvPr id="6" name="Rectangle 6">
            <a:extLst>
              <a:ext uri="{FF2B5EF4-FFF2-40B4-BE49-F238E27FC236}">
                <a16:creationId xmlns:a16="http://schemas.microsoft.com/office/drawing/2014/main" id="{4A994838-55BC-43CE-B3E8-86ACD7D98FEA}"/>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38644DF-F9DA-484A-934C-06C634AA32B0}" type="slidenum">
              <a:rPr lang="es-ES" altLang="es-MX"/>
              <a:pPr>
                <a:defRPr/>
              </a:pPr>
              <a:t>‹Nº›</a:t>
            </a:fld>
            <a:endParaRPr lang="es-ES" altLang="es-MX"/>
          </a:p>
        </p:txBody>
      </p:sp>
    </p:spTree>
    <p:extLst>
      <p:ext uri="{BB962C8B-B14F-4D97-AF65-F5344CB8AC3E}">
        <p14:creationId xmlns:p14="http://schemas.microsoft.com/office/powerpoint/2010/main" val="399168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CC5E968C-5E4D-4E3C-B036-CAD9B2B51B41}"/>
              </a:ext>
            </a:extLst>
          </p:cNvPr>
          <p:cNvSpPr>
            <a:spLocks noGrp="1" noChangeArrowheads="1"/>
          </p:cNvSpPr>
          <p:nvPr>
            <p:ph type="dt" sz="half" idx="10"/>
          </p:nvPr>
        </p:nvSpPr>
        <p:spPr>
          <a:xfrm>
            <a:off x="609600" y="6245225"/>
            <a:ext cx="2844800" cy="476250"/>
          </a:xfrm>
          <a:prstGeom prst="rect">
            <a:avLst/>
          </a:prstGeom>
        </p:spPr>
        <p:txBody>
          <a:bodyPr/>
          <a:lstStyle>
            <a:lvl1pPr eaLnBrk="1" hangingPunct="1">
              <a:defRPr>
                <a:latin typeface="Arial" pitchFamily="34" charset="0"/>
              </a:defRPr>
            </a:lvl1pPr>
          </a:lstStyle>
          <a:p>
            <a:pPr>
              <a:defRPr/>
            </a:pPr>
            <a:endParaRPr lang="es-ES"/>
          </a:p>
        </p:txBody>
      </p:sp>
      <p:sp>
        <p:nvSpPr>
          <p:cNvPr id="6" name="Rectangle 5">
            <a:extLst>
              <a:ext uri="{FF2B5EF4-FFF2-40B4-BE49-F238E27FC236}">
                <a16:creationId xmlns:a16="http://schemas.microsoft.com/office/drawing/2014/main" id="{43351B2D-B9E1-433A-AAC4-CFA918F2CFCA}"/>
              </a:ext>
            </a:extLst>
          </p:cNvPr>
          <p:cNvSpPr>
            <a:spLocks noGrp="1" noChangeArrowheads="1"/>
          </p:cNvSpPr>
          <p:nvPr>
            <p:ph type="ftr" sz="quarter" idx="11"/>
          </p:nvPr>
        </p:nvSpPr>
        <p:spPr>
          <a:xfrm>
            <a:off x="4165600" y="6245225"/>
            <a:ext cx="3860800" cy="476250"/>
          </a:xfrm>
          <a:prstGeom prst="rect">
            <a:avLst/>
          </a:prstGeom>
        </p:spPr>
        <p:txBody>
          <a:bodyPr/>
          <a:lstStyle>
            <a:lvl1pPr eaLnBrk="1" hangingPunct="1">
              <a:defRPr>
                <a:latin typeface="Arial" pitchFamily="34" charset="0"/>
              </a:defRPr>
            </a:lvl1pPr>
          </a:lstStyle>
          <a:p>
            <a:pPr>
              <a:defRPr/>
            </a:pPr>
            <a:endParaRPr lang="es-ES"/>
          </a:p>
        </p:txBody>
      </p:sp>
      <p:sp>
        <p:nvSpPr>
          <p:cNvPr id="7" name="Rectangle 6">
            <a:extLst>
              <a:ext uri="{FF2B5EF4-FFF2-40B4-BE49-F238E27FC236}">
                <a16:creationId xmlns:a16="http://schemas.microsoft.com/office/drawing/2014/main" id="{095A931E-D89A-490B-8221-DF251DB7354B}"/>
              </a:ext>
            </a:extLst>
          </p:cNvPr>
          <p:cNvSpPr>
            <a:spLocks noGrp="1" noChangeArrowheads="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267A1E2-E0CC-4C72-AA8C-F9D2BFDDBBFC}" type="slidenum">
              <a:rPr lang="es-ES" altLang="es-MX"/>
              <a:pPr>
                <a:defRPr/>
              </a:pPr>
              <a:t>‹Nº›</a:t>
            </a:fld>
            <a:endParaRPr lang="es-ES" altLang="es-MX"/>
          </a:p>
        </p:txBody>
      </p:sp>
    </p:spTree>
    <p:extLst>
      <p:ext uri="{BB962C8B-B14F-4D97-AF65-F5344CB8AC3E}">
        <p14:creationId xmlns:p14="http://schemas.microsoft.com/office/powerpoint/2010/main" val="345241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026" name="1 Imagen" descr="htmlimport_Logo20IPN.jpg">
            <a:extLst>
              <a:ext uri="{FF2B5EF4-FFF2-40B4-BE49-F238E27FC236}">
                <a16:creationId xmlns:a16="http://schemas.microsoft.com/office/drawing/2014/main" id="{61392656-C93B-483D-9ACA-550185E033C4}"/>
              </a:ext>
            </a:extLst>
          </p:cNvPr>
          <p:cNvPicPr>
            <a:picLocks noChangeAspect="1"/>
          </p:cNvPicPr>
          <p:nvPr/>
        </p:nvPicPr>
        <p:blipFill>
          <a:blip r:embed="rId11">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r="5714" b="33275"/>
          <a:stretch>
            <a:fillRect/>
          </a:stretch>
        </p:blipFill>
        <p:spPr bwMode="auto">
          <a:xfrm>
            <a:off x="5486400" y="1143000"/>
            <a:ext cx="6705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3" r:id="rId1"/>
    <p:sldLayoutId id="2147483882" r:id="rId2"/>
    <p:sldLayoutId id="2147483884" r:id="rId3"/>
    <p:sldLayoutId id="2147483885" r:id="rId4"/>
    <p:sldLayoutId id="2147483886" r:id="rId5"/>
    <p:sldLayoutId id="2147483887" r:id="rId6"/>
    <p:sldLayoutId id="2147483888" r:id="rId7"/>
    <p:sldLayoutId id="2147483889" r:id="rId8"/>
    <p:sldLayoutId id="2147483890" r:id="rId9"/>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45CBCA28-012A-41E1-99C0-CE7F8D13046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MX"/>
              <a:t>Haga clic para modificar el estilo de título del patrón</a:t>
            </a:r>
          </a:p>
        </p:txBody>
      </p:sp>
      <p:sp>
        <p:nvSpPr>
          <p:cNvPr id="1027" name="2 Marcador de texto">
            <a:extLst>
              <a:ext uri="{FF2B5EF4-FFF2-40B4-BE49-F238E27FC236}">
                <a16:creationId xmlns:a16="http://schemas.microsoft.com/office/drawing/2014/main" id="{C73132D9-D832-47EA-A83D-4469932276B2}"/>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MX"/>
              <a:t>Haga clic para modificar el estilo de texto del patrón</a:t>
            </a:r>
          </a:p>
          <a:p>
            <a:pPr lvl="1"/>
            <a:r>
              <a:rPr lang="es-ES" altLang="es-MX"/>
              <a:t>Segundo nivel</a:t>
            </a:r>
          </a:p>
          <a:p>
            <a:pPr lvl="2"/>
            <a:r>
              <a:rPr lang="es-ES" altLang="es-MX"/>
              <a:t>Tercer nivel</a:t>
            </a:r>
          </a:p>
          <a:p>
            <a:pPr lvl="3"/>
            <a:r>
              <a:rPr lang="es-ES" altLang="es-MX"/>
              <a:t>Cuarto nivel</a:t>
            </a:r>
          </a:p>
          <a:p>
            <a:pPr lvl="4"/>
            <a:r>
              <a:rPr lang="es-ES" altLang="es-MX"/>
              <a:t>Quinto nivel</a:t>
            </a:r>
          </a:p>
        </p:txBody>
      </p:sp>
      <p:sp>
        <p:nvSpPr>
          <p:cNvPr id="4" name="3 Marcador de fecha">
            <a:extLst>
              <a:ext uri="{FF2B5EF4-FFF2-40B4-BE49-F238E27FC236}">
                <a16:creationId xmlns:a16="http://schemas.microsoft.com/office/drawing/2014/main" id="{4FC1EE52-7BE3-49E9-A94A-FACB0E41232F}"/>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fld id="{445C5EAD-DE6F-4297-B50E-14B708E710AC}" type="datetimeFigureOut">
              <a:rPr lang="es-ES"/>
              <a:pPr>
                <a:defRPr/>
              </a:pPr>
              <a:t>21/03/2023</a:t>
            </a:fld>
            <a:endParaRPr lang="es-ES"/>
          </a:p>
        </p:txBody>
      </p:sp>
      <p:sp>
        <p:nvSpPr>
          <p:cNvPr id="5" name="4 Marcador de pie de página">
            <a:extLst>
              <a:ext uri="{FF2B5EF4-FFF2-40B4-BE49-F238E27FC236}">
                <a16:creationId xmlns:a16="http://schemas.microsoft.com/office/drawing/2014/main" id="{F688AF87-3088-4CB4-B40F-B5A94CC5A348}"/>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es-ES"/>
          </a:p>
        </p:txBody>
      </p:sp>
      <p:sp>
        <p:nvSpPr>
          <p:cNvPr id="6" name="5 Marcador de número de diapositiva">
            <a:extLst>
              <a:ext uri="{FF2B5EF4-FFF2-40B4-BE49-F238E27FC236}">
                <a16:creationId xmlns:a16="http://schemas.microsoft.com/office/drawing/2014/main" id="{0362B8BB-F87F-4B03-AEDC-CF5EE7E9FB98}"/>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DCC85CE-A2AF-43E3-AD07-B466F3F5E76B}" type="slidenum">
              <a:rPr lang="es-ES" altLang="es-MX"/>
              <a:pPr/>
              <a:t>‹Nº›</a:t>
            </a:fld>
            <a:endParaRPr lang="es-ES" altLang="es-MX"/>
          </a:p>
        </p:txBody>
      </p:sp>
    </p:spTree>
    <p:extLst>
      <p:ext uri="{BB962C8B-B14F-4D97-AF65-F5344CB8AC3E}">
        <p14:creationId xmlns:p14="http://schemas.microsoft.com/office/powerpoint/2010/main" val="930149508"/>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slideLayout" Target="../slideLayouts/slideLayout5.xml"/><Relationship Id="rId7" Type="http://schemas.openxmlformats.org/officeDocument/2006/relationships/image" Target="../media/image59.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58.jpeg"/><Relationship Id="rId5" Type="http://schemas.openxmlformats.org/officeDocument/2006/relationships/image" Target="../media/image57.wmf"/><Relationship Id="rId4"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3.xml"/><Relationship Id="rId3" Type="http://schemas.microsoft.com/office/2007/relationships/media" Target="../media/media3.WAV"/><Relationship Id="rId7" Type="http://schemas.openxmlformats.org/officeDocument/2006/relationships/slideLayout" Target="../slideLayouts/slideLayout11.xml"/><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audio" Target="../media/media4.WAV"/><Relationship Id="rId11" Type="http://schemas.openxmlformats.org/officeDocument/2006/relationships/image" Target="../media/image63.png"/><Relationship Id="rId5" Type="http://schemas.microsoft.com/office/2007/relationships/media" Target="../media/media4.WAV"/><Relationship Id="rId10" Type="http://schemas.openxmlformats.org/officeDocument/2006/relationships/image" Target="../media/image62.png"/><Relationship Id="rId4" Type="http://schemas.openxmlformats.org/officeDocument/2006/relationships/audio" Target="../media/media3.WAV"/><Relationship Id="rId9"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audio" Target="../media/media5.WAV"/><Relationship Id="rId1" Type="http://schemas.microsoft.com/office/2007/relationships/media" Target="../media/media5.WAV"/><Relationship Id="rId5" Type="http://schemas.openxmlformats.org/officeDocument/2006/relationships/image" Target="../media/image64.png"/><Relationship Id="rId4"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wmf"/><Relationship Id="rId18" Type="http://schemas.openxmlformats.org/officeDocument/2006/relationships/image" Target="../media/image22.wmf"/><Relationship Id="rId26" Type="http://schemas.openxmlformats.org/officeDocument/2006/relationships/image" Target="../media/image30.wmf"/><Relationship Id="rId3" Type="http://schemas.openxmlformats.org/officeDocument/2006/relationships/image" Target="../media/image7.wmf"/><Relationship Id="rId21" Type="http://schemas.openxmlformats.org/officeDocument/2006/relationships/image" Target="../media/image25.wmf"/><Relationship Id="rId7" Type="http://schemas.openxmlformats.org/officeDocument/2006/relationships/image" Target="../media/image11.wmf"/><Relationship Id="rId12" Type="http://schemas.openxmlformats.org/officeDocument/2006/relationships/image" Target="../media/image16.wmf"/><Relationship Id="rId17" Type="http://schemas.openxmlformats.org/officeDocument/2006/relationships/image" Target="../media/image21.wmf"/><Relationship Id="rId25" Type="http://schemas.openxmlformats.org/officeDocument/2006/relationships/image" Target="../media/image29.wmf"/><Relationship Id="rId2" Type="http://schemas.openxmlformats.org/officeDocument/2006/relationships/image" Target="../media/image6.wmf"/><Relationship Id="rId16" Type="http://schemas.openxmlformats.org/officeDocument/2006/relationships/image" Target="../media/image20.wmf"/><Relationship Id="rId20" Type="http://schemas.openxmlformats.org/officeDocument/2006/relationships/image" Target="../media/image24.wmf"/><Relationship Id="rId1" Type="http://schemas.openxmlformats.org/officeDocument/2006/relationships/slideLayout" Target="../slideLayouts/slideLayout5.xml"/><Relationship Id="rId6" Type="http://schemas.openxmlformats.org/officeDocument/2006/relationships/image" Target="../media/image10.wmf"/><Relationship Id="rId11" Type="http://schemas.openxmlformats.org/officeDocument/2006/relationships/image" Target="../media/image15.wmf"/><Relationship Id="rId24" Type="http://schemas.openxmlformats.org/officeDocument/2006/relationships/image" Target="../media/image28.wmf"/><Relationship Id="rId5" Type="http://schemas.openxmlformats.org/officeDocument/2006/relationships/image" Target="../media/image9.wmf"/><Relationship Id="rId15" Type="http://schemas.openxmlformats.org/officeDocument/2006/relationships/image" Target="../media/image19.wmf"/><Relationship Id="rId23" Type="http://schemas.openxmlformats.org/officeDocument/2006/relationships/image" Target="../media/image27.wmf"/><Relationship Id="rId10" Type="http://schemas.openxmlformats.org/officeDocument/2006/relationships/image" Target="../media/image14.wmf"/><Relationship Id="rId19" Type="http://schemas.openxmlformats.org/officeDocument/2006/relationships/image" Target="../media/image23.wmf"/><Relationship Id="rId4" Type="http://schemas.openxmlformats.org/officeDocument/2006/relationships/image" Target="../media/image8.wmf"/><Relationship Id="rId9" Type="http://schemas.openxmlformats.org/officeDocument/2006/relationships/image" Target="../media/image13.wmf"/><Relationship Id="rId14" Type="http://schemas.openxmlformats.org/officeDocument/2006/relationships/image" Target="../media/image18.wmf"/><Relationship Id="rId22" Type="http://schemas.openxmlformats.org/officeDocument/2006/relationships/image" Target="../media/image26.wmf"/></Relationships>
</file>

<file path=ppt/slides/_rels/slide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gif"/><Relationship Id="rId7" Type="http://schemas.openxmlformats.org/officeDocument/2006/relationships/image" Target="../media/image36.jpeg"/><Relationship Id="rId2" Type="http://schemas.openxmlformats.org/officeDocument/2006/relationships/image" Target="../media/image31.gif"/><Relationship Id="rId1" Type="http://schemas.openxmlformats.org/officeDocument/2006/relationships/slideLayout" Target="../slideLayouts/slideLayout5.xml"/><Relationship Id="rId6" Type="http://schemas.openxmlformats.org/officeDocument/2006/relationships/image" Target="../media/image35.gif"/><Relationship Id="rId5" Type="http://schemas.openxmlformats.org/officeDocument/2006/relationships/image" Target="../media/image34.gif"/><Relationship Id="rId10" Type="http://schemas.openxmlformats.org/officeDocument/2006/relationships/image" Target="../media/image39.jpeg"/><Relationship Id="rId4" Type="http://schemas.openxmlformats.org/officeDocument/2006/relationships/image" Target="../media/image33.gif"/><Relationship Id="rId9" Type="http://schemas.openxmlformats.org/officeDocument/2006/relationships/image" Target="../media/image38.wmf"/></Relationships>
</file>

<file path=ppt/slides/_rels/slide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gif"/><Relationship Id="rId2" Type="http://schemas.openxmlformats.org/officeDocument/2006/relationships/image" Target="../media/image40.gif"/><Relationship Id="rId1" Type="http://schemas.openxmlformats.org/officeDocument/2006/relationships/slideLayout" Target="../slideLayouts/slideLayout9.xml"/><Relationship Id="rId6" Type="http://schemas.openxmlformats.org/officeDocument/2006/relationships/image" Target="../media/image44.gif"/><Relationship Id="rId5" Type="http://schemas.openxmlformats.org/officeDocument/2006/relationships/image" Target="../media/image43.gif"/><Relationship Id="rId4" Type="http://schemas.openxmlformats.org/officeDocument/2006/relationships/image" Target="../media/image42.jpeg"/><Relationship Id="rId9" Type="http://schemas.openxmlformats.org/officeDocument/2006/relationships/image" Target="../media/image47.wmf"/></Relationships>
</file>

<file path=ppt/slides/_rels/slide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45EC2FBD-6197-44F4-B884-B2AF27142695}"/>
              </a:ext>
            </a:extLst>
          </p:cNvPr>
          <p:cNvSpPr>
            <a:spLocks noGrp="1" noChangeArrowheads="1"/>
          </p:cNvSpPr>
          <p:nvPr>
            <p:ph type="subTitle" idx="1"/>
          </p:nvPr>
        </p:nvSpPr>
        <p:spPr bwMode="auto">
          <a:xfrm>
            <a:off x="3475038" y="2130425"/>
            <a:ext cx="6400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4000" b="1"/>
              <a:t>- MECÁNICA Y DINÁMICA</a:t>
            </a:r>
          </a:p>
          <a:p>
            <a:pPr eaLnBrk="1" hangingPunct="1"/>
            <a:r>
              <a:rPr lang="es-MX" altLang="es-MX" sz="4000" b="1"/>
              <a:t>- EMPRESA</a:t>
            </a:r>
          </a:p>
          <a:p>
            <a:pPr eaLnBrk="1" hangingPunct="1"/>
            <a:r>
              <a:rPr lang="es-MX" altLang="es-MX" sz="4000" b="1"/>
              <a:t>- EMPRESARIO</a:t>
            </a:r>
          </a:p>
          <a:p>
            <a:pPr eaLnBrk="1" hangingPunct="1"/>
            <a:r>
              <a:rPr lang="es-MX" altLang="es-MX" sz="4000" b="1"/>
              <a:t>- EMPRENDEDOR</a:t>
            </a:r>
            <a:endParaRPr lang="es-ES" altLang="es-MX" sz="4000" b="1"/>
          </a:p>
        </p:txBody>
      </p:sp>
      <p:sp>
        <p:nvSpPr>
          <p:cNvPr id="12291" name="6 Marcador de pie de página">
            <a:extLst>
              <a:ext uri="{FF2B5EF4-FFF2-40B4-BE49-F238E27FC236}">
                <a16:creationId xmlns:a16="http://schemas.microsoft.com/office/drawing/2014/main" id="{57DFC72B-1EC0-48A3-B888-9216305E6E2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12292" name="5 Marcador de número de diapositiva">
            <a:extLst>
              <a:ext uri="{FF2B5EF4-FFF2-40B4-BE49-F238E27FC236}">
                <a16:creationId xmlns:a16="http://schemas.microsoft.com/office/drawing/2014/main" id="{793DF811-F937-41AB-B26D-2379F8F71D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FEF2A4-4C87-49A2-A8D7-B2AB801AB193}" type="slidenum">
              <a:rPr lang="es-ES" altLang="es-MX"/>
              <a:pPr/>
              <a:t>1</a:t>
            </a:fld>
            <a:endParaRPr lang="es-ES" altLang="es-MX"/>
          </a:p>
        </p:txBody>
      </p:sp>
      <p:pic>
        <p:nvPicPr>
          <p:cNvPr id="3" name="Imagen 2">
            <a:extLst>
              <a:ext uri="{FF2B5EF4-FFF2-40B4-BE49-F238E27FC236}">
                <a16:creationId xmlns:a16="http://schemas.microsoft.com/office/drawing/2014/main" id="{CE37CB90-497B-4301-9F8F-F11EF8D0156A}"/>
              </a:ext>
            </a:extLst>
          </p:cNvPr>
          <p:cNvPicPr>
            <a:picLocks noChangeAspect="1"/>
          </p:cNvPicPr>
          <p:nvPr/>
        </p:nvPicPr>
        <p:blipFill>
          <a:blip r:embed="rId3"/>
          <a:stretch>
            <a:fillRect/>
          </a:stretch>
        </p:blipFill>
        <p:spPr>
          <a:xfrm>
            <a:off x="767408" y="18890"/>
            <a:ext cx="2560635" cy="3144639"/>
          </a:xfrm>
          <a:prstGeom prst="rect">
            <a:avLst/>
          </a:prstGeom>
          <a:ln>
            <a:noFill/>
          </a:ln>
          <a:effectLst>
            <a:softEdge rad="112500"/>
          </a:effectLst>
        </p:spPr>
      </p:pic>
      <p:pic>
        <p:nvPicPr>
          <p:cNvPr id="2" name="Imagen 1">
            <a:extLst>
              <a:ext uri="{FF2B5EF4-FFF2-40B4-BE49-F238E27FC236}">
                <a16:creationId xmlns:a16="http://schemas.microsoft.com/office/drawing/2014/main" id="{E1549697-2E18-44BB-A614-952847B0ABEF}"/>
              </a:ext>
            </a:extLst>
          </p:cNvPr>
          <p:cNvPicPr>
            <a:picLocks noChangeAspect="1"/>
          </p:cNvPicPr>
          <p:nvPr/>
        </p:nvPicPr>
        <p:blipFill>
          <a:blip r:embed="rId4"/>
          <a:stretch>
            <a:fillRect/>
          </a:stretch>
        </p:blipFill>
        <p:spPr>
          <a:xfrm>
            <a:off x="-14169" y="3434561"/>
            <a:ext cx="4534768" cy="3096915"/>
          </a:xfrm>
          <a:prstGeom prst="rect">
            <a:avLst/>
          </a:prstGeom>
          <a:ln>
            <a:noFill/>
          </a:ln>
          <a:effectLst>
            <a:softEdge rad="112500"/>
          </a:effectLst>
        </p:spPr>
      </p:pic>
      <p:pic>
        <p:nvPicPr>
          <p:cNvPr id="4" name="Imagen 3">
            <a:extLst>
              <a:ext uri="{FF2B5EF4-FFF2-40B4-BE49-F238E27FC236}">
                <a16:creationId xmlns:a16="http://schemas.microsoft.com/office/drawing/2014/main" id="{F55AD74E-C8E7-4471-86AC-2F35F04D6B35}"/>
              </a:ext>
            </a:extLst>
          </p:cNvPr>
          <p:cNvPicPr>
            <a:picLocks noChangeAspect="1"/>
          </p:cNvPicPr>
          <p:nvPr/>
        </p:nvPicPr>
        <p:blipFill>
          <a:blip r:embed="rId5"/>
          <a:stretch>
            <a:fillRect/>
          </a:stretch>
        </p:blipFill>
        <p:spPr>
          <a:xfrm>
            <a:off x="9443374" y="141288"/>
            <a:ext cx="2604163" cy="2659570"/>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Imagen 1">
            <a:extLst>
              <a:ext uri="{FF2B5EF4-FFF2-40B4-BE49-F238E27FC236}">
                <a16:creationId xmlns:a16="http://schemas.microsoft.com/office/drawing/2014/main" id="{45D38E13-DBF9-40EA-BA30-706A9703D8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2908051">
            <a:off x="412750" y="2176463"/>
            <a:ext cx="3671888"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3">
            <a:extLst>
              <a:ext uri="{FF2B5EF4-FFF2-40B4-BE49-F238E27FC236}">
                <a16:creationId xmlns:a16="http://schemas.microsoft.com/office/drawing/2014/main" id="{9A516AF7-A258-4E53-82C1-0DA948154133}"/>
              </a:ext>
            </a:extLst>
          </p:cNvPr>
          <p:cNvSpPr>
            <a:spLocks noGrp="1" noChangeArrowheads="1"/>
          </p:cNvSpPr>
          <p:nvPr>
            <p:ph idx="1"/>
          </p:nvPr>
        </p:nvSpPr>
        <p:spPr bwMode="auto">
          <a:xfrm>
            <a:off x="3994150" y="1285875"/>
            <a:ext cx="8064500" cy="5073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4800" b="1"/>
              <a:t>La empresa es el instrumento universalmente empleado para producir y poner en manos del publico la mayor parte de los bienes y servicios existentes en la economía. </a:t>
            </a:r>
          </a:p>
        </p:txBody>
      </p:sp>
      <p:sp>
        <p:nvSpPr>
          <p:cNvPr id="22532" name="5 Marcador de pie de página">
            <a:extLst>
              <a:ext uri="{FF2B5EF4-FFF2-40B4-BE49-F238E27FC236}">
                <a16:creationId xmlns:a16="http://schemas.microsoft.com/office/drawing/2014/main" id="{77F188A9-3193-4B87-9366-18684873031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2533" name="4 Marcador de número de diapositiva">
            <a:extLst>
              <a:ext uri="{FF2B5EF4-FFF2-40B4-BE49-F238E27FC236}">
                <a16:creationId xmlns:a16="http://schemas.microsoft.com/office/drawing/2014/main" id="{D60987D6-94C2-4BFE-BCD0-A7C6C6A620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CA764B-7D60-48A6-910F-7612CF433CC1}" type="slidenum">
              <a:rPr lang="es-ES" altLang="es-MX"/>
              <a:pPr/>
              <a:t>10</a:t>
            </a:fld>
            <a:endParaRPr lang="es-ES" altLang="es-MX"/>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14B373E-26EB-4792-9579-119E49C7E2B3}"/>
              </a:ext>
            </a:extLst>
          </p:cNvPr>
          <p:cNvSpPr>
            <a:spLocks noGrp="1" noChangeArrowheads="1"/>
          </p:cNvSpPr>
          <p:nvPr>
            <p:ph type="title"/>
          </p:nvPr>
        </p:nvSpPr>
        <p:spPr bwMode="auto">
          <a:xfrm>
            <a:off x="1992313" y="0"/>
            <a:ext cx="8229600" cy="706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4000" b="1"/>
              <a:t>TIPOS DE EMPRESA</a:t>
            </a:r>
            <a:endParaRPr lang="es-ES" altLang="es-MX" sz="4000" b="1"/>
          </a:p>
        </p:txBody>
      </p:sp>
      <p:sp>
        <p:nvSpPr>
          <p:cNvPr id="23555" name="Rectangle 3">
            <a:extLst>
              <a:ext uri="{FF2B5EF4-FFF2-40B4-BE49-F238E27FC236}">
                <a16:creationId xmlns:a16="http://schemas.microsoft.com/office/drawing/2014/main" id="{524550F1-DFCC-4044-8926-3F1706A172D6}"/>
              </a:ext>
            </a:extLst>
          </p:cNvPr>
          <p:cNvSpPr>
            <a:spLocks noGrp="1" noChangeArrowheads="1"/>
          </p:cNvSpPr>
          <p:nvPr>
            <p:ph idx="1"/>
          </p:nvPr>
        </p:nvSpPr>
        <p:spPr bwMode="auto">
          <a:xfrm>
            <a:off x="1524000" y="1268413"/>
            <a:ext cx="9144000" cy="4814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4000" b="1"/>
              <a:t>EMPRESA PRIVADA: CONSTITUIDA CON  CAPITAL 100%  PRIVADO</a:t>
            </a:r>
          </a:p>
          <a:p>
            <a:pPr eaLnBrk="1" hangingPunct="1"/>
            <a:r>
              <a:rPr lang="es-MX" altLang="es-MX" sz="4000" b="1"/>
              <a:t>EMPRESA PÚBLICA: CONSTITUIDA CON  CAPITAL 100% PÚBLICO</a:t>
            </a:r>
          </a:p>
          <a:p>
            <a:pPr eaLnBrk="1" hangingPunct="1"/>
            <a:r>
              <a:rPr lang="es-MX" altLang="es-MX" sz="4000" b="1"/>
              <a:t>EMPRESA MIXTA:  CONSTITUIDA CON CAPITAL TANTO PÚBLICO 51% y CAPITAL PRIVADO 49%</a:t>
            </a:r>
            <a:endParaRPr lang="es-ES" altLang="es-MX" sz="4000" b="1"/>
          </a:p>
        </p:txBody>
      </p:sp>
      <p:sp>
        <p:nvSpPr>
          <p:cNvPr id="23556" name="6 Marcador de pie de página">
            <a:extLst>
              <a:ext uri="{FF2B5EF4-FFF2-40B4-BE49-F238E27FC236}">
                <a16:creationId xmlns:a16="http://schemas.microsoft.com/office/drawing/2014/main" id="{D04C3C6A-038D-499E-AA0D-E266B1085F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3557" name="5 Marcador de número de diapositiva">
            <a:extLst>
              <a:ext uri="{FF2B5EF4-FFF2-40B4-BE49-F238E27FC236}">
                <a16:creationId xmlns:a16="http://schemas.microsoft.com/office/drawing/2014/main" id="{00A58EBB-19DE-4EC2-BDCF-738E67E226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E5873B-3E3A-4592-8A6E-FDA11E009AA3}" type="slidenum">
              <a:rPr lang="es-ES" altLang="es-MX"/>
              <a:pPr/>
              <a:t>11</a:t>
            </a:fld>
            <a:endParaRPr lang="es-ES" altLang="es-MX"/>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BA604A7-EEFC-4C18-9821-3674918494DD}"/>
              </a:ext>
            </a:extLst>
          </p:cNvPr>
          <p:cNvSpPr>
            <a:spLocks noGrp="1" noChangeArrowheads="1"/>
          </p:cNvSpPr>
          <p:nvPr>
            <p:ph type="title"/>
          </p:nvPr>
        </p:nvSpPr>
        <p:spPr bwMode="auto">
          <a:xfrm>
            <a:off x="1992313" y="0"/>
            <a:ext cx="8229600"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4000"/>
              <a:t>SECTORES SOCIALES</a:t>
            </a:r>
            <a:br>
              <a:rPr lang="es-MX" altLang="es-MX" sz="4000"/>
            </a:br>
            <a:r>
              <a:rPr lang="es-MX" altLang="es-MX" sz="1600"/>
              <a:t>(CON RELACION A LA EMPREA)</a:t>
            </a:r>
            <a:endParaRPr lang="es-ES" altLang="es-MX" sz="4000"/>
          </a:p>
        </p:txBody>
      </p:sp>
      <p:sp>
        <p:nvSpPr>
          <p:cNvPr id="24579" name="15 Marcador de pie de página">
            <a:extLst>
              <a:ext uri="{FF2B5EF4-FFF2-40B4-BE49-F238E27FC236}">
                <a16:creationId xmlns:a16="http://schemas.microsoft.com/office/drawing/2014/main" id="{3DF12F17-E3C4-49A3-B3A0-84F0D201173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4580" name="14 Marcador de número de diapositiva">
            <a:extLst>
              <a:ext uri="{FF2B5EF4-FFF2-40B4-BE49-F238E27FC236}">
                <a16:creationId xmlns:a16="http://schemas.microsoft.com/office/drawing/2014/main" id="{4DA64E28-F899-4859-B1DF-D369B025A7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66FC99-5CAC-4C1C-B256-9B32083F49D5}" type="slidenum">
              <a:rPr lang="es-ES" altLang="es-MX"/>
              <a:pPr/>
              <a:t>12</a:t>
            </a:fld>
            <a:endParaRPr lang="es-ES" altLang="es-MX"/>
          </a:p>
        </p:txBody>
      </p:sp>
      <p:sp>
        <p:nvSpPr>
          <p:cNvPr id="24581" name="AutoShape 5">
            <a:extLst>
              <a:ext uri="{FF2B5EF4-FFF2-40B4-BE49-F238E27FC236}">
                <a16:creationId xmlns:a16="http://schemas.microsoft.com/office/drawing/2014/main" id="{319A6750-0F30-4EDB-9C98-AB9A0AC8E2BD}"/>
              </a:ext>
            </a:extLst>
          </p:cNvPr>
          <p:cNvSpPr>
            <a:spLocks noChangeAspect="1" noChangeArrowheads="1"/>
          </p:cNvSpPr>
          <p:nvPr/>
        </p:nvSpPr>
        <p:spPr bwMode="auto">
          <a:xfrm>
            <a:off x="2711450" y="1577975"/>
            <a:ext cx="6624638"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a:p>
        </p:txBody>
      </p:sp>
      <p:sp>
        <p:nvSpPr>
          <p:cNvPr id="24582" name="Text Box 6">
            <a:extLst>
              <a:ext uri="{FF2B5EF4-FFF2-40B4-BE49-F238E27FC236}">
                <a16:creationId xmlns:a16="http://schemas.microsoft.com/office/drawing/2014/main" id="{A0808E00-614A-4A1D-BF6B-2B4E674E03C2}"/>
              </a:ext>
            </a:extLst>
          </p:cNvPr>
          <p:cNvSpPr txBox="1">
            <a:spLocks noChangeArrowheads="1"/>
          </p:cNvSpPr>
          <p:nvPr/>
        </p:nvSpPr>
        <p:spPr bwMode="auto">
          <a:xfrm>
            <a:off x="2890838" y="1757363"/>
            <a:ext cx="1252537" cy="7159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1600" b="1"/>
              <a:t>Sector privado</a:t>
            </a:r>
            <a:endParaRPr lang="es-ES" altLang="es-MX" sz="2800" b="1"/>
          </a:p>
        </p:txBody>
      </p:sp>
      <p:sp>
        <p:nvSpPr>
          <p:cNvPr id="24583" name="Text Box 7">
            <a:extLst>
              <a:ext uri="{FF2B5EF4-FFF2-40B4-BE49-F238E27FC236}">
                <a16:creationId xmlns:a16="http://schemas.microsoft.com/office/drawing/2014/main" id="{31F37797-22B7-467C-AA12-55328E99A223}"/>
              </a:ext>
            </a:extLst>
          </p:cNvPr>
          <p:cNvSpPr txBox="1">
            <a:spLocks noChangeArrowheads="1"/>
          </p:cNvSpPr>
          <p:nvPr/>
        </p:nvSpPr>
        <p:spPr bwMode="auto">
          <a:xfrm>
            <a:off x="5754688" y="1757363"/>
            <a:ext cx="2686050" cy="7159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1600" b="1"/>
              <a:t>Empresas Privadas</a:t>
            </a:r>
          </a:p>
          <a:p>
            <a:pPr eaLnBrk="1" hangingPunct="1"/>
            <a:r>
              <a:rPr lang="es-ES" altLang="es-MX" sz="1600" b="1"/>
              <a:t>(Particulares, familias)</a:t>
            </a:r>
            <a:endParaRPr lang="es-ES" altLang="es-MX" sz="2800" b="1"/>
          </a:p>
        </p:txBody>
      </p:sp>
      <p:sp>
        <p:nvSpPr>
          <p:cNvPr id="24584" name="Text Box 8">
            <a:extLst>
              <a:ext uri="{FF2B5EF4-FFF2-40B4-BE49-F238E27FC236}">
                <a16:creationId xmlns:a16="http://schemas.microsoft.com/office/drawing/2014/main" id="{8A8131F7-25B6-41BA-B088-7A6DBFECB729}"/>
              </a:ext>
            </a:extLst>
          </p:cNvPr>
          <p:cNvSpPr txBox="1">
            <a:spLocks noChangeArrowheads="1"/>
          </p:cNvSpPr>
          <p:nvPr/>
        </p:nvSpPr>
        <p:spPr bwMode="auto">
          <a:xfrm>
            <a:off x="2890838" y="3189288"/>
            <a:ext cx="1252537" cy="7159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1600" b="1"/>
              <a:t>Sector  público</a:t>
            </a:r>
            <a:endParaRPr lang="es-ES" altLang="es-MX" sz="2800" b="1"/>
          </a:p>
        </p:txBody>
      </p:sp>
      <p:sp>
        <p:nvSpPr>
          <p:cNvPr id="24585" name="Text Box 9">
            <a:extLst>
              <a:ext uri="{FF2B5EF4-FFF2-40B4-BE49-F238E27FC236}">
                <a16:creationId xmlns:a16="http://schemas.microsoft.com/office/drawing/2014/main" id="{27ABAD68-4C70-4003-8AB4-12697396997B}"/>
              </a:ext>
            </a:extLst>
          </p:cNvPr>
          <p:cNvSpPr txBox="1">
            <a:spLocks noChangeArrowheads="1"/>
          </p:cNvSpPr>
          <p:nvPr/>
        </p:nvSpPr>
        <p:spPr bwMode="auto">
          <a:xfrm>
            <a:off x="5576888" y="3009900"/>
            <a:ext cx="3043237" cy="107473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1600" b="1"/>
              <a:t>Gob. Federal</a:t>
            </a:r>
          </a:p>
          <a:p>
            <a:pPr eaLnBrk="1" hangingPunct="1"/>
            <a:r>
              <a:rPr lang="es-ES" altLang="es-MX" sz="1600" b="1"/>
              <a:t>Gob. Estatal</a:t>
            </a:r>
          </a:p>
          <a:p>
            <a:pPr eaLnBrk="1" hangingPunct="1"/>
            <a:r>
              <a:rPr lang="es-ES" altLang="es-MX" sz="1600" b="1"/>
              <a:t>Organismos Y Empresas Públicas</a:t>
            </a:r>
            <a:endParaRPr lang="es-ES" altLang="es-MX" sz="2800" b="1"/>
          </a:p>
        </p:txBody>
      </p:sp>
      <p:sp>
        <p:nvSpPr>
          <p:cNvPr id="24586" name="Text Box 10">
            <a:extLst>
              <a:ext uri="{FF2B5EF4-FFF2-40B4-BE49-F238E27FC236}">
                <a16:creationId xmlns:a16="http://schemas.microsoft.com/office/drawing/2014/main" id="{91878647-C47A-4C42-9AA4-DDADDA3AE218}"/>
              </a:ext>
            </a:extLst>
          </p:cNvPr>
          <p:cNvSpPr txBox="1">
            <a:spLocks noChangeArrowheads="1"/>
          </p:cNvSpPr>
          <p:nvPr/>
        </p:nvSpPr>
        <p:spPr bwMode="auto">
          <a:xfrm>
            <a:off x="2890838" y="4621213"/>
            <a:ext cx="1431925" cy="71596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1600" b="1"/>
              <a:t>Sector Externo</a:t>
            </a:r>
            <a:endParaRPr lang="es-ES" altLang="es-MX" sz="2800" b="1"/>
          </a:p>
        </p:txBody>
      </p:sp>
      <p:sp>
        <p:nvSpPr>
          <p:cNvPr id="24587" name="Text Box 11">
            <a:extLst>
              <a:ext uri="{FF2B5EF4-FFF2-40B4-BE49-F238E27FC236}">
                <a16:creationId xmlns:a16="http://schemas.microsoft.com/office/drawing/2014/main" id="{E4D69E76-ED6A-4BCD-B31F-4A9C2481160C}"/>
              </a:ext>
            </a:extLst>
          </p:cNvPr>
          <p:cNvSpPr txBox="1">
            <a:spLocks noChangeArrowheads="1"/>
          </p:cNvSpPr>
          <p:nvPr/>
        </p:nvSpPr>
        <p:spPr bwMode="auto">
          <a:xfrm>
            <a:off x="5576888" y="4441825"/>
            <a:ext cx="3759200" cy="1074738"/>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MX" sz="1600" b="1"/>
              <a:t>Empresas Privadas Extranjeras</a:t>
            </a:r>
          </a:p>
          <a:p>
            <a:pPr eaLnBrk="1" hangingPunct="1"/>
            <a:r>
              <a:rPr lang="es-ES" altLang="es-MX" sz="1600" b="1"/>
              <a:t>Organismos Públicos Extranjeros</a:t>
            </a:r>
          </a:p>
          <a:p>
            <a:pPr eaLnBrk="1" hangingPunct="1"/>
            <a:r>
              <a:rPr lang="es-ES" altLang="es-MX" sz="1600" b="1"/>
              <a:t>Particulares Extranjeros (prestan sus servicios)</a:t>
            </a:r>
            <a:endParaRPr lang="es-ES" altLang="es-MX" sz="2800" b="1"/>
          </a:p>
        </p:txBody>
      </p:sp>
      <p:sp>
        <p:nvSpPr>
          <p:cNvPr id="24588" name="AutoShape 12">
            <a:extLst>
              <a:ext uri="{FF2B5EF4-FFF2-40B4-BE49-F238E27FC236}">
                <a16:creationId xmlns:a16="http://schemas.microsoft.com/office/drawing/2014/main" id="{F631B0E9-001F-4D96-951D-CA25069E7324}"/>
              </a:ext>
            </a:extLst>
          </p:cNvPr>
          <p:cNvSpPr>
            <a:spLocks noChangeArrowheads="1"/>
          </p:cNvSpPr>
          <p:nvPr/>
        </p:nvSpPr>
        <p:spPr bwMode="auto">
          <a:xfrm>
            <a:off x="4322763" y="1936750"/>
            <a:ext cx="1074737" cy="357188"/>
          </a:xfrm>
          <a:prstGeom prst="rightArrow">
            <a:avLst>
              <a:gd name="adj1" fmla="val 50000"/>
              <a:gd name="adj2" fmla="val 75222"/>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a:p>
        </p:txBody>
      </p:sp>
      <p:sp>
        <p:nvSpPr>
          <p:cNvPr id="24589" name="AutoShape 13">
            <a:extLst>
              <a:ext uri="{FF2B5EF4-FFF2-40B4-BE49-F238E27FC236}">
                <a16:creationId xmlns:a16="http://schemas.microsoft.com/office/drawing/2014/main" id="{45FFEB8E-75F5-4492-B029-BC7E6D8F1674}"/>
              </a:ext>
            </a:extLst>
          </p:cNvPr>
          <p:cNvSpPr>
            <a:spLocks noChangeArrowheads="1"/>
          </p:cNvSpPr>
          <p:nvPr/>
        </p:nvSpPr>
        <p:spPr bwMode="auto">
          <a:xfrm>
            <a:off x="4322763" y="3368675"/>
            <a:ext cx="1074737" cy="357188"/>
          </a:xfrm>
          <a:prstGeom prst="rightArrow">
            <a:avLst>
              <a:gd name="adj1" fmla="val 50000"/>
              <a:gd name="adj2" fmla="val 75222"/>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a:p>
        </p:txBody>
      </p:sp>
      <p:sp>
        <p:nvSpPr>
          <p:cNvPr id="24590" name="AutoShape 14">
            <a:extLst>
              <a:ext uri="{FF2B5EF4-FFF2-40B4-BE49-F238E27FC236}">
                <a16:creationId xmlns:a16="http://schemas.microsoft.com/office/drawing/2014/main" id="{407C5879-0D65-4BAE-8805-31916EB15539}"/>
              </a:ext>
            </a:extLst>
          </p:cNvPr>
          <p:cNvSpPr>
            <a:spLocks noChangeArrowheads="1"/>
          </p:cNvSpPr>
          <p:nvPr/>
        </p:nvSpPr>
        <p:spPr bwMode="auto">
          <a:xfrm>
            <a:off x="4378325" y="4800600"/>
            <a:ext cx="1074738" cy="357188"/>
          </a:xfrm>
          <a:prstGeom prst="rightArrow">
            <a:avLst>
              <a:gd name="adj1" fmla="val 50000"/>
              <a:gd name="adj2" fmla="val 75222"/>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F6652AE-A3F8-48FB-9FD6-01D14D3B9F7C}"/>
              </a:ext>
            </a:extLst>
          </p:cNvPr>
          <p:cNvSpPr>
            <a:spLocks noGrp="1" noChangeArrowheads="1"/>
          </p:cNvSpPr>
          <p:nvPr>
            <p:ph type="title"/>
          </p:nvPr>
        </p:nvSpPr>
        <p:spPr bwMode="auto">
          <a:xfrm>
            <a:off x="1992313" y="0"/>
            <a:ext cx="8229600" cy="620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4000" b="1"/>
              <a:t>EMPRESARIO</a:t>
            </a:r>
            <a:endParaRPr lang="es-ES" altLang="es-MX" sz="4000" b="1"/>
          </a:p>
        </p:txBody>
      </p:sp>
      <p:sp>
        <p:nvSpPr>
          <p:cNvPr id="25603" name="Rectangle 3">
            <a:extLst>
              <a:ext uri="{FF2B5EF4-FFF2-40B4-BE49-F238E27FC236}">
                <a16:creationId xmlns:a16="http://schemas.microsoft.com/office/drawing/2014/main" id="{5DA3FFEF-785F-4994-A0D1-A9623D252E3C}"/>
              </a:ext>
            </a:extLst>
          </p:cNvPr>
          <p:cNvSpPr>
            <a:spLocks noGrp="1" noChangeArrowheads="1"/>
          </p:cNvSpPr>
          <p:nvPr>
            <p:ph idx="1"/>
          </p:nvPr>
        </p:nvSpPr>
        <p:spPr bwMode="auto">
          <a:xfrm>
            <a:off x="3000375" y="603250"/>
            <a:ext cx="9144000" cy="536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4400" b="1"/>
              <a:t>Es la persona que aporta el capital y realiza al mismo tiempo las funciones propias de la dirección: organizar, planificar y controlar, algunas ocasiones integrar al personal de acuerdo a sus características para ocupar un puesto dentro de la empresa.</a:t>
            </a:r>
          </a:p>
        </p:txBody>
      </p:sp>
      <p:sp>
        <p:nvSpPr>
          <p:cNvPr id="25604" name="6 Marcador de pie de página">
            <a:extLst>
              <a:ext uri="{FF2B5EF4-FFF2-40B4-BE49-F238E27FC236}">
                <a16:creationId xmlns:a16="http://schemas.microsoft.com/office/drawing/2014/main" id="{76918250-8DE5-4654-9581-9E79783DB2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5605" name="5 Marcador de número de diapositiva">
            <a:extLst>
              <a:ext uri="{FF2B5EF4-FFF2-40B4-BE49-F238E27FC236}">
                <a16:creationId xmlns:a16="http://schemas.microsoft.com/office/drawing/2014/main" id="{163F63CA-BEAA-419A-8475-EFB0E71D96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7A49D4-6177-48D0-BE5D-09C15CDC0943}" type="slidenum">
              <a:rPr lang="es-ES" altLang="es-MX"/>
              <a:pPr/>
              <a:t>13</a:t>
            </a:fld>
            <a:endParaRPr lang="es-ES" altLang="es-MX"/>
          </a:p>
        </p:txBody>
      </p:sp>
      <p:pic>
        <p:nvPicPr>
          <p:cNvPr id="25606" name="Imagen 1">
            <a:extLst>
              <a:ext uri="{FF2B5EF4-FFF2-40B4-BE49-F238E27FC236}">
                <a16:creationId xmlns:a16="http://schemas.microsoft.com/office/drawing/2014/main" id="{C4544F6A-14A1-4E5E-B329-2C506EC01B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333375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85A30844-FB4A-475D-8BD6-3BB638DDD81A}"/>
              </a:ext>
            </a:extLst>
          </p:cNvPr>
          <p:cNvSpPr>
            <a:spLocks noGrp="1" noChangeArrowheads="1"/>
          </p:cNvSpPr>
          <p:nvPr>
            <p:ph idx="1"/>
          </p:nvPr>
        </p:nvSpPr>
        <p:spPr bwMode="auto">
          <a:xfrm>
            <a:off x="3698875" y="908050"/>
            <a:ext cx="8229600" cy="5218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4400" b="1"/>
              <a:t>En muchos casos el origen de la empresa esta en una idea innovadora sobre los procesos y productos, de forma que el empresario actúa como agente difusor del desarrollo económico. </a:t>
            </a:r>
          </a:p>
        </p:txBody>
      </p:sp>
      <p:sp>
        <p:nvSpPr>
          <p:cNvPr id="26627" name="5 Marcador de pie de página">
            <a:extLst>
              <a:ext uri="{FF2B5EF4-FFF2-40B4-BE49-F238E27FC236}">
                <a16:creationId xmlns:a16="http://schemas.microsoft.com/office/drawing/2014/main" id="{959A5658-78DA-4BC6-913D-ACCDFCA5EA5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6628" name="4 Marcador de número de diapositiva">
            <a:extLst>
              <a:ext uri="{FF2B5EF4-FFF2-40B4-BE49-F238E27FC236}">
                <a16:creationId xmlns:a16="http://schemas.microsoft.com/office/drawing/2014/main" id="{D879F8C8-6ADF-4447-AF6C-8FF59E242D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B98FD1-2BD8-438B-822A-A2EE7D45BA04}" type="slidenum">
              <a:rPr lang="es-ES" altLang="es-MX"/>
              <a:pPr/>
              <a:t>14</a:t>
            </a:fld>
            <a:endParaRPr lang="es-ES" altLang="es-MX"/>
          </a:p>
        </p:txBody>
      </p:sp>
      <p:pic>
        <p:nvPicPr>
          <p:cNvPr id="26629" name="Imagen 1">
            <a:extLst>
              <a:ext uri="{FF2B5EF4-FFF2-40B4-BE49-F238E27FC236}">
                <a16:creationId xmlns:a16="http://schemas.microsoft.com/office/drawing/2014/main" id="{848E587F-BBEF-4574-B707-6D1CE69C5D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989138"/>
            <a:ext cx="3973512"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Imagen 1">
            <a:extLst>
              <a:ext uri="{FF2B5EF4-FFF2-40B4-BE49-F238E27FC236}">
                <a16:creationId xmlns:a16="http://schemas.microsoft.com/office/drawing/2014/main" id="{29B1EFDF-5F5F-427A-8621-6191935A3E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2750966">
            <a:off x="392113" y="2073275"/>
            <a:ext cx="3852862"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3">
            <a:extLst>
              <a:ext uri="{FF2B5EF4-FFF2-40B4-BE49-F238E27FC236}">
                <a16:creationId xmlns:a16="http://schemas.microsoft.com/office/drawing/2014/main" id="{81FB0910-748A-4E2C-860B-B7F6AC2467AE}"/>
              </a:ext>
            </a:extLst>
          </p:cNvPr>
          <p:cNvSpPr>
            <a:spLocks noGrp="1" noChangeArrowheads="1"/>
          </p:cNvSpPr>
          <p:nvPr>
            <p:ph idx="1"/>
          </p:nvPr>
        </p:nvSpPr>
        <p:spPr bwMode="auto">
          <a:xfrm>
            <a:off x="3914775" y="404813"/>
            <a:ext cx="8229600" cy="5505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4800" b="1"/>
              <a:t>El empresario actual es un órgano individual o colegiado que toma las decisiones oportunas para la consecución de ciertos objetivos presentes en las empresas y de las circunstancias del entorno. </a:t>
            </a:r>
          </a:p>
        </p:txBody>
      </p:sp>
      <p:sp>
        <p:nvSpPr>
          <p:cNvPr id="27652" name="5 Marcador de pie de página">
            <a:extLst>
              <a:ext uri="{FF2B5EF4-FFF2-40B4-BE49-F238E27FC236}">
                <a16:creationId xmlns:a16="http://schemas.microsoft.com/office/drawing/2014/main" id="{8353957A-986D-48CD-8BF4-87F95AA41AA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7653" name="4 Marcador de número de diapositiva">
            <a:extLst>
              <a:ext uri="{FF2B5EF4-FFF2-40B4-BE49-F238E27FC236}">
                <a16:creationId xmlns:a16="http://schemas.microsoft.com/office/drawing/2014/main" id="{7F380429-CD71-4877-AB32-06B34E91DB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894DA7-78C2-4831-8DA1-9E363877695D}" type="slidenum">
              <a:rPr lang="es-ES" altLang="es-MX"/>
              <a:pPr/>
              <a:t>15</a:t>
            </a:fld>
            <a:endParaRPr lang="es-ES" altLang="es-MX"/>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75CC90C-80A4-42C0-90DC-72FC2FE1C207}"/>
              </a:ext>
            </a:extLst>
          </p:cNvPr>
          <p:cNvSpPr>
            <a:spLocks noGrp="1" noChangeArrowheads="1"/>
          </p:cNvSpPr>
          <p:nvPr>
            <p:ph type="title"/>
          </p:nvPr>
        </p:nvSpPr>
        <p:spPr bwMode="auto">
          <a:xfrm>
            <a:off x="1992313" y="188913"/>
            <a:ext cx="8229600" cy="490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4000" b="1"/>
              <a:t>EMPRENDEDOR</a:t>
            </a:r>
            <a:endParaRPr lang="es-ES" altLang="es-MX" sz="4000" b="1"/>
          </a:p>
        </p:txBody>
      </p:sp>
      <p:sp>
        <p:nvSpPr>
          <p:cNvPr id="28675" name="Rectangle 3">
            <a:extLst>
              <a:ext uri="{FF2B5EF4-FFF2-40B4-BE49-F238E27FC236}">
                <a16:creationId xmlns:a16="http://schemas.microsoft.com/office/drawing/2014/main" id="{8EDBFECA-7FAC-430E-B83D-C4A68FD7DFCB}"/>
              </a:ext>
            </a:extLst>
          </p:cNvPr>
          <p:cNvSpPr>
            <a:spLocks noGrp="1" noChangeArrowheads="1"/>
          </p:cNvSpPr>
          <p:nvPr>
            <p:ph idx="1"/>
          </p:nvPr>
        </p:nvSpPr>
        <p:spPr bwMode="auto">
          <a:xfrm>
            <a:off x="3962400" y="1249363"/>
            <a:ext cx="8229600" cy="528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4400" b="1"/>
              <a:t>E</a:t>
            </a:r>
            <a:r>
              <a:rPr lang="es-ES" altLang="es-MX" sz="4400" b="1"/>
              <a:t>s aquella persona que posee olfato y que sabe encontrar las oportunidades, no siempre la idea surge espontáneamente, sino que muchas veces la idea se obtiene de un tercero y se la lleva al éxito.</a:t>
            </a:r>
          </a:p>
        </p:txBody>
      </p:sp>
      <p:sp>
        <p:nvSpPr>
          <p:cNvPr id="28676" name="6 Marcador de pie de página">
            <a:extLst>
              <a:ext uri="{FF2B5EF4-FFF2-40B4-BE49-F238E27FC236}">
                <a16:creationId xmlns:a16="http://schemas.microsoft.com/office/drawing/2014/main" id="{0B127482-3BDB-49CD-8B5C-7AF721CEB8C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8677" name="5 Marcador de número de diapositiva">
            <a:extLst>
              <a:ext uri="{FF2B5EF4-FFF2-40B4-BE49-F238E27FC236}">
                <a16:creationId xmlns:a16="http://schemas.microsoft.com/office/drawing/2014/main" id="{85B3483D-769F-4CB9-AAA2-E035ED4F40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7DA263-445C-44C2-ABEE-DDC1E445D044}" type="slidenum">
              <a:rPr lang="es-ES" altLang="es-MX"/>
              <a:pPr/>
              <a:t>16</a:t>
            </a:fld>
            <a:endParaRPr lang="es-ES" altLang="es-MX"/>
          </a:p>
        </p:txBody>
      </p:sp>
      <p:pic>
        <p:nvPicPr>
          <p:cNvPr id="28678" name="Imagen 1">
            <a:extLst>
              <a:ext uri="{FF2B5EF4-FFF2-40B4-BE49-F238E27FC236}">
                <a16:creationId xmlns:a16="http://schemas.microsoft.com/office/drawing/2014/main" id="{4DD77300-2733-4398-BC62-04869A767F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538" y="981075"/>
            <a:ext cx="385286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4171A64-1C78-4F2A-BC08-420CCCF2208F}"/>
              </a:ext>
            </a:extLst>
          </p:cNvPr>
          <p:cNvSpPr>
            <a:spLocks noGrp="1" noChangeArrowheads="1"/>
          </p:cNvSpPr>
          <p:nvPr>
            <p:ph type="title"/>
          </p:nvPr>
        </p:nvSpPr>
        <p:spPr bwMode="auto">
          <a:xfrm>
            <a:off x="1981200" y="0"/>
            <a:ext cx="82296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b="1"/>
              <a:t>CARACTERÍSTICAS:</a:t>
            </a:r>
          </a:p>
        </p:txBody>
      </p:sp>
      <p:sp>
        <p:nvSpPr>
          <p:cNvPr id="29699" name="Rectangle 3">
            <a:extLst>
              <a:ext uri="{FF2B5EF4-FFF2-40B4-BE49-F238E27FC236}">
                <a16:creationId xmlns:a16="http://schemas.microsoft.com/office/drawing/2014/main" id="{6056C824-AC72-421D-9A4B-8982BFAB34E4}"/>
              </a:ext>
            </a:extLst>
          </p:cNvPr>
          <p:cNvSpPr>
            <a:spLocks noGrp="1" noChangeArrowheads="1"/>
          </p:cNvSpPr>
          <p:nvPr>
            <p:ph idx="1"/>
          </p:nvPr>
        </p:nvSpPr>
        <p:spPr bwMode="auto">
          <a:xfrm>
            <a:off x="1774825" y="836613"/>
            <a:ext cx="8713788" cy="5832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s-ES" altLang="es-MX" sz="3600" b="1"/>
              <a:t>Es capaz de desenvolverse autónomamente y en forma eficiente en lo que hace.</a:t>
            </a:r>
          </a:p>
          <a:p>
            <a:pPr eaLnBrk="1" hangingPunct="1"/>
            <a:r>
              <a:rPr lang="es-ES" altLang="es-MX" sz="3600" b="1"/>
              <a:t>Alguien que cree en sus ideas y que es capaz de llevarlas a cabo, de encontrar la manera de materializar sus sueños</a:t>
            </a:r>
          </a:p>
          <a:p>
            <a:pPr eaLnBrk="1" hangingPunct="1"/>
            <a:r>
              <a:rPr lang="es-ES" altLang="es-MX" sz="3600" b="1"/>
              <a:t>Alguien que se enamora de lo que hace y es capaz de enfrentar obstáculos y riesgos para lograr lo que quiere.</a:t>
            </a:r>
          </a:p>
        </p:txBody>
      </p:sp>
      <p:sp>
        <p:nvSpPr>
          <p:cNvPr id="29700" name="6 Marcador de pie de página">
            <a:extLst>
              <a:ext uri="{FF2B5EF4-FFF2-40B4-BE49-F238E27FC236}">
                <a16:creationId xmlns:a16="http://schemas.microsoft.com/office/drawing/2014/main" id="{10674DAB-A211-4B2D-9877-982A579D027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9701" name="5 Marcador de número de diapositiva">
            <a:extLst>
              <a:ext uri="{FF2B5EF4-FFF2-40B4-BE49-F238E27FC236}">
                <a16:creationId xmlns:a16="http://schemas.microsoft.com/office/drawing/2014/main" id="{9B6C07A3-101F-4EE0-9602-BB20AB1BEB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28D088-065A-43D3-8F7A-C53B0B5F18EC}" type="slidenum">
              <a:rPr lang="es-ES" altLang="es-MX"/>
              <a:pPr/>
              <a:t>17</a:t>
            </a:fld>
            <a:endParaRPr lang="es-ES" altLang="es-MX"/>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E71E56F7-EDF7-4845-99A5-132D95EED302}"/>
              </a:ext>
            </a:extLst>
          </p:cNvPr>
          <p:cNvSpPr>
            <a:spLocks noGrp="1" noChangeArrowheads="1"/>
          </p:cNvSpPr>
          <p:nvPr>
            <p:ph idx="1"/>
          </p:nvPr>
        </p:nvSpPr>
        <p:spPr bwMode="auto">
          <a:xfrm>
            <a:off x="1524000" y="260350"/>
            <a:ext cx="9144000" cy="6408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3600" b="1"/>
              <a:t>Alguien que aprende de sus errores, que no se inmoviliza o abandona cuando se equivoca o fracasa, que intenta salir adelante pese a las dificultades que encuentra.</a:t>
            </a:r>
          </a:p>
          <a:p>
            <a:pPr eaLnBrk="1" hangingPunct="1"/>
            <a:r>
              <a:rPr lang="es-ES" altLang="es-MX" sz="3600" b="1"/>
              <a:t>Es alguien que tiene entusiasmo, mucha energía y fortaleza.</a:t>
            </a:r>
          </a:p>
          <a:p>
            <a:pPr eaLnBrk="1" hangingPunct="1"/>
            <a:r>
              <a:rPr lang="es-ES" altLang="es-MX" sz="3600" b="1"/>
              <a:t>Tiene miedo, pero el miedo no lo paraliza</a:t>
            </a:r>
          </a:p>
          <a:p>
            <a:pPr eaLnBrk="1" hangingPunct="1"/>
            <a:r>
              <a:rPr lang="es-ES" altLang="es-MX" sz="3600" b="1"/>
              <a:t>Todo esto significa que es alguien que cuenta con una dosis alta de autonomía e independencia.</a:t>
            </a:r>
          </a:p>
        </p:txBody>
      </p:sp>
      <p:sp>
        <p:nvSpPr>
          <p:cNvPr id="30723" name="5 Marcador de pie de página">
            <a:extLst>
              <a:ext uri="{FF2B5EF4-FFF2-40B4-BE49-F238E27FC236}">
                <a16:creationId xmlns:a16="http://schemas.microsoft.com/office/drawing/2014/main" id="{70A94B24-8275-4E7B-86EC-4DE320AF182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30724" name="4 Marcador de número de diapositiva">
            <a:extLst>
              <a:ext uri="{FF2B5EF4-FFF2-40B4-BE49-F238E27FC236}">
                <a16:creationId xmlns:a16="http://schemas.microsoft.com/office/drawing/2014/main" id="{84E6DDFE-B5DE-4C61-842E-21D63FD4B6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EF9933-20D9-46DC-A13D-7A2BB501DEA5}" type="slidenum">
              <a:rPr lang="es-ES" altLang="es-MX"/>
              <a:pPr/>
              <a:t>18</a:t>
            </a:fld>
            <a:endParaRPr lang="es-ES" altLang="es-MX"/>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2" descr="C:\Archivos de programa\Microsoft Office\Media\CntCD1\ClipArt1\j0158235.wmf">
            <a:extLst>
              <a:ext uri="{FF2B5EF4-FFF2-40B4-BE49-F238E27FC236}">
                <a16:creationId xmlns:a16="http://schemas.microsoft.com/office/drawing/2014/main" id="{6BBE421A-F0B2-4735-93E7-F5241C1938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1879600"/>
            <a:ext cx="13938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a:extLst>
              <a:ext uri="{FF2B5EF4-FFF2-40B4-BE49-F238E27FC236}">
                <a16:creationId xmlns:a16="http://schemas.microsoft.com/office/drawing/2014/main" id="{A8613819-9753-4D3C-BA88-6DCC51745293}"/>
              </a:ext>
            </a:extLst>
          </p:cNvPr>
          <p:cNvSpPr>
            <a:spLocks noGrp="1"/>
          </p:cNvSpPr>
          <p:nvPr>
            <p:ph type="title"/>
          </p:nvPr>
        </p:nvSpPr>
        <p:spPr>
          <a:xfrm>
            <a:off x="1981200" y="0"/>
            <a:ext cx="8229600" cy="582613"/>
          </a:xfrm>
        </p:spPr>
        <p:txBody>
          <a:bodyPr rtlCol="0">
            <a:normAutofit fontScale="90000"/>
          </a:bodyPr>
          <a:lstStyle/>
          <a:p>
            <a:pPr eaLnBrk="1" fontAlgn="auto" hangingPunct="1">
              <a:spcAft>
                <a:spcPts val="0"/>
              </a:spcAft>
              <a:defRPr/>
            </a:pPr>
            <a:r>
              <a:rPr lang="es-MX" sz="3600" dirty="0"/>
              <a:t>FLUJO CIRCULAR DE LA ECONOMÍA</a:t>
            </a:r>
            <a:endParaRPr lang="es-ES" sz="3600" dirty="0"/>
          </a:p>
        </p:txBody>
      </p:sp>
      <p:sp>
        <p:nvSpPr>
          <p:cNvPr id="31748" name="82 Marcador de pie de página">
            <a:extLst>
              <a:ext uri="{FF2B5EF4-FFF2-40B4-BE49-F238E27FC236}">
                <a16:creationId xmlns:a16="http://schemas.microsoft.com/office/drawing/2014/main" id="{5CD7FAEF-CDAA-4F48-AD80-2415449664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31749" name="70 Marcador de número de diapositiva">
            <a:extLst>
              <a:ext uri="{FF2B5EF4-FFF2-40B4-BE49-F238E27FC236}">
                <a16:creationId xmlns:a16="http://schemas.microsoft.com/office/drawing/2014/main" id="{558D2129-B386-4FE6-ADA8-20EA7D7077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EBC068-A269-41FD-9853-19052A20F673}" type="slidenum">
              <a:rPr lang="es-ES" altLang="es-MX"/>
              <a:pPr/>
              <a:t>19</a:t>
            </a:fld>
            <a:endParaRPr lang="es-ES" altLang="es-MX"/>
          </a:p>
        </p:txBody>
      </p:sp>
      <p:grpSp>
        <p:nvGrpSpPr>
          <p:cNvPr id="3" name="Group 7">
            <a:extLst>
              <a:ext uri="{FF2B5EF4-FFF2-40B4-BE49-F238E27FC236}">
                <a16:creationId xmlns:a16="http://schemas.microsoft.com/office/drawing/2014/main" id="{17F1E83C-02ED-49E0-AF81-5960F6D64868}"/>
              </a:ext>
            </a:extLst>
          </p:cNvPr>
          <p:cNvGrpSpPr>
            <a:grpSpLocks noChangeAspect="1"/>
          </p:cNvGrpSpPr>
          <p:nvPr/>
        </p:nvGrpSpPr>
        <p:grpSpPr bwMode="auto">
          <a:xfrm>
            <a:off x="5238750" y="1665288"/>
            <a:ext cx="1285875" cy="1068387"/>
            <a:chOff x="2340" y="1530"/>
            <a:chExt cx="810" cy="673"/>
          </a:xfrm>
        </p:grpSpPr>
        <p:sp>
          <p:nvSpPr>
            <p:cNvPr id="31791" name="AutoShape 6">
              <a:extLst>
                <a:ext uri="{FF2B5EF4-FFF2-40B4-BE49-F238E27FC236}">
                  <a16:creationId xmlns:a16="http://schemas.microsoft.com/office/drawing/2014/main" id="{1C378415-7E02-4068-A2B1-9F436A7D6F8A}"/>
                </a:ext>
              </a:extLst>
            </p:cNvPr>
            <p:cNvSpPr>
              <a:spLocks noChangeAspect="1" noChangeArrowheads="1" noTextEdit="1"/>
            </p:cNvSpPr>
            <p:nvPr/>
          </p:nvSpPr>
          <p:spPr bwMode="auto">
            <a:xfrm>
              <a:off x="2340" y="1530"/>
              <a:ext cx="81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31792" name="Freeform 8">
              <a:extLst>
                <a:ext uri="{FF2B5EF4-FFF2-40B4-BE49-F238E27FC236}">
                  <a16:creationId xmlns:a16="http://schemas.microsoft.com/office/drawing/2014/main" id="{3E6610AC-C7FB-4A1F-930B-C2DCEBF11A34}"/>
                </a:ext>
              </a:extLst>
            </p:cNvPr>
            <p:cNvSpPr>
              <a:spLocks/>
            </p:cNvSpPr>
            <p:nvPr/>
          </p:nvSpPr>
          <p:spPr bwMode="auto">
            <a:xfrm>
              <a:off x="2340" y="1536"/>
              <a:ext cx="689" cy="122"/>
            </a:xfrm>
            <a:custGeom>
              <a:avLst/>
              <a:gdLst>
                <a:gd name="T0" fmla="*/ 0 w 1379"/>
                <a:gd name="T1" fmla="*/ 0 h 488"/>
                <a:gd name="T2" fmla="*/ 0 w 1379"/>
                <a:gd name="T3" fmla="*/ 0 h 488"/>
                <a:gd name="T4" fmla="*/ 0 w 1379"/>
                <a:gd name="T5" fmla="*/ 0 h 488"/>
                <a:gd name="T6" fmla="*/ 0 w 1379"/>
                <a:gd name="T7" fmla="*/ 0 h 488"/>
                <a:gd name="T8" fmla="*/ 0 w 1379"/>
                <a:gd name="T9" fmla="*/ 0 h 488"/>
                <a:gd name="T10" fmla="*/ 0 w 1379"/>
                <a:gd name="T11" fmla="*/ 0 h 488"/>
                <a:gd name="T12" fmla="*/ 0 w 1379"/>
                <a:gd name="T13" fmla="*/ 0 h 488"/>
                <a:gd name="T14" fmla="*/ 0 w 1379"/>
                <a:gd name="T15" fmla="*/ 0 h 488"/>
                <a:gd name="T16" fmla="*/ 0 w 1379"/>
                <a:gd name="T17" fmla="*/ 0 h 488"/>
                <a:gd name="T18" fmla="*/ 0 w 1379"/>
                <a:gd name="T19" fmla="*/ 0 h 488"/>
                <a:gd name="T20" fmla="*/ 0 w 1379"/>
                <a:gd name="T21" fmla="*/ 0 h 488"/>
                <a:gd name="T22" fmla="*/ 0 w 1379"/>
                <a:gd name="T23" fmla="*/ 0 h 488"/>
                <a:gd name="T24" fmla="*/ 0 w 1379"/>
                <a:gd name="T25" fmla="*/ 0 h 488"/>
                <a:gd name="T26" fmla="*/ 0 w 1379"/>
                <a:gd name="T27" fmla="*/ 0 h 488"/>
                <a:gd name="T28" fmla="*/ 0 w 1379"/>
                <a:gd name="T29" fmla="*/ 0 h 488"/>
                <a:gd name="T30" fmla="*/ 0 w 1379"/>
                <a:gd name="T31" fmla="*/ 0 h 488"/>
                <a:gd name="T32" fmla="*/ 0 w 1379"/>
                <a:gd name="T33" fmla="*/ 0 h 488"/>
                <a:gd name="T34" fmla="*/ 0 w 1379"/>
                <a:gd name="T35" fmla="*/ 0 h 488"/>
                <a:gd name="T36" fmla="*/ 0 w 1379"/>
                <a:gd name="T37" fmla="*/ 0 h 488"/>
                <a:gd name="T38" fmla="*/ 0 w 1379"/>
                <a:gd name="T39" fmla="*/ 0 h 488"/>
                <a:gd name="T40" fmla="*/ 0 w 1379"/>
                <a:gd name="T41" fmla="*/ 0 h 488"/>
                <a:gd name="T42" fmla="*/ 0 w 1379"/>
                <a:gd name="T43" fmla="*/ 0 h 488"/>
                <a:gd name="T44" fmla="*/ 0 w 1379"/>
                <a:gd name="T45" fmla="*/ 0 h 488"/>
                <a:gd name="T46" fmla="*/ 0 w 1379"/>
                <a:gd name="T47" fmla="*/ 0 h 488"/>
                <a:gd name="T48" fmla="*/ 0 w 1379"/>
                <a:gd name="T49" fmla="*/ 0 h 488"/>
                <a:gd name="T50" fmla="*/ 0 w 1379"/>
                <a:gd name="T51" fmla="*/ 0 h 488"/>
                <a:gd name="T52" fmla="*/ 0 w 1379"/>
                <a:gd name="T53" fmla="*/ 0 h 488"/>
                <a:gd name="T54" fmla="*/ 0 w 1379"/>
                <a:gd name="T55" fmla="*/ 0 h 488"/>
                <a:gd name="T56" fmla="*/ 0 w 1379"/>
                <a:gd name="T57" fmla="*/ 0 h 488"/>
                <a:gd name="T58" fmla="*/ 0 w 1379"/>
                <a:gd name="T59" fmla="*/ 0 h 488"/>
                <a:gd name="T60" fmla="*/ 0 w 1379"/>
                <a:gd name="T61" fmla="*/ 0 h 488"/>
                <a:gd name="T62" fmla="*/ 0 w 1379"/>
                <a:gd name="T63" fmla="*/ 0 h 488"/>
                <a:gd name="T64" fmla="*/ 0 w 1379"/>
                <a:gd name="T65" fmla="*/ 0 h 488"/>
                <a:gd name="T66" fmla="*/ 0 w 1379"/>
                <a:gd name="T67" fmla="*/ 0 h 488"/>
                <a:gd name="T68" fmla="*/ 0 w 1379"/>
                <a:gd name="T69" fmla="*/ 0 h 488"/>
                <a:gd name="T70" fmla="*/ 0 w 1379"/>
                <a:gd name="T71" fmla="*/ 0 h 488"/>
                <a:gd name="T72" fmla="*/ 0 w 1379"/>
                <a:gd name="T73" fmla="*/ 0 h 488"/>
                <a:gd name="T74" fmla="*/ 0 w 1379"/>
                <a:gd name="T75" fmla="*/ 0 h 488"/>
                <a:gd name="T76" fmla="*/ 0 w 1379"/>
                <a:gd name="T77" fmla="*/ 0 h 488"/>
                <a:gd name="T78" fmla="*/ 0 w 1379"/>
                <a:gd name="T79" fmla="*/ 0 h 488"/>
                <a:gd name="T80" fmla="*/ 0 w 1379"/>
                <a:gd name="T81" fmla="*/ 0 h 488"/>
                <a:gd name="T82" fmla="*/ 0 w 1379"/>
                <a:gd name="T83" fmla="*/ 0 h 488"/>
                <a:gd name="T84" fmla="*/ 0 w 1379"/>
                <a:gd name="T85" fmla="*/ 0 h 488"/>
                <a:gd name="T86" fmla="*/ 0 w 1379"/>
                <a:gd name="T87" fmla="*/ 0 h 488"/>
                <a:gd name="T88" fmla="*/ 0 w 1379"/>
                <a:gd name="T89" fmla="*/ 0 h 488"/>
                <a:gd name="T90" fmla="*/ 0 w 1379"/>
                <a:gd name="T91" fmla="*/ 0 h 488"/>
                <a:gd name="T92" fmla="*/ 0 w 1379"/>
                <a:gd name="T93" fmla="*/ 0 h 488"/>
                <a:gd name="T94" fmla="*/ 0 w 1379"/>
                <a:gd name="T95" fmla="*/ 0 h 488"/>
                <a:gd name="T96" fmla="*/ 0 w 1379"/>
                <a:gd name="T97" fmla="*/ 0 h 488"/>
                <a:gd name="T98" fmla="*/ 0 w 1379"/>
                <a:gd name="T99" fmla="*/ 0 h 488"/>
                <a:gd name="T100" fmla="*/ 0 w 1379"/>
                <a:gd name="T101" fmla="*/ 0 h 488"/>
                <a:gd name="T102" fmla="*/ 0 w 1379"/>
                <a:gd name="T103" fmla="*/ 0 h 488"/>
                <a:gd name="T104" fmla="*/ 0 w 1379"/>
                <a:gd name="T105" fmla="*/ 0 h 488"/>
                <a:gd name="T106" fmla="*/ 0 w 1379"/>
                <a:gd name="T107" fmla="*/ 0 h 488"/>
                <a:gd name="T108" fmla="*/ 0 w 1379"/>
                <a:gd name="T109" fmla="*/ 0 h 488"/>
                <a:gd name="T110" fmla="*/ 0 w 1379"/>
                <a:gd name="T111" fmla="*/ 0 h 488"/>
                <a:gd name="T112" fmla="*/ 0 w 1379"/>
                <a:gd name="T113" fmla="*/ 0 h 488"/>
                <a:gd name="T114" fmla="*/ 0 w 1379"/>
                <a:gd name="T115" fmla="*/ 0 h 488"/>
                <a:gd name="T116" fmla="*/ 0 w 1379"/>
                <a:gd name="T117" fmla="*/ 0 h 488"/>
                <a:gd name="T118" fmla="*/ 0 w 1379"/>
                <a:gd name="T119" fmla="*/ 0 h 488"/>
                <a:gd name="T120" fmla="*/ 0 w 1379"/>
                <a:gd name="T121" fmla="*/ 0 h 488"/>
                <a:gd name="T122" fmla="*/ 0 w 1379"/>
                <a:gd name="T123" fmla="*/ 0 h 488"/>
                <a:gd name="T124" fmla="*/ 0 w 1379"/>
                <a:gd name="T125" fmla="*/ 0 h 4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79"/>
                <a:gd name="T190" fmla="*/ 0 h 488"/>
                <a:gd name="T191" fmla="*/ 1379 w 1379"/>
                <a:gd name="T192" fmla="*/ 488 h 48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79" h="488">
                  <a:moveTo>
                    <a:pt x="1363" y="488"/>
                  </a:moveTo>
                  <a:lnTo>
                    <a:pt x="0" y="488"/>
                  </a:lnTo>
                  <a:lnTo>
                    <a:pt x="0" y="487"/>
                  </a:lnTo>
                  <a:lnTo>
                    <a:pt x="0" y="484"/>
                  </a:lnTo>
                  <a:lnTo>
                    <a:pt x="0" y="479"/>
                  </a:lnTo>
                  <a:lnTo>
                    <a:pt x="0" y="475"/>
                  </a:lnTo>
                  <a:lnTo>
                    <a:pt x="0" y="471"/>
                  </a:lnTo>
                  <a:lnTo>
                    <a:pt x="0" y="467"/>
                  </a:lnTo>
                  <a:lnTo>
                    <a:pt x="1" y="463"/>
                  </a:lnTo>
                  <a:lnTo>
                    <a:pt x="3" y="460"/>
                  </a:lnTo>
                  <a:lnTo>
                    <a:pt x="4" y="455"/>
                  </a:lnTo>
                  <a:lnTo>
                    <a:pt x="6" y="451"/>
                  </a:lnTo>
                  <a:lnTo>
                    <a:pt x="8" y="446"/>
                  </a:lnTo>
                  <a:lnTo>
                    <a:pt x="10" y="441"/>
                  </a:lnTo>
                  <a:lnTo>
                    <a:pt x="11" y="436"/>
                  </a:lnTo>
                  <a:lnTo>
                    <a:pt x="13" y="430"/>
                  </a:lnTo>
                  <a:lnTo>
                    <a:pt x="15" y="424"/>
                  </a:lnTo>
                  <a:lnTo>
                    <a:pt x="19" y="419"/>
                  </a:lnTo>
                  <a:lnTo>
                    <a:pt x="21" y="413"/>
                  </a:lnTo>
                  <a:lnTo>
                    <a:pt x="24" y="407"/>
                  </a:lnTo>
                  <a:lnTo>
                    <a:pt x="28" y="401"/>
                  </a:lnTo>
                  <a:lnTo>
                    <a:pt x="32" y="395"/>
                  </a:lnTo>
                  <a:lnTo>
                    <a:pt x="35" y="388"/>
                  </a:lnTo>
                  <a:lnTo>
                    <a:pt x="39" y="382"/>
                  </a:lnTo>
                  <a:lnTo>
                    <a:pt x="43" y="376"/>
                  </a:lnTo>
                  <a:lnTo>
                    <a:pt x="48" y="370"/>
                  </a:lnTo>
                  <a:lnTo>
                    <a:pt x="53" y="364"/>
                  </a:lnTo>
                  <a:lnTo>
                    <a:pt x="57" y="358"/>
                  </a:lnTo>
                  <a:lnTo>
                    <a:pt x="63" y="350"/>
                  </a:lnTo>
                  <a:lnTo>
                    <a:pt x="69" y="345"/>
                  </a:lnTo>
                  <a:lnTo>
                    <a:pt x="74" y="338"/>
                  </a:lnTo>
                  <a:lnTo>
                    <a:pt x="80" y="332"/>
                  </a:lnTo>
                  <a:lnTo>
                    <a:pt x="88" y="326"/>
                  </a:lnTo>
                  <a:lnTo>
                    <a:pt x="94" y="319"/>
                  </a:lnTo>
                  <a:lnTo>
                    <a:pt x="101" y="313"/>
                  </a:lnTo>
                  <a:lnTo>
                    <a:pt x="108" y="308"/>
                  </a:lnTo>
                  <a:lnTo>
                    <a:pt x="116" y="302"/>
                  </a:lnTo>
                  <a:lnTo>
                    <a:pt x="124" y="297"/>
                  </a:lnTo>
                  <a:lnTo>
                    <a:pt x="132" y="291"/>
                  </a:lnTo>
                  <a:lnTo>
                    <a:pt x="142" y="286"/>
                  </a:lnTo>
                  <a:lnTo>
                    <a:pt x="151" y="281"/>
                  </a:lnTo>
                  <a:lnTo>
                    <a:pt x="161" y="276"/>
                  </a:lnTo>
                  <a:lnTo>
                    <a:pt x="170" y="273"/>
                  </a:lnTo>
                  <a:lnTo>
                    <a:pt x="180" y="268"/>
                  </a:lnTo>
                  <a:lnTo>
                    <a:pt x="192" y="264"/>
                  </a:lnTo>
                  <a:lnTo>
                    <a:pt x="203" y="260"/>
                  </a:lnTo>
                  <a:lnTo>
                    <a:pt x="214" y="257"/>
                  </a:lnTo>
                  <a:lnTo>
                    <a:pt x="226" y="253"/>
                  </a:lnTo>
                  <a:lnTo>
                    <a:pt x="238" y="251"/>
                  </a:lnTo>
                  <a:lnTo>
                    <a:pt x="251" y="248"/>
                  </a:lnTo>
                  <a:lnTo>
                    <a:pt x="264" y="246"/>
                  </a:lnTo>
                  <a:lnTo>
                    <a:pt x="278" y="244"/>
                  </a:lnTo>
                  <a:lnTo>
                    <a:pt x="291" y="243"/>
                  </a:lnTo>
                  <a:lnTo>
                    <a:pt x="307" y="243"/>
                  </a:lnTo>
                  <a:lnTo>
                    <a:pt x="321" y="242"/>
                  </a:lnTo>
                  <a:lnTo>
                    <a:pt x="337" y="242"/>
                  </a:lnTo>
                  <a:lnTo>
                    <a:pt x="353" y="242"/>
                  </a:lnTo>
                  <a:lnTo>
                    <a:pt x="370" y="243"/>
                  </a:lnTo>
                  <a:lnTo>
                    <a:pt x="386" y="244"/>
                  </a:lnTo>
                  <a:lnTo>
                    <a:pt x="403" y="246"/>
                  </a:lnTo>
                  <a:lnTo>
                    <a:pt x="422" y="248"/>
                  </a:lnTo>
                  <a:lnTo>
                    <a:pt x="440" y="252"/>
                  </a:lnTo>
                  <a:lnTo>
                    <a:pt x="451" y="232"/>
                  </a:lnTo>
                  <a:lnTo>
                    <a:pt x="464" y="215"/>
                  </a:lnTo>
                  <a:lnTo>
                    <a:pt x="476" y="198"/>
                  </a:lnTo>
                  <a:lnTo>
                    <a:pt x="489" y="182"/>
                  </a:lnTo>
                  <a:lnTo>
                    <a:pt x="501" y="166"/>
                  </a:lnTo>
                  <a:lnTo>
                    <a:pt x="514" y="151"/>
                  </a:lnTo>
                  <a:lnTo>
                    <a:pt x="527" y="136"/>
                  </a:lnTo>
                  <a:lnTo>
                    <a:pt x="541" y="124"/>
                  </a:lnTo>
                  <a:lnTo>
                    <a:pt x="553" y="110"/>
                  </a:lnTo>
                  <a:lnTo>
                    <a:pt x="566" y="99"/>
                  </a:lnTo>
                  <a:lnTo>
                    <a:pt x="580" y="87"/>
                  </a:lnTo>
                  <a:lnTo>
                    <a:pt x="593" y="77"/>
                  </a:lnTo>
                  <a:lnTo>
                    <a:pt x="606" y="67"/>
                  </a:lnTo>
                  <a:lnTo>
                    <a:pt x="620" y="57"/>
                  </a:lnTo>
                  <a:lnTo>
                    <a:pt x="634" y="50"/>
                  </a:lnTo>
                  <a:lnTo>
                    <a:pt x="648" y="43"/>
                  </a:lnTo>
                  <a:lnTo>
                    <a:pt x="661" y="35"/>
                  </a:lnTo>
                  <a:lnTo>
                    <a:pt x="676" y="28"/>
                  </a:lnTo>
                  <a:lnTo>
                    <a:pt x="689" y="22"/>
                  </a:lnTo>
                  <a:lnTo>
                    <a:pt x="703" y="18"/>
                  </a:lnTo>
                  <a:lnTo>
                    <a:pt x="716" y="12"/>
                  </a:lnTo>
                  <a:lnTo>
                    <a:pt x="731" y="9"/>
                  </a:lnTo>
                  <a:lnTo>
                    <a:pt x="744" y="6"/>
                  </a:lnTo>
                  <a:lnTo>
                    <a:pt x="758" y="3"/>
                  </a:lnTo>
                  <a:lnTo>
                    <a:pt x="771" y="1"/>
                  </a:lnTo>
                  <a:lnTo>
                    <a:pt x="785" y="0"/>
                  </a:lnTo>
                  <a:lnTo>
                    <a:pt x="798" y="0"/>
                  </a:lnTo>
                  <a:lnTo>
                    <a:pt x="811" y="0"/>
                  </a:lnTo>
                  <a:lnTo>
                    <a:pt x="824" y="0"/>
                  </a:lnTo>
                  <a:lnTo>
                    <a:pt x="838" y="1"/>
                  </a:lnTo>
                  <a:lnTo>
                    <a:pt x="851" y="2"/>
                  </a:lnTo>
                  <a:lnTo>
                    <a:pt x="864" y="5"/>
                  </a:lnTo>
                  <a:lnTo>
                    <a:pt x="876" y="7"/>
                  </a:lnTo>
                  <a:lnTo>
                    <a:pt x="889" y="9"/>
                  </a:lnTo>
                  <a:lnTo>
                    <a:pt x="902" y="13"/>
                  </a:lnTo>
                  <a:lnTo>
                    <a:pt x="914" y="18"/>
                  </a:lnTo>
                  <a:lnTo>
                    <a:pt x="925" y="22"/>
                  </a:lnTo>
                  <a:lnTo>
                    <a:pt x="937" y="28"/>
                  </a:lnTo>
                  <a:lnTo>
                    <a:pt x="950" y="34"/>
                  </a:lnTo>
                  <a:lnTo>
                    <a:pt x="962" y="40"/>
                  </a:lnTo>
                  <a:lnTo>
                    <a:pt x="972" y="46"/>
                  </a:lnTo>
                  <a:lnTo>
                    <a:pt x="983" y="54"/>
                  </a:lnTo>
                  <a:lnTo>
                    <a:pt x="993" y="62"/>
                  </a:lnTo>
                  <a:lnTo>
                    <a:pt x="1005" y="71"/>
                  </a:lnTo>
                  <a:lnTo>
                    <a:pt x="1015" y="80"/>
                  </a:lnTo>
                  <a:lnTo>
                    <a:pt x="1026" y="88"/>
                  </a:lnTo>
                  <a:lnTo>
                    <a:pt x="1035" y="98"/>
                  </a:lnTo>
                  <a:lnTo>
                    <a:pt x="1045" y="109"/>
                  </a:lnTo>
                  <a:lnTo>
                    <a:pt x="1054" y="119"/>
                  </a:lnTo>
                  <a:lnTo>
                    <a:pt x="1063" y="131"/>
                  </a:lnTo>
                  <a:lnTo>
                    <a:pt x="1071" y="141"/>
                  </a:lnTo>
                  <a:lnTo>
                    <a:pt x="1080" y="155"/>
                  </a:lnTo>
                  <a:lnTo>
                    <a:pt x="1087" y="166"/>
                  </a:lnTo>
                  <a:lnTo>
                    <a:pt x="1095" y="179"/>
                  </a:lnTo>
                  <a:lnTo>
                    <a:pt x="1102" y="193"/>
                  </a:lnTo>
                  <a:lnTo>
                    <a:pt x="1110" y="206"/>
                  </a:lnTo>
                  <a:lnTo>
                    <a:pt x="1116" y="220"/>
                  </a:lnTo>
                  <a:lnTo>
                    <a:pt x="1122" y="235"/>
                  </a:lnTo>
                  <a:lnTo>
                    <a:pt x="1128" y="249"/>
                  </a:lnTo>
                  <a:lnTo>
                    <a:pt x="1133" y="265"/>
                  </a:lnTo>
                  <a:lnTo>
                    <a:pt x="1138" y="281"/>
                  </a:lnTo>
                  <a:lnTo>
                    <a:pt x="1142" y="297"/>
                  </a:lnTo>
                  <a:lnTo>
                    <a:pt x="1146" y="313"/>
                  </a:lnTo>
                  <a:lnTo>
                    <a:pt x="1150" y="331"/>
                  </a:lnTo>
                  <a:lnTo>
                    <a:pt x="1157" y="327"/>
                  </a:lnTo>
                  <a:lnTo>
                    <a:pt x="1165" y="324"/>
                  </a:lnTo>
                  <a:lnTo>
                    <a:pt x="1172" y="321"/>
                  </a:lnTo>
                  <a:lnTo>
                    <a:pt x="1180" y="319"/>
                  </a:lnTo>
                  <a:lnTo>
                    <a:pt x="1186" y="317"/>
                  </a:lnTo>
                  <a:lnTo>
                    <a:pt x="1194" y="315"/>
                  </a:lnTo>
                  <a:lnTo>
                    <a:pt x="1200" y="313"/>
                  </a:lnTo>
                  <a:lnTo>
                    <a:pt x="1208" y="312"/>
                  </a:lnTo>
                  <a:lnTo>
                    <a:pt x="1214" y="311"/>
                  </a:lnTo>
                  <a:lnTo>
                    <a:pt x="1222" y="310"/>
                  </a:lnTo>
                  <a:lnTo>
                    <a:pt x="1228" y="310"/>
                  </a:lnTo>
                  <a:lnTo>
                    <a:pt x="1235" y="310"/>
                  </a:lnTo>
                  <a:lnTo>
                    <a:pt x="1240" y="310"/>
                  </a:lnTo>
                  <a:lnTo>
                    <a:pt x="1247" y="310"/>
                  </a:lnTo>
                  <a:lnTo>
                    <a:pt x="1253" y="310"/>
                  </a:lnTo>
                  <a:lnTo>
                    <a:pt x="1259" y="311"/>
                  </a:lnTo>
                  <a:lnTo>
                    <a:pt x="1264" y="311"/>
                  </a:lnTo>
                  <a:lnTo>
                    <a:pt x="1271" y="312"/>
                  </a:lnTo>
                  <a:lnTo>
                    <a:pt x="1277" y="313"/>
                  </a:lnTo>
                  <a:lnTo>
                    <a:pt x="1282" y="315"/>
                  </a:lnTo>
                  <a:lnTo>
                    <a:pt x="1288" y="316"/>
                  </a:lnTo>
                  <a:lnTo>
                    <a:pt x="1293" y="317"/>
                  </a:lnTo>
                  <a:lnTo>
                    <a:pt x="1298" y="319"/>
                  </a:lnTo>
                  <a:lnTo>
                    <a:pt x="1303" y="322"/>
                  </a:lnTo>
                  <a:lnTo>
                    <a:pt x="1308" y="324"/>
                  </a:lnTo>
                  <a:lnTo>
                    <a:pt x="1313" y="327"/>
                  </a:lnTo>
                  <a:lnTo>
                    <a:pt x="1317" y="329"/>
                  </a:lnTo>
                  <a:lnTo>
                    <a:pt x="1322" y="332"/>
                  </a:lnTo>
                  <a:lnTo>
                    <a:pt x="1327" y="334"/>
                  </a:lnTo>
                  <a:lnTo>
                    <a:pt x="1331" y="338"/>
                  </a:lnTo>
                  <a:lnTo>
                    <a:pt x="1335" y="342"/>
                  </a:lnTo>
                  <a:lnTo>
                    <a:pt x="1339" y="345"/>
                  </a:lnTo>
                  <a:lnTo>
                    <a:pt x="1343" y="348"/>
                  </a:lnTo>
                  <a:lnTo>
                    <a:pt x="1346" y="350"/>
                  </a:lnTo>
                  <a:lnTo>
                    <a:pt x="1349" y="355"/>
                  </a:lnTo>
                  <a:lnTo>
                    <a:pt x="1352" y="359"/>
                  </a:lnTo>
                  <a:lnTo>
                    <a:pt x="1355" y="363"/>
                  </a:lnTo>
                  <a:lnTo>
                    <a:pt x="1358" y="366"/>
                  </a:lnTo>
                  <a:lnTo>
                    <a:pt x="1361" y="370"/>
                  </a:lnTo>
                  <a:lnTo>
                    <a:pt x="1363" y="375"/>
                  </a:lnTo>
                  <a:lnTo>
                    <a:pt x="1365" y="379"/>
                  </a:lnTo>
                  <a:lnTo>
                    <a:pt x="1367" y="382"/>
                  </a:lnTo>
                  <a:lnTo>
                    <a:pt x="1370" y="387"/>
                  </a:lnTo>
                  <a:lnTo>
                    <a:pt x="1372" y="392"/>
                  </a:lnTo>
                  <a:lnTo>
                    <a:pt x="1373" y="396"/>
                  </a:lnTo>
                  <a:lnTo>
                    <a:pt x="1374" y="402"/>
                  </a:lnTo>
                  <a:lnTo>
                    <a:pt x="1375" y="406"/>
                  </a:lnTo>
                  <a:lnTo>
                    <a:pt x="1378" y="411"/>
                  </a:lnTo>
                  <a:lnTo>
                    <a:pt x="1378" y="414"/>
                  </a:lnTo>
                  <a:lnTo>
                    <a:pt x="1379" y="420"/>
                  </a:lnTo>
                  <a:lnTo>
                    <a:pt x="1379" y="424"/>
                  </a:lnTo>
                  <a:lnTo>
                    <a:pt x="1379" y="429"/>
                  </a:lnTo>
                  <a:lnTo>
                    <a:pt x="1379" y="434"/>
                  </a:lnTo>
                  <a:lnTo>
                    <a:pt x="1379" y="439"/>
                  </a:lnTo>
                  <a:lnTo>
                    <a:pt x="1378" y="444"/>
                  </a:lnTo>
                  <a:lnTo>
                    <a:pt x="1378" y="449"/>
                  </a:lnTo>
                  <a:lnTo>
                    <a:pt x="1375" y="454"/>
                  </a:lnTo>
                  <a:lnTo>
                    <a:pt x="1374" y="459"/>
                  </a:lnTo>
                  <a:lnTo>
                    <a:pt x="1373" y="463"/>
                  </a:lnTo>
                  <a:lnTo>
                    <a:pt x="1371" y="468"/>
                  </a:lnTo>
                  <a:lnTo>
                    <a:pt x="1369" y="473"/>
                  </a:lnTo>
                  <a:lnTo>
                    <a:pt x="1367" y="478"/>
                  </a:lnTo>
                  <a:lnTo>
                    <a:pt x="1365" y="483"/>
                  </a:lnTo>
                  <a:lnTo>
                    <a:pt x="1363" y="488"/>
                  </a:lnTo>
                  <a:close/>
                </a:path>
              </a:pathLst>
            </a:custGeom>
            <a:solidFill>
              <a:srgbClr val="3D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793" name="Freeform 9">
              <a:extLst>
                <a:ext uri="{FF2B5EF4-FFF2-40B4-BE49-F238E27FC236}">
                  <a16:creationId xmlns:a16="http://schemas.microsoft.com/office/drawing/2014/main" id="{8CBC9AD5-E494-4512-8306-8145764D2DB4}"/>
                </a:ext>
              </a:extLst>
            </p:cNvPr>
            <p:cNvSpPr>
              <a:spLocks/>
            </p:cNvSpPr>
            <p:nvPr/>
          </p:nvSpPr>
          <p:spPr bwMode="auto">
            <a:xfrm>
              <a:off x="2671" y="1919"/>
              <a:ext cx="311" cy="113"/>
            </a:xfrm>
            <a:custGeom>
              <a:avLst/>
              <a:gdLst>
                <a:gd name="T0" fmla="*/ 0 w 623"/>
                <a:gd name="T1" fmla="*/ 0 h 453"/>
                <a:gd name="T2" fmla="*/ 0 w 623"/>
                <a:gd name="T3" fmla="*/ 0 h 453"/>
                <a:gd name="T4" fmla="*/ 0 w 623"/>
                <a:gd name="T5" fmla="*/ 0 h 453"/>
                <a:gd name="T6" fmla="*/ 0 w 623"/>
                <a:gd name="T7" fmla="*/ 0 h 453"/>
                <a:gd name="T8" fmla="*/ 0 w 623"/>
                <a:gd name="T9" fmla="*/ 0 h 453"/>
                <a:gd name="T10" fmla="*/ 0 w 623"/>
                <a:gd name="T11" fmla="*/ 0 h 453"/>
                <a:gd name="T12" fmla="*/ 0 60000 65536"/>
                <a:gd name="T13" fmla="*/ 0 60000 65536"/>
                <a:gd name="T14" fmla="*/ 0 60000 65536"/>
                <a:gd name="T15" fmla="*/ 0 60000 65536"/>
                <a:gd name="T16" fmla="*/ 0 60000 65536"/>
                <a:gd name="T17" fmla="*/ 0 60000 65536"/>
                <a:gd name="T18" fmla="*/ 0 w 623"/>
                <a:gd name="T19" fmla="*/ 0 h 453"/>
                <a:gd name="T20" fmla="*/ 623 w 623"/>
                <a:gd name="T21" fmla="*/ 453 h 453"/>
              </a:gdLst>
              <a:ahLst/>
              <a:cxnLst>
                <a:cxn ang="T12">
                  <a:pos x="T0" y="T1"/>
                </a:cxn>
                <a:cxn ang="T13">
                  <a:pos x="T2" y="T3"/>
                </a:cxn>
                <a:cxn ang="T14">
                  <a:pos x="T4" y="T5"/>
                </a:cxn>
                <a:cxn ang="T15">
                  <a:pos x="T6" y="T7"/>
                </a:cxn>
                <a:cxn ang="T16">
                  <a:pos x="T8" y="T9"/>
                </a:cxn>
                <a:cxn ang="T17">
                  <a:pos x="T10" y="T11"/>
                </a:cxn>
              </a:cxnLst>
              <a:rect l="T18" t="T19" r="T20" b="T21"/>
              <a:pathLst>
                <a:path w="623" h="453">
                  <a:moveTo>
                    <a:pt x="0" y="453"/>
                  </a:moveTo>
                  <a:lnTo>
                    <a:pt x="623" y="453"/>
                  </a:lnTo>
                  <a:lnTo>
                    <a:pt x="623" y="0"/>
                  </a:lnTo>
                  <a:lnTo>
                    <a:pt x="0" y="0"/>
                  </a:lnTo>
                  <a:lnTo>
                    <a:pt x="0" y="453"/>
                  </a:lnTo>
                  <a:close/>
                </a:path>
              </a:pathLst>
            </a:custGeom>
            <a:solidFill>
              <a:srgbClr val="3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794" name="Freeform 10">
              <a:extLst>
                <a:ext uri="{FF2B5EF4-FFF2-40B4-BE49-F238E27FC236}">
                  <a16:creationId xmlns:a16="http://schemas.microsoft.com/office/drawing/2014/main" id="{5814CCF7-4208-4F5E-9D55-8345807B2721}"/>
                </a:ext>
              </a:extLst>
            </p:cNvPr>
            <p:cNvSpPr>
              <a:spLocks/>
            </p:cNvSpPr>
            <p:nvPr/>
          </p:nvSpPr>
          <p:spPr bwMode="auto">
            <a:xfrm>
              <a:off x="2943" y="1920"/>
              <a:ext cx="197" cy="277"/>
            </a:xfrm>
            <a:custGeom>
              <a:avLst/>
              <a:gdLst>
                <a:gd name="T0" fmla="*/ 0 w 395"/>
                <a:gd name="T1" fmla="*/ 0 h 1108"/>
                <a:gd name="T2" fmla="*/ 0 w 395"/>
                <a:gd name="T3" fmla="*/ 0 h 1108"/>
                <a:gd name="T4" fmla="*/ 0 w 395"/>
                <a:gd name="T5" fmla="*/ 0 h 1108"/>
                <a:gd name="T6" fmla="*/ 0 w 395"/>
                <a:gd name="T7" fmla="*/ 0 h 1108"/>
                <a:gd name="T8" fmla="*/ 0 w 395"/>
                <a:gd name="T9" fmla="*/ 0 h 1108"/>
                <a:gd name="T10" fmla="*/ 0 w 395"/>
                <a:gd name="T11" fmla="*/ 0 h 1108"/>
                <a:gd name="T12" fmla="*/ 0 w 395"/>
                <a:gd name="T13" fmla="*/ 0 h 1108"/>
                <a:gd name="T14" fmla="*/ 0 60000 65536"/>
                <a:gd name="T15" fmla="*/ 0 60000 65536"/>
                <a:gd name="T16" fmla="*/ 0 60000 65536"/>
                <a:gd name="T17" fmla="*/ 0 60000 65536"/>
                <a:gd name="T18" fmla="*/ 0 60000 65536"/>
                <a:gd name="T19" fmla="*/ 0 60000 65536"/>
                <a:gd name="T20" fmla="*/ 0 60000 65536"/>
                <a:gd name="T21" fmla="*/ 0 w 395"/>
                <a:gd name="T22" fmla="*/ 0 h 1108"/>
                <a:gd name="T23" fmla="*/ 395 w 395"/>
                <a:gd name="T24" fmla="*/ 1108 h 1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5" h="1108">
                  <a:moveTo>
                    <a:pt x="174" y="0"/>
                  </a:moveTo>
                  <a:lnTo>
                    <a:pt x="395" y="0"/>
                  </a:lnTo>
                  <a:lnTo>
                    <a:pt x="395" y="1108"/>
                  </a:lnTo>
                  <a:lnTo>
                    <a:pt x="0" y="1108"/>
                  </a:lnTo>
                  <a:lnTo>
                    <a:pt x="91" y="597"/>
                  </a:lnTo>
                  <a:lnTo>
                    <a:pt x="174" y="0"/>
                  </a:lnTo>
                  <a:close/>
                </a:path>
              </a:pathLst>
            </a:custGeom>
            <a:solidFill>
              <a:srgbClr val="8761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795" name="Freeform 11">
              <a:extLst>
                <a:ext uri="{FF2B5EF4-FFF2-40B4-BE49-F238E27FC236}">
                  <a16:creationId xmlns:a16="http://schemas.microsoft.com/office/drawing/2014/main" id="{B8121CFE-E537-4B38-AB6D-A8B46ACCDAB3}"/>
                </a:ext>
              </a:extLst>
            </p:cNvPr>
            <p:cNvSpPr>
              <a:spLocks/>
            </p:cNvSpPr>
            <p:nvPr/>
          </p:nvSpPr>
          <p:spPr bwMode="auto">
            <a:xfrm>
              <a:off x="2922" y="1658"/>
              <a:ext cx="106" cy="368"/>
            </a:xfrm>
            <a:custGeom>
              <a:avLst/>
              <a:gdLst>
                <a:gd name="T0" fmla="*/ 0 w 211"/>
                <a:gd name="T1" fmla="*/ 0 h 1472"/>
                <a:gd name="T2" fmla="*/ 1 w 211"/>
                <a:gd name="T3" fmla="*/ 0 h 1472"/>
                <a:gd name="T4" fmla="*/ 1 w 211"/>
                <a:gd name="T5" fmla="*/ 0 h 1472"/>
                <a:gd name="T6" fmla="*/ 1 w 211"/>
                <a:gd name="T7" fmla="*/ 0 h 1472"/>
                <a:gd name="T8" fmla="*/ 0 w 211"/>
                <a:gd name="T9" fmla="*/ 0 h 1472"/>
                <a:gd name="T10" fmla="*/ 0 w 211"/>
                <a:gd name="T11" fmla="*/ 0 h 1472"/>
                <a:gd name="T12" fmla="*/ 0 60000 65536"/>
                <a:gd name="T13" fmla="*/ 0 60000 65536"/>
                <a:gd name="T14" fmla="*/ 0 60000 65536"/>
                <a:gd name="T15" fmla="*/ 0 60000 65536"/>
                <a:gd name="T16" fmla="*/ 0 60000 65536"/>
                <a:gd name="T17" fmla="*/ 0 60000 65536"/>
                <a:gd name="T18" fmla="*/ 0 w 211"/>
                <a:gd name="T19" fmla="*/ 0 h 1472"/>
                <a:gd name="T20" fmla="*/ 211 w 211"/>
                <a:gd name="T21" fmla="*/ 1472 h 1472"/>
              </a:gdLst>
              <a:ahLst/>
              <a:cxnLst>
                <a:cxn ang="T12">
                  <a:pos x="T0" y="T1"/>
                </a:cxn>
                <a:cxn ang="T13">
                  <a:pos x="T2" y="T3"/>
                </a:cxn>
                <a:cxn ang="T14">
                  <a:pos x="T4" y="T5"/>
                </a:cxn>
                <a:cxn ang="T15">
                  <a:pos x="T6" y="T7"/>
                </a:cxn>
                <a:cxn ang="T16">
                  <a:pos x="T8" y="T9"/>
                </a:cxn>
                <a:cxn ang="T17">
                  <a:pos x="T10" y="T11"/>
                </a:cxn>
              </a:cxnLst>
              <a:rect l="T18" t="T19" r="T20" b="T21"/>
              <a:pathLst>
                <a:path w="211" h="1472">
                  <a:moveTo>
                    <a:pt x="0" y="1472"/>
                  </a:moveTo>
                  <a:lnTo>
                    <a:pt x="211" y="1168"/>
                  </a:lnTo>
                  <a:lnTo>
                    <a:pt x="211" y="0"/>
                  </a:lnTo>
                  <a:lnTo>
                    <a:pt x="96" y="0"/>
                  </a:lnTo>
                  <a:lnTo>
                    <a:pt x="0" y="1472"/>
                  </a:lnTo>
                  <a:close/>
                </a:path>
              </a:pathLst>
            </a:custGeom>
            <a:solidFill>
              <a:srgbClr val="A847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796" name="Freeform 12">
              <a:extLst>
                <a:ext uri="{FF2B5EF4-FFF2-40B4-BE49-F238E27FC236}">
                  <a16:creationId xmlns:a16="http://schemas.microsoft.com/office/drawing/2014/main" id="{8C960053-E254-4B8B-91E3-FCEA86BFEE14}"/>
                </a:ext>
              </a:extLst>
            </p:cNvPr>
            <p:cNvSpPr>
              <a:spLocks/>
            </p:cNvSpPr>
            <p:nvPr/>
          </p:nvSpPr>
          <p:spPr bwMode="auto">
            <a:xfrm>
              <a:off x="2747" y="1658"/>
              <a:ext cx="107" cy="368"/>
            </a:xfrm>
            <a:custGeom>
              <a:avLst/>
              <a:gdLst>
                <a:gd name="T0" fmla="*/ 0 w 213"/>
                <a:gd name="T1" fmla="*/ 0 h 1472"/>
                <a:gd name="T2" fmla="*/ 1 w 213"/>
                <a:gd name="T3" fmla="*/ 0 h 1472"/>
                <a:gd name="T4" fmla="*/ 1 w 213"/>
                <a:gd name="T5" fmla="*/ 0 h 1472"/>
                <a:gd name="T6" fmla="*/ 1 w 213"/>
                <a:gd name="T7" fmla="*/ 0 h 1472"/>
                <a:gd name="T8" fmla="*/ 0 w 213"/>
                <a:gd name="T9" fmla="*/ 0 h 1472"/>
                <a:gd name="T10" fmla="*/ 0 w 213"/>
                <a:gd name="T11" fmla="*/ 0 h 1472"/>
                <a:gd name="T12" fmla="*/ 0 60000 65536"/>
                <a:gd name="T13" fmla="*/ 0 60000 65536"/>
                <a:gd name="T14" fmla="*/ 0 60000 65536"/>
                <a:gd name="T15" fmla="*/ 0 60000 65536"/>
                <a:gd name="T16" fmla="*/ 0 60000 65536"/>
                <a:gd name="T17" fmla="*/ 0 60000 65536"/>
                <a:gd name="T18" fmla="*/ 0 w 213"/>
                <a:gd name="T19" fmla="*/ 0 h 1472"/>
                <a:gd name="T20" fmla="*/ 213 w 213"/>
                <a:gd name="T21" fmla="*/ 1472 h 1472"/>
              </a:gdLst>
              <a:ahLst/>
              <a:cxnLst>
                <a:cxn ang="T12">
                  <a:pos x="T0" y="T1"/>
                </a:cxn>
                <a:cxn ang="T13">
                  <a:pos x="T2" y="T3"/>
                </a:cxn>
                <a:cxn ang="T14">
                  <a:pos x="T4" y="T5"/>
                </a:cxn>
                <a:cxn ang="T15">
                  <a:pos x="T6" y="T7"/>
                </a:cxn>
                <a:cxn ang="T16">
                  <a:pos x="T8" y="T9"/>
                </a:cxn>
                <a:cxn ang="T17">
                  <a:pos x="T10" y="T11"/>
                </a:cxn>
              </a:cxnLst>
              <a:rect l="T18" t="T19" r="T20" b="T21"/>
              <a:pathLst>
                <a:path w="213" h="1472">
                  <a:moveTo>
                    <a:pt x="0" y="1472"/>
                  </a:moveTo>
                  <a:lnTo>
                    <a:pt x="213" y="1168"/>
                  </a:lnTo>
                  <a:lnTo>
                    <a:pt x="213" y="0"/>
                  </a:lnTo>
                  <a:lnTo>
                    <a:pt x="97" y="0"/>
                  </a:lnTo>
                  <a:lnTo>
                    <a:pt x="0" y="1472"/>
                  </a:lnTo>
                  <a:close/>
                </a:path>
              </a:pathLst>
            </a:custGeom>
            <a:solidFill>
              <a:srgbClr val="A847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797" name="Freeform 13">
              <a:extLst>
                <a:ext uri="{FF2B5EF4-FFF2-40B4-BE49-F238E27FC236}">
                  <a16:creationId xmlns:a16="http://schemas.microsoft.com/office/drawing/2014/main" id="{97C3CB99-4FBF-4702-A88A-86C55323B2C3}"/>
                </a:ext>
              </a:extLst>
            </p:cNvPr>
            <p:cNvSpPr>
              <a:spLocks/>
            </p:cNvSpPr>
            <p:nvPr/>
          </p:nvSpPr>
          <p:spPr bwMode="auto">
            <a:xfrm>
              <a:off x="2949" y="1658"/>
              <a:ext cx="48" cy="316"/>
            </a:xfrm>
            <a:custGeom>
              <a:avLst/>
              <a:gdLst>
                <a:gd name="T0" fmla="*/ 0 w 96"/>
                <a:gd name="T1" fmla="*/ 0 h 1266"/>
                <a:gd name="T2" fmla="*/ 1 w 96"/>
                <a:gd name="T3" fmla="*/ 0 h 1266"/>
                <a:gd name="T4" fmla="*/ 1 w 96"/>
                <a:gd name="T5" fmla="*/ 0 h 1266"/>
                <a:gd name="T6" fmla="*/ 1 w 96"/>
                <a:gd name="T7" fmla="*/ 0 h 1266"/>
                <a:gd name="T8" fmla="*/ 0 w 96"/>
                <a:gd name="T9" fmla="*/ 0 h 1266"/>
                <a:gd name="T10" fmla="*/ 0 w 96"/>
                <a:gd name="T11" fmla="*/ 0 h 1266"/>
                <a:gd name="T12" fmla="*/ 0 60000 65536"/>
                <a:gd name="T13" fmla="*/ 0 60000 65536"/>
                <a:gd name="T14" fmla="*/ 0 60000 65536"/>
                <a:gd name="T15" fmla="*/ 0 60000 65536"/>
                <a:gd name="T16" fmla="*/ 0 60000 65536"/>
                <a:gd name="T17" fmla="*/ 0 60000 65536"/>
                <a:gd name="T18" fmla="*/ 0 w 96"/>
                <a:gd name="T19" fmla="*/ 0 h 1266"/>
                <a:gd name="T20" fmla="*/ 96 w 96"/>
                <a:gd name="T21" fmla="*/ 1266 h 1266"/>
              </a:gdLst>
              <a:ahLst/>
              <a:cxnLst>
                <a:cxn ang="T12">
                  <a:pos x="T0" y="T1"/>
                </a:cxn>
                <a:cxn ang="T13">
                  <a:pos x="T2" y="T3"/>
                </a:cxn>
                <a:cxn ang="T14">
                  <a:pos x="T4" y="T5"/>
                </a:cxn>
                <a:cxn ang="T15">
                  <a:pos x="T6" y="T7"/>
                </a:cxn>
                <a:cxn ang="T16">
                  <a:pos x="T8" y="T9"/>
                </a:cxn>
                <a:cxn ang="T17">
                  <a:pos x="T10" y="T11"/>
                </a:cxn>
              </a:cxnLst>
              <a:rect l="T18" t="T19" r="T20" b="T21"/>
              <a:pathLst>
                <a:path w="96" h="1266">
                  <a:moveTo>
                    <a:pt x="0" y="1266"/>
                  </a:moveTo>
                  <a:lnTo>
                    <a:pt x="67" y="0"/>
                  </a:lnTo>
                  <a:lnTo>
                    <a:pt x="96" y="0"/>
                  </a:lnTo>
                  <a:lnTo>
                    <a:pt x="32" y="1235"/>
                  </a:lnTo>
                  <a:lnTo>
                    <a:pt x="0" y="1266"/>
                  </a:lnTo>
                  <a:close/>
                </a:path>
              </a:pathLst>
            </a:custGeom>
            <a:solidFill>
              <a:srgbClr val="BA6B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798" name="Freeform 14">
              <a:extLst>
                <a:ext uri="{FF2B5EF4-FFF2-40B4-BE49-F238E27FC236}">
                  <a16:creationId xmlns:a16="http://schemas.microsoft.com/office/drawing/2014/main" id="{5343011E-33BA-4C87-B015-5E574641E4C4}"/>
                </a:ext>
              </a:extLst>
            </p:cNvPr>
            <p:cNvSpPr>
              <a:spLocks/>
            </p:cNvSpPr>
            <p:nvPr/>
          </p:nvSpPr>
          <p:spPr bwMode="auto">
            <a:xfrm>
              <a:off x="2773" y="1658"/>
              <a:ext cx="48" cy="316"/>
            </a:xfrm>
            <a:custGeom>
              <a:avLst/>
              <a:gdLst>
                <a:gd name="T0" fmla="*/ 0 w 98"/>
                <a:gd name="T1" fmla="*/ 0 h 1266"/>
                <a:gd name="T2" fmla="*/ 0 w 98"/>
                <a:gd name="T3" fmla="*/ 0 h 1266"/>
                <a:gd name="T4" fmla="*/ 0 w 98"/>
                <a:gd name="T5" fmla="*/ 0 h 1266"/>
                <a:gd name="T6" fmla="*/ 0 w 98"/>
                <a:gd name="T7" fmla="*/ 0 h 1266"/>
                <a:gd name="T8" fmla="*/ 0 w 98"/>
                <a:gd name="T9" fmla="*/ 0 h 1266"/>
                <a:gd name="T10" fmla="*/ 0 w 98"/>
                <a:gd name="T11" fmla="*/ 0 h 1266"/>
                <a:gd name="T12" fmla="*/ 0 60000 65536"/>
                <a:gd name="T13" fmla="*/ 0 60000 65536"/>
                <a:gd name="T14" fmla="*/ 0 60000 65536"/>
                <a:gd name="T15" fmla="*/ 0 60000 65536"/>
                <a:gd name="T16" fmla="*/ 0 60000 65536"/>
                <a:gd name="T17" fmla="*/ 0 60000 65536"/>
                <a:gd name="T18" fmla="*/ 0 w 98"/>
                <a:gd name="T19" fmla="*/ 0 h 1266"/>
                <a:gd name="T20" fmla="*/ 98 w 98"/>
                <a:gd name="T21" fmla="*/ 1266 h 1266"/>
              </a:gdLst>
              <a:ahLst/>
              <a:cxnLst>
                <a:cxn ang="T12">
                  <a:pos x="T0" y="T1"/>
                </a:cxn>
                <a:cxn ang="T13">
                  <a:pos x="T2" y="T3"/>
                </a:cxn>
                <a:cxn ang="T14">
                  <a:pos x="T4" y="T5"/>
                </a:cxn>
                <a:cxn ang="T15">
                  <a:pos x="T6" y="T7"/>
                </a:cxn>
                <a:cxn ang="T16">
                  <a:pos x="T8" y="T9"/>
                </a:cxn>
                <a:cxn ang="T17">
                  <a:pos x="T10" y="T11"/>
                </a:cxn>
              </a:cxnLst>
              <a:rect l="T18" t="T19" r="T20" b="T21"/>
              <a:pathLst>
                <a:path w="98" h="1266">
                  <a:moveTo>
                    <a:pt x="0" y="1266"/>
                  </a:moveTo>
                  <a:lnTo>
                    <a:pt x="68" y="0"/>
                  </a:lnTo>
                  <a:lnTo>
                    <a:pt x="98" y="0"/>
                  </a:lnTo>
                  <a:lnTo>
                    <a:pt x="36" y="1230"/>
                  </a:lnTo>
                  <a:lnTo>
                    <a:pt x="0" y="1266"/>
                  </a:lnTo>
                  <a:close/>
                </a:path>
              </a:pathLst>
            </a:custGeom>
            <a:solidFill>
              <a:srgbClr val="BA6B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799" name="Freeform 15">
              <a:extLst>
                <a:ext uri="{FF2B5EF4-FFF2-40B4-BE49-F238E27FC236}">
                  <a16:creationId xmlns:a16="http://schemas.microsoft.com/office/drawing/2014/main" id="{13947576-CE81-414A-9775-6D32451DA328}"/>
                </a:ext>
              </a:extLst>
            </p:cNvPr>
            <p:cNvSpPr>
              <a:spLocks/>
            </p:cNvSpPr>
            <p:nvPr/>
          </p:nvSpPr>
          <p:spPr bwMode="auto">
            <a:xfrm>
              <a:off x="2495" y="1918"/>
              <a:ext cx="535" cy="279"/>
            </a:xfrm>
            <a:custGeom>
              <a:avLst/>
              <a:gdLst>
                <a:gd name="T0" fmla="*/ 0 w 1069"/>
                <a:gd name="T1" fmla="*/ 0 h 1113"/>
                <a:gd name="T2" fmla="*/ 0 w 1069"/>
                <a:gd name="T3" fmla="*/ 0 h 1113"/>
                <a:gd name="T4" fmla="*/ 1 w 1069"/>
                <a:gd name="T5" fmla="*/ 0 h 1113"/>
                <a:gd name="T6" fmla="*/ 1 w 1069"/>
                <a:gd name="T7" fmla="*/ 0 h 1113"/>
                <a:gd name="T8" fmla="*/ 1 w 1069"/>
                <a:gd name="T9" fmla="*/ 0 h 1113"/>
                <a:gd name="T10" fmla="*/ 1 w 1069"/>
                <a:gd name="T11" fmla="*/ 0 h 1113"/>
                <a:gd name="T12" fmla="*/ 1 w 1069"/>
                <a:gd name="T13" fmla="*/ 0 h 1113"/>
                <a:gd name="T14" fmla="*/ 1 w 1069"/>
                <a:gd name="T15" fmla="*/ 0 h 1113"/>
                <a:gd name="T16" fmla="*/ 0 w 1069"/>
                <a:gd name="T17" fmla="*/ 0 h 1113"/>
                <a:gd name="T18" fmla="*/ 0 w 1069"/>
                <a:gd name="T19" fmla="*/ 0 h 1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9"/>
                <a:gd name="T31" fmla="*/ 0 h 1113"/>
                <a:gd name="T32" fmla="*/ 1069 w 1069"/>
                <a:gd name="T33" fmla="*/ 1113 h 1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9" h="1113">
                  <a:moveTo>
                    <a:pt x="0" y="427"/>
                  </a:moveTo>
                  <a:lnTo>
                    <a:pt x="0" y="1113"/>
                  </a:lnTo>
                  <a:lnTo>
                    <a:pt x="1069" y="1113"/>
                  </a:lnTo>
                  <a:lnTo>
                    <a:pt x="1069" y="0"/>
                  </a:lnTo>
                  <a:lnTo>
                    <a:pt x="716" y="427"/>
                  </a:lnTo>
                  <a:lnTo>
                    <a:pt x="716" y="0"/>
                  </a:lnTo>
                  <a:lnTo>
                    <a:pt x="352" y="442"/>
                  </a:lnTo>
                  <a:lnTo>
                    <a:pt x="352" y="0"/>
                  </a:lnTo>
                  <a:lnTo>
                    <a:pt x="0" y="427"/>
                  </a:lnTo>
                  <a:close/>
                </a:path>
              </a:pathLst>
            </a:custGeom>
            <a:solidFill>
              <a:srgbClr val="A8BA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0" name="Freeform 16">
              <a:extLst>
                <a:ext uri="{FF2B5EF4-FFF2-40B4-BE49-F238E27FC236}">
                  <a16:creationId xmlns:a16="http://schemas.microsoft.com/office/drawing/2014/main" id="{33372D6B-BF70-40A0-B434-9ECD9977FB00}"/>
                </a:ext>
              </a:extLst>
            </p:cNvPr>
            <p:cNvSpPr>
              <a:spLocks/>
            </p:cNvSpPr>
            <p:nvPr/>
          </p:nvSpPr>
          <p:spPr bwMode="auto">
            <a:xfrm>
              <a:off x="2356" y="1604"/>
              <a:ext cx="481" cy="54"/>
            </a:xfrm>
            <a:custGeom>
              <a:avLst/>
              <a:gdLst>
                <a:gd name="T0" fmla="*/ 1 w 961"/>
                <a:gd name="T1" fmla="*/ 0 h 218"/>
                <a:gd name="T2" fmla="*/ 1 w 961"/>
                <a:gd name="T3" fmla="*/ 0 h 218"/>
                <a:gd name="T4" fmla="*/ 1 w 961"/>
                <a:gd name="T5" fmla="*/ 0 h 218"/>
                <a:gd name="T6" fmla="*/ 1 w 961"/>
                <a:gd name="T7" fmla="*/ 0 h 218"/>
                <a:gd name="T8" fmla="*/ 1 w 961"/>
                <a:gd name="T9" fmla="*/ 0 h 218"/>
                <a:gd name="T10" fmla="*/ 1 w 961"/>
                <a:gd name="T11" fmla="*/ 0 h 218"/>
                <a:gd name="T12" fmla="*/ 1 w 961"/>
                <a:gd name="T13" fmla="*/ 0 h 218"/>
                <a:gd name="T14" fmla="*/ 1 w 961"/>
                <a:gd name="T15" fmla="*/ 0 h 218"/>
                <a:gd name="T16" fmla="*/ 1 w 961"/>
                <a:gd name="T17" fmla="*/ 0 h 218"/>
                <a:gd name="T18" fmla="*/ 1 w 961"/>
                <a:gd name="T19" fmla="*/ 0 h 218"/>
                <a:gd name="T20" fmla="*/ 1 w 961"/>
                <a:gd name="T21" fmla="*/ 0 h 218"/>
                <a:gd name="T22" fmla="*/ 1 w 961"/>
                <a:gd name="T23" fmla="*/ 0 h 218"/>
                <a:gd name="T24" fmla="*/ 1 w 961"/>
                <a:gd name="T25" fmla="*/ 0 h 218"/>
                <a:gd name="T26" fmla="*/ 1 w 961"/>
                <a:gd name="T27" fmla="*/ 0 h 218"/>
                <a:gd name="T28" fmla="*/ 1 w 961"/>
                <a:gd name="T29" fmla="*/ 0 h 218"/>
                <a:gd name="T30" fmla="*/ 1 w 961"/>
                <a:gd name="T31" fmla="*/ 0 h 218"/>
                <a:gd name="T32" fmla="*/ 1 w 961"/>
                <a:gd name="T33" fmla="*/ 0 h 218"/>
                <a:gd name="T34" fmla="*/ 1 w 961"/>
                <a:gd name="T35" fmla="*/ 0 h 218"/>
                <a:gd name="T36" fmla="*/ 1 w 961"/>
                <a:gd name="T37" fmla="*/ 0 h 218"/>
                <a:gd name="T38" fmla="*/ 1 w 961"/>
                <a:gd name="T39" fmla="*/ 0 h 218"/>
                <a:gd name="T40" fmla="*/ 1 w 961"/>
                <a:gd name="T41" fmla="*/ 0 h 218"/>
                <a:gd name="T42" fmla="*/ 1 w 961"/>
                <a:gd name="T43" fmla="*/ 0 h 218"/>
                <a:gd name="T44" fmla="*/ 1 w 961"/>
                <a:gd name="T45" fmla="*/ 0 h 218"/>
                <a:gd name="T46" fmla="*/ 1 w 961"/>
                <a:gd name="T47" fmla="*/ 0 h 218"/>
                <a:gd name="T48" fmla="*/ 1 w 961"/>
                <a:gd name="T49" fmla="*/ 0 h 218"/>
                <a:gd name="T50" fmla="*/ 1 w 961"/>
                <a:gd name="T51" fmla="*/ 0 h 218"/>
                <a:gd name="T52" fmla="*/ 1 w 961"/>
                <a:gd name="T53" fmla="*/ 0 h 218"/>
                <a:gd name="T54" fmla="*/ 1 w 961"/>
                <a:gd name="T55" fmla="*/ 0 h 218"/>
                <a:gd name="T56" fmla="*/ 1 w 961"/>
                <a:gd name="T57" fmla="*/ 0 h 218"/>
                <a:gd name="T58" fmla="*/ 1 w 961"/>
                <a:gd name="T59" fmla="*/ 0 h 218"/>
                <a:gd name="T60" fmla="*/ 1 w 961"/>
                <a:gd name="T61" fmla="*/ 0 h 218"/>
                <a:gd name="T62" fmla="*/ 1 w 961"/>
                <a:gd name="T63" fmla="*/ 0 h 218"/>
                <a:gd name="T64" fmla="*/ 1 w 961"/>
                <a:gd name="T65" fmla="*/ 0 h 218"/>
                <a:gd name="T66" fmla="*/ 1 w 961"/>
                <a:gd name="T67" fmla="*/ 0 h 218"/>
                <a:gd name="T68" fmla="*/ 1 w 961"/>
                <a:gd name="T69" fmla="*/ 0 h 218"/>
                <a:gd name="T70" fmla="*/ 1 w 961"/>
                <a:gd name="T71" fmla="*/ 0 h 218"/>
                <a:gd name="T72" fmla="*/ 1 w 961"/>
                <a:gd name="T73" fmla="*/ 0 h 218"/>
                <a:gd name="T74" fmla="*/ 1 w 961"/>
                <a:gd name="T75" fmla="*/ 0 h 218"/>
                <a:gd name="T76" fmla="*/ 1 w 961"/>
                <a:gd name="T77" fmla="*/ 0 h 218"/>
                <a:gd name="T78" fmla="*/ 1 w 961"/>
                <a:gd name="T79" fmla="*/ 0 h 218"/>
                <a:gd name="T80" fmla="*/ 1 w 961"/>
                <a:gd name="T81" fmla="*/ 0 h 218"/>
                <a:gd name="T82" fmla="*/ 1 w 961"/>
                <a:gd name="T83" fmla="*/ 0 h 218"/>
                <a:gd name="T84" fmla="*/ 1 w 961"/>
                <a:gd name="T85" fmla="*/ 0 h 218"/>
                <a:gd name="T86" fmla="*/ 1 w 961"/>
                <a:gd name="T87" fmla="*/ 0 h 218"/>
                <a:gd name="T88" fmla="*/ 1 w 961"/>
                <a:gd name="T89" fmla="*/ 0 h 218"/>
                <a:gd name="T90" fmla="*/ 1 w 961"/>
                <a:gd name="T91" fmla="*/ 0 h 218"/>
                <a:gd name="T92" fmla="*/ 1 w 961"/>
                <a:gd name="T93" fmla="*/ 0 h 218"/>
                <a:gd name="T94" fmla="*/ 1 w 961"/>
                <a:gd name="T95" fmla="*/ 0 h 218"/>
                <a:gd name="T96" fmla="*/ 1 w 961"/>
                <a:gd name="T97" fmla="*/ 0 h 218"/>
                <a:gd name="T98" fmla="*/ 1 w 961"/>
                <a:gd name="T99" fmla="*/ 0 h 218"/>
                <a:gd name="T100" fmla="*/ 1 w 961"/>
                <a:gd name="T101" fmla="*/ 0 h 218"/>
                <a:gd name="T102" fmla="*/ 1 w 961"/>
                <a:gd name="T103" fmla="*/ 0 h 218"/>
                <a:gd name="T104" fmla="*/ 1 w 961"/>
                <a:gd name="T105" fmla="*/ 0 h 218"/>
                <a:gd name="T106" fmla="*/ 1 w 961"/>
                <a:gd name="T107" fmla="*/ 0 h 218"/>
                <a:gd name="T108" fmla="*/ 1 w 961"/>
                <a:gd name="T109" fmla="*/ 0 h 218"/>
                <a:gd name="T110" fmla="*/ 1 w 961"/>
                <a:gd name="T111" fmla="*/ 0 h 218"/>
                <a:gd name="T112" fmla="*/ 1 w 961"/>
                <a:gd name="T113" fmla="*/ 0 h 218"/>
                <a:gd name="T114" fmla="*/ 1 w 961"/>
                <a:gd name="T115" fmla="*/ 0 h 218"/>
                <a:gd name="T116" fmla="*/ 1 w 961"/>
                <a:gd name="T117" fmla="*/ 0 h 218"/>
                <a:gd name="T118" fmla="*/ 1 w 961"/>
                <a:gd name="T119" fmla="*/ 0 h 218"/>
                <a:gd name="T120" fmla="*/ 1 w 961"/>
                <a:gd name="T121" fmla="*/ 0 h 218"/>
                <a:gd name="T122" fmla="*/ 1 w 961"/>
                <a:gd name="T123" fmla="*/ 0 h 2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61"/>
                <a:gd name="T187" fmla="*/ 0 h 218"/>
                <a:gd name="T188" fmla="*/ 961 w 961"/>
                <a:gd name="T189" fmla="*/ 218 h 2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61" h="218">
                  <a:moveTo>
                    <a:pt x="961" y="216"/>
                  </a:moveTo>
                  <a:lnTo>
                    <a:pt x="960" y="214"/>
                  </a:lnTo>
                  <a:lnTo>
                    <a:pt x="960" y="212"/>
                  </a:lnTo>
                  <a:lnTo>
                    <a:pt x="959" y="208"/>
                  </a:lnTo>
                  <a:lnTo>
                    <a:pt x="958" y="206"/>
                  </a:lnTo>
                  <a:lnTo>
                    <a:pt x="956" y="201"/>
                  </a:lnTo>
                  <a:lnTo>
                    <a:pt x="955" y="195"/>
                  </a:lnTo>
                  <a:lnTo>
                    <a:pt x="953" y="191"/>
                  </a:lnTo>
                  <a:lnTo>
                    <a:pt x="952" y="189"/>
                  </a:lnTo>
                  <a:lnTo>
                    <a:pt x="951" y="185"/>
                  </a:lnTo>
                  <a:lnTo>
                    <a:pt x="950" y="182"/>
                  </a:lnTo>
                  <a:lnTo>
                    <a:pt x="947" y="177"/>
                  </a:lnTo>
                  <a:lnTo>
                    <a:pt x="946" y="174"/>
                  </a:lnTo>
                  <a:lnTo>
                    <a:pt x="944" y="170"/>
                  </a:lnTo>
                  <a:lnTo>
                    <a:pt x="942" y="166"/>
                  </a:lnTo>
                  <a:lnTo>
                    <a:pt x="939" y="161"/>
                  </a:lnTo>
                  <a:lnTo>
                    <a:pt x="937" y="158"/>
                  </a:lnTo>
                  <a:lnTo>
                    <a:pt x="934" y="154"/>
                  </a:lnTo>
                  <a:lnTo>
                    <a:pt x="932" y="150"/>
                  </a:lnTo>
                  <a:lnTo>
                    <a:pt x="929" y="145"/>
                  </a:lnTo>
                  <a:lnTo>
                    <a:pt x="927" y="141"/>
                  </a:lnTo>
                  <a:lnTo>
                    <a:pt x="924" y="137"/>
                  </a:lnTo>
                  <a:lnTo>
                    <a:pt x="920" y="133"/>
                  </a:lnTo>
                  <a:lnTo>
                    <a:pt x="917" y="128"/>
                  </a:lnTo>
                  <a:lnTo>
                    <a:pt x="914" y="125"/>
                  </a:lnTo>
                  <a:lnTo>
                    <a:pt x="909" y="121"/>
                  </a:lnTo>
                  <a:lnTo>
                    <a:pt x="905" y="117"/>
                  </a:lnTo>
                  <a:lnTo>
                    <a:pt x="901" y="112"/>
                  </a:lnTo>
                  <a:lnTo>
                    <a:pt x="897" y="109"/>
                  </a:lnTo>
                  <a:lnTo>
                    <a:pt x="892" y="105"/>
                  </a:lnTo>
                  <a:lnTo>
                    <a:pt x="888" y="101"/>
                  </a:lnTo>
                  <a:lnTo>
                    <a:pt x="883" y="96"/>
                  </a:lnTo>
                  <a:lnTo>
                    <a:pt x="877" y="93"/>
                  </a:lnTo>
                  <a:lnTo>
                    <a:pt x="872" y="90"/>
                  </a:lnTo>
                  <a:lnTo>
                    <a:pt x="867" y="86"/>
                  </a:lnTo>
                  <a:lnTo>
                    <a:pt x="861" y="83"/>
                  </a:lnTo>
                  <a:lnTo>
                    <a:pt x="854" y="80"/>
                  </a:lnTo>
                  <a:lnTo>
                    <a:pt x="848" y="77"/>
                  </a:lnTo>
                  <a:lnTo>
                    <a:pt x="842" y="75"/>
                  </a:lnTo>
                  <a:lnTo>
                    <a:pt x="835" y="73"/>
                  </a:lnTo>
                  <a:lnTo>
                    <a:pt x="829" y="70"/>
                  </a:lnTo>
                  <a:lnTo>
                    <a:pt x="821" y="69"/>
                  </a:lnTo>
                  <a:lnTo>
                    <a:pt x="815" y="67"/>
                  </a:lnTo>
                  <a:lnTo>
                    <a:pt x="807" y="65"/>
                  </a:lnTo>
                  <a:lnTo>
                    <a:pt x="798" y="64"/>
                  </a:lnTo>
                  <a:lnTo>
                    <a:pt x="790" y="63"/>
                  </a:lnTo>
                  <a:lnTo>
                    <a:pt x="782" y="63"/>
                  </a:lnTo>
                  <a:lnTo>
                    <a:pt x="773" y="63"/>
                  </a:lnTo>
                  <a:lnTo>
                    <a:pt x="764" y="63"/>
                  </a:lnTo>
                  <a:lnTo>
                    <a:pt x="755" y="63"/>
                  </a:lnTo>
                  <a:lnTo>
                    <a:pt x="746" y="64"/>
                  </a:lnTo>
                  <a:lnTo>
                    <a:pt x="736" y="64"/>
                  </a:lnTo>
                  <a:lnTo>
                    <a:pt x="726" y="65"/>
                  </a:lnTo>
                  <a:lnTo>
                    <a:pt x="715" y="68"/>
                  </a:lnTo>
                  <a:lnTo>
                    <a:pt x="706" y="70"/>
                  </a:lnTo>
                  <a:lnTo>
                    <a:pt x="694" y="73"/>
                  </a:lnTo>
                  <a:lnTo>
                    <a:pt x="683" y="77"/>
                  </a:lnTo>
                  <a:lnTo>
                    <a:pt x="672" y="80"/>
                  </a:lnTo>
                  <a:lnTo>
                    <a:pt x="661" y="85"/>
                  </a:lnTo>
                  <a:lnTo>
                    <a:pt x="658" y="81"/>
                  </a:lnTo>
                  <a:lnTo>
                    <a:pt x="656" y="79"/>
                  </a:lnTo>
                  <a:lnTo>
                    <a:pt x="654" y="75"/>
                  </a:lnTo>
                  <a:lnTo>
                    <a:pt x="652" y="73"/>
                  </a:lnTo>
                  <a:lnTo>
                    <a:pt x="650" y="70"/>
                  </a:lnTo>
                  <a:lnTo>
                    <a:pt x="647" y="67"/>
                  </a:lnTo>
                  <a:lnTo>
                    <a:pt x="644" y="64"/>
                  </a:lnTo>
                  <a:lnTo>
                    <a:pt x="640" y="62"/>
                  </a:lnTo>
                  <a:lnTo>
                    <a:pt x="637" y="58"/>
                  </a:lnTo>
                  <a:lnTo>
                    <a:pt x="634" y="56"/>
                  </a:lnTo>
                  <a:lnTo>
                    <a:pt x="630" y="52"/>
                  </a:lnTo>
                  <a:lnTo>
                    <a:pt x="627" y="49"/>
                  </a:lnTo>
                  <a:lnTo>
                    <a:pt x="624" y="46"/>
                  </a:lnTo>
                  <a:lnTo>
                    <a:pt x="621" y="43"/>
                  </a:lnTo>
                  <a:lnTo>
                    <a:pt x="617" y="41"/>
                  </a:lnTo>
                  <a:lnTo>
                    <a:pt x="613" y="38"/>
                  </a:lnTo>
                  <a:lnTo>
                    <a:pt x="609" y="36"/>
                  </a:lnTo>
                  <a:lnTo>
                    <a:pt x="605" y="32"/>
                  </a:lnTo>
                  <a:lnTo>
                    <a:pt x="601" y="30"/>
                  </a:lnTo>
                  <a:lnTo>
                    <a:pt x="597" y="27"/>
                  </a:lnTo>
                  <a:lnTo>
                    <a:pt x="592" y="24"/>
                  </a:lnTo>
                  <a:lnTo>
                    <a:pt x="587" y="21"/>
                  </a:lnTo>
                  <a:lnTo>
                    <a:pt x="582" y="20"/>
                  </a:lnTo>
                  <a:lnTo>
                    <a:pt x="578" y="18"/>
                  </a:lnTo>
                  <a:lnTo>
                    <a:pt x="573" y="15"/>
                  </a:lnTo>
                  <a:lnTo>
                    <a:pt x="568" y="13"/>
                  </a:lnTo>
                  <a:lnTo>
                    <a:pt x="563" y="11"/>
                  </a:lnTo>
                  <a:lnTo>
                    <a:pt x="558" y="9"/>
                  </a:lnTo>
                  <a:lnTo>
                    <a:pt x="553" y="8"/>
                  </a:lnTo>
                  <a:lnTo>
                    <a:pt x="548" y="6"/>
                  </a:lnTo>
                  <a:lnTo>
                    <a:pt x="543" y="5"/>
                  </a:lnTo>
                  <a:lnTo>
                    <a:pt x="538" y="4"/>
                  </a:lnTo>
                  <a:lnTo>
                    <a:pt x="531" y="3"/>
                  </a:lnTo>
                  <a:lnTo>
                    <a:pt x="526" y="2"/>
                  </a:lnTo>
                  <a:lnTo>
                    <a:pt x="520" y="0"/>
                  </a:lnTo>
                  <a:lnTo>
                    <a:pt x="514" y="0"/>
                  </a:lnTo>
                  <a:lnTo>
                    <a:pt x="509" y="0"/>
                  </a:lnTo>
                  <a:lnTo>
                    <a:pt x="503" y="0"/>
                  </a:lnTo>
                  <a:lnTo>
                    <a:pt x="497" y="0"/>
                  </a:lnTo>
                  <a:lnTo>
                    <a:pt x="491" y="0"/>
                  </a:lnTo>
                  <a:lnTo>
                    <a:pt x="485" y="0"/>
                  </a:lnTo>
                  <a:lnTo>
                    <a:pt x="478" y="3"/>
                  </a:lnTo>
                  <a:lnTo>
                    <a:pt x="472" y="4"/>
                  </a:lnTo>
                  <a:lnTo>
                    <a:pt x="466" y="5"/>
                  </a:lnTo>
                  <a:lnTo>
                    <a:pt x="460" y="6"/>
                  </a:lnTo>
                  <a:lnTo>
                    <a:pt x="454" y="9"/>
                  </a:lnTo>
                  <a:lnTo>
                    <a:pt x="447" y="10"/>
                  </a:lnTo>
                  <a:lnTo>
                    <a:pt x="442" y="14"/>
                  </a:lnTo>
                  <a:lnTo>
                    <a:pt x="435" y="15"/>
                  </a:lnTo>
                  <a:lnTo>
                    <a:pt x="429" y="19"/>
                  </a:lnTo>
                  <a:lnTo>
                    <a:pt x="421" y="22"/>
                  </a:lnTo>
                  <a:lnTo>
                    <a:pt x="415" y="26"/>
                  </a:lnTo>
                  <a:lnTo>
                    <a:pt x="408" y="30"/>
                  </a:lnTo>
                  <a:lnTo>
                    <a:pt x="402" y="35"/>
                  </a:lnTo>
                  <a:lnTo>
                    <a:pt x="396" y="40"/>
                  </a:lnTo>
                  <a:lnTo>
                    <a:pt x="390" y="45"/>
                  </a:lnTo>
                  <a:lnTo>
                    <a:pt x="383" y="49"/>
                  </a:lnTo>
                  <a:lnTo>
                    <a:pt x="376" y="56"/>
                  </a:lnTo>
                  <a:lnTo>
                    <a:pt x="369" y="62"/>
                  </a:lnTo>
                  <a:lnTo>
                    <a:pt x="363" y="69"/>
                  </a:lnTo>
                  <a:lnTo>
                    <a:pt x="356" y="75"/>
                  </a:lnTo>
                  <a:lnTo>
                    <a:pt x="349" y="84"/>
                  </a:lnTo>
                  <a:lnTo>
                    <a:pt x="343" y="91"/>
                  </a:lnTo>
                  <a:lnTo>
                    <a:pt x="337" y="100"/>
                  </a:lnTo>
                  <a:lnTo>
                    <a:pt x="334" y="96"/>
                  </a:lnTo>
                  <a:lnTo>
                    <a:pt x="330" y="94"/>
                  </a:lnTo>
                  <a:lnTo>
                    <a:pt x="327" y="91"/>
                  </a:lnTo>
                  <a:lnTo>
                    <a:pt x="325" y="90"/>
                  </a:lnTo>
                  <a:lnTo>
                    <a:pt x="323" y="88"/>
                  </a:lnTo>
                  <a:lnTo>
                    <a:pt x="321" y="86"/>
                  </a:lnTo>
                  <a:lnTo>
                    <a:pt x="316" y="85"/>
                  </a:lnTo>
                  <a:lnTo>
                    <a:pt x="313" y="83"/>
                  </a:lnTo>
                  <a:lnTo>
                    <a:pt x="310" y="80"/>
                  </a:lnTo>
                  <a:lnTo>
                    <a:pt x="307" y="79"/>
                  </a:lnTo>
                  <a:lnTo>
                    <a:pt x="303" y="77"/>
                  </a:lnTo>
                  <a:lnTo>
                    <a:pt x="299" y="75"/>
                  </a:lnTo>
                  <a:lnTo>
                    <a:pt x="295" y="73"/>
                  </a:lnTo>
                  <a:lnTo>
                    <a:pt x="291" y="72"/>
                  </a:lnTo>
                  <a:lnTo>
                    <a:pt x="286" y="70"/>
                  </a:lnTo>
                  <a:lnTo>
                    <a:pt x="282" y="68"/>
                  </a:lnTo>
                  <a:lnTo>
                    <a:pt x="277" y="65"/>
                  </a:lnTo>
                  <a:lnTo>
                    <a:pt x="272" y="64"/>
                  </a:lnTo>
                  <a:lnTo>
                    <a:pt x="267" y="62"/>
                  </a:lnTo>
                  <a:lnTo>
                    <a:pt x="261" y="61"/>
                  </a:lnTo>
                  <a:lnTo>
                    <a:pt x="256" y="59"/>
                  </a:lnTo>
                  <a:lnTo>
                    <a:pt x="251" y="59"/>
                  </a:lnTo>
                  <a:lnTo>
                    <a:pt x="245" y="57"/>
                  </a:lnTo>
                  <a:lnTo>
                    <a:pt x="240" y="57"/>
                  </a:lnTo>
                  <a:lnTo>
                    <a:pt x="234" y="56"/>
                  </a:lnTo>
                  <a:lnTo>
                    <a:pt x="229" y="56"/>
                  </a:lnTo>
                  <a:lnTo>
                    <a:pt x="223" y="54"/>
                  </a:lnTo>
                  <a:lnTo>
                    <a:pt x="217" y="54"/>
                  </a:lnTo>
                  <a:lnTo>
                    <a:pt x="211" y="54"/>
                  </a:lnTo>
                  <a:lnTo>
                    <a:pt x="204" y="54"/>
                  </a:lnTo>
                  <a:lnTo>
                    <a:pt x="198" y="54"/>
                  </a:lnTo>
                  <a:lnTo>
                    <a:pt x="192" y="54"/>
                  </a:lnTo>
                  <a:lnTo>
                    <a:pt x="185" y="54"/>
                  </a:lnTo>
                  <a:lnTo>
                    <a:pt x="179" y="56"/>
                  </a:lnTo>
                  <a:lnTo>
                    <a:pt x="172" y="57"/>
                  </a:lnTo>
                  <a:lnTo>
                    <a:pt x="166" y="58"/>
                  </a:lnTo>
                  <a:lnTo>
                    <a:pt x="160" y="59"/>
                  </a:lnTo>
                  <a:lnTo>
                    <a:pt x="153" y="62"/>
                  </a:lnTo>
                  <a:lnTo>
                    <a:pt x="146" y="63"/>
                  </a:lnTo>
                  <a:lnTo>
                    <a:pt x="139" y="65"/>
                  </a:lnTo>
                  <a:lnTo>
                    <a:pt x="133" y="69"/>
                  </a:lnTo>
                  <a:lnTo>
                    <a:pt x="127" y="72"/>
                  </a:lnTo>
                  <a:lnTo>
                    <a:pt x="120" y="75"/>
                  </a:lnTo>
                  <a:lnTo>
                    <a:pt x="113" y="79"/>
                  </a:lnTo>
                  <a:lnTo>
                    <a:pt x="107" y="84"/>
                  </a:lnTo>
                  <a:lnTo>
                    <a:pt x="100" y="89"/>
                  </a:lnTo>
                  <a:lnTo>
                    <a:pt x="93" y="93"/>
                  </a:lnTo>
                  <a:lnTo>
                    <a:pt x="86" y="99"/>
                  </a:lnTo>
                  <a:lnTo>
                    <a:pt x="79" y="104"/>
                  </a:lnTo>
                  <a:lnTo>
                    <a:pt x="73" y="110"/>
                  </a:lnTo>
                  <a:lnTo>
                    <a:pt x="67" y="116"/>
                  </a:lnTo>
                  <a:lnTo>
                    <a:pt x="61" y="123"/>
                  </a:lnTo>
                  <a:lnTo>
                    <a:pt x="55" y="129"/>
                  </a:lnTo>
                  <a:lnTo>
                    <a:pt x="47" y="138"/>
                  </a:lnTo>
                  <a:lnTo>
                    <a:pt x="41" y="145"/>
                  </a:lnTo>
                  <a:lnTo>
                    <a:pt x="35" y="155"/>
                  </a:lnTo>
                  <a:lnTo>
                    <a:pt x="29" y="164"/>
                  </a:lnTo>
                  <a:lnTo>
                    <a:pt x="23" y="174"/>
                  </a:lnTo>
                  <a:lnTo>
                    <a:pt x="17" y="184"/>
                  </a:lnTo>
                  <a:lnTo>
                    <a:pt x="11" y="195"/>
                  </a:lnTo>
                  <a:lnTo>
                    <a:pt x="5" y="206"/>
                  </a:lnTo>
                  <a:lnTo>
                    <a:pt x="0" y="218"/>
                  </a:lnTo>
                  <a:lnTo>
                    <a:pt x="961" y="216"/>
                  </a:lnTo>
                  <a:close/>
                </a:path>
              </a:pathLst>
            </a:custGeom>
            <a:solidFill>
              <a:srgbClr val="C2D1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1" name="Freeform 17">
              <a:extLst>
                <a:ext uri="{FF2B5EF4-FFF2-40B4-BE49-F238E27FC236}">
                  <a16:creationId xmlns:a16="http://schemas.microsoft.com/office/drawing/2014/main" id="{393C8E95-9131-446A-B2D4-9EBE84E1D79B}"/>
                </a:ext>
              </a:extLst>
            </p:cNvPr>
            <p:cNvSpPr>
              <a:spLocks/>
            </p:cNvSpPr>
            <p:nvPr/>
          </p:nvSpPr>
          <p:spPr bwMode="auto">
            <a:xfrm>
              <a:off x="2366" y="1609"/>
              <a:ext cx="459" cy="49"/>
            </a:xfrm>
            <a:custGeom>
              <a:avLst/>
              <a:gdLst>
                <a:gd name="T0" fmla="*/ 1 w 918"/>
                <a:gd name="T1" fmla="*/ 0 h 195"/>
                <a:gd name="T2" fmla="*/ 1 w 918"/>
                <a:gd name="T3" fmla="*/ 0 h 195"/>
                <a:gd name="T4" fmla="*/ 1 w 918"/>
                <a:gd name="T5" fmla="*/ 0 h 195"/>
                <a:gd name="T6" fmla="*/ 1 w 918"/>
                <a:gd name="T7" fmla="*/ 0 h 195"/>
                <a:gd name="T8" fmla="*/ 1 w 918"/>
                <a:gd name="T9" fmla="*/ 0 h 195"/>
                <a:gd name="T10" fmla="*/ 1 w 918"/>
                <a:gd name="T11" fmla="*/ 0 h 195"/>
                <a:gd name="T12" fmla="*/ 1 w 918"/>
                <a:gd name="T13" fmla="*/ 0 h 195"/>
                <a:gd name="T14" fmla="*/ 1 w 918"/>
                <a:gd name="T15" fmla="*/ 0 h 195"/>
                <a:gd name="T16" fmla="*/ 1 w 918"/>
                <a:gd name="T17" fmla="*/ 0 h 195"/>
                <a:gd name="T18" fmla="*/ 1 w 918"/>
                <a:gd name="T19" fmla="*/ 0 h 195"/>
                <a:gd name="T20" fmla="*/ 1 w 918"/>
                <a:gd name="T21" fmla="*/ 0 h 195"/>
                <a:gd name="T22" fmla="*/ 1 w 918"/>
                <a:gd name="T23" fmla="*/ 0 h 195"/>
                <a:gd name="T24" fmla="*/ 1 w 918"/>
                <a:gd name="T25" fmla="*/ 0 h 195"/>
                <a:gd name="T26" fmla="*/ 1 w 918"/>
                <a:gd name="T27" fmla="*/ 0 h 195"/>
                <a:gd name="T28" fmla="*/ 1 w 918"/>
                <a:gd name="T29" fmla="*/ 0 h 195"/>
                <a:gd name="T30" fmla="*/ 1 w 918"/>
                <a:gd name="T31" fmla="*/ 0 h 195"/>
                <a:gd name="T32" fmla="*/ 1 w 918"/>
                <a:gd name="T33" fmla="*/ 0 h 195"/>
                <a:gd name="T34" fmla="*/ 1 w 918"/>
                <a:gd name="T35" fmla="*/ 0 h 195"/>
                <a:gd name="T36" fmla="*/ 1 w 918"/>
                <a:gd name="T37" fmla="*/ 0 h 195"/>
                <a:gd name="T38" fmla="*/ 1 w 918"/>
                <a:gd name="T39" fmla="*/ 0 h 195"/>
                <a:gd name="T40" fmla="*/ 1 w 918"/>
                <a:gd name="T41" fmla="*/ 0 h 195"/>
                <a:gd name="T42" fmla="*/ 1 w 918"/>
                <a:gd name="T43" fmla="*/ 0 h 195"/>
                <a:gd name="T44" fmla="*/ 1 w 918"/>
                <a:gd name="T45" fmla="*/ 0 h 195"/>
                <a:gd name="T46" fmla="*/ 1 w 918"/>
                <a:gd name="T47" fmla="*/ 0 h 195"/>
                <a:gd name="T48" fmla="*/ 1 w 918"/>
                <a:gd name="T49" fmla="*/ 0 h 195"/>
                <a:gd name="T50" fmla="*/ 1 w 918"/>
                <a:gd name="T51" fmla="*/ 0 h 195"/>
                <a:gd name="T52" fmla="*/ 1 w 918"/>
                <a:gd name="T53" fmla="*/ 0 h 195"/>
                <a:gd name="T54" fmla="*/ 1 w 918"/>
                <a:gd name="T55" fmla="*/ 0 h 195"/>
                <a:gd name="T56" fmla="*/ 1 w 918"/>
                <a:gd name="T57" fmla="*/ 0 h 195"/>
                <a:gd name="T58" fmla="*/ 1 w 918"/>
                <a:gd name="T59" fmla="*/ 0 h 195"/>
                <a:gd name="T60" fmla="*/ 1 w 918"/>
                <a:gd name="T61" fmla="*/ 0 h 195"/>
                <a:gd name="T62" fmla="*/ 1 w 918"/>
                <a:gd name="T63" fmla="*/ 0 h 195"/>
                <a:gd name="T64" fmla="*/ 1 w 918"/>
                <a:gd name="T65" fmla="*/ 0 h 195"/>
                <a:gd name="T66" fmla="*/ 1 w 918"/>
                <a:gd name="T67" fmla="*/ 0 h 195"/>
                <a:gd name="T68" fmla="*/ 1 w 918"/>
                <a:gd name="T69" fmla="*/ 0 h 195"/>
                <a:gd name="T70" fmla="*/ 1 w 918"/>
                <a:gd name="T71" fmla="*/ 0 h 195"/>
                <a:gd name="T72" fmla="*/ 1 w 918"/>
                <a:gd name="T73" fmla="*/ 0 h 195"/>
                <a:gd name="T74" fmla="*/ 1 w 918"/>
                <a:gd name="T75" fmla="*/ 0 h 195"/>
                <a:gd name="T76" fmla="*/ 1 w 918"/>
                <a:gd name="T77" fmla="*/ 0 h 195"/>
                <a:gd name="T78" fmla="*/ 1 w 918"/>
                <a:gd name="T79" fmla="*/ 0 h 195"/>
                <a:gd name="T80" fmla="*/ 1 w 918"/>
                <a:gd name="T81" fmla="*/ 0 h 195"/>
                <a:gd name="T82" fmla="*/ 1 w 918"/>
                <a:gd name="T83" fmla="*/ 0 h 195"/>
                <a:gd name="T84" fmla="*/ 1 w 918"/>
                <a:gd name="T85" fmla="*/ 0 h 195"/>
                <a:gd name="T86" fmla="*/ 1 w 918"/>
                <a:gd name="T87" fmla="*/ 0 h 195"/>
                <a:gd name="T88" fmla="*/ 1 w 918"/>
                <a:gd name="T89" fmla="*/ 0 h 195"/>
                <a:gd name="T90" fmla="*/ 1 w 918"/>
                <a:gd name="T91" fmla="*/ 0 h 195"/>
                <a:gd name="T92" fmla="*/ 1 w 918"/>
                <a:gd name="T93" fmla="*/ 0 h 195"/>
                <a:gd name="T94" fmla="*/ 1 w 918"/>
                <a:gd name="T95" fmla="*/ 0 h 195"/>
                <a:gd name="T96" fmla="*/ 1 w 918"/>
                <a:gd name="T97" fmla="*/ 0 h 195"/>
                <a:gd name="T98" fmla="*/ 1 w 918"/>
                <a:gd name="T99" fmla="*/ 0 h 195"/>
                <a:gd name="T100" fmla="*/ 1 w 918"/>
                <a:gd name="T101" fmla="*/ 0 h 195"/>
                <a:gd name="T102" fmla="*/ 1 w 918"/>
                <a:gd name="T103" fmla="*/ 0 h 195"/>
                <a:gd name="T104" fmla="*/ 1 w 918"/>
                <a:gd name="T105" fmla="*/ 0 h 195"/>
                <a:gd name="T106" fmla="*/ 1 w 918"/>
                <a:gd name="T107" fmla="*/ 0 h 195"/>
                <a:gd name="T108" fmla="*/ 1 w 918"/>
                <a:gd name="T109" fmla="*/ 0 h 195"/>
                <a:gd name="T110" fmla="*/ 1 w 918"/>
                <a:gd name="T111" fmla="*/ 0 h 195"/>
                <a:gd name="T112" fmla="*/ 1 w 918"/>
                <a:gd name="T113" fmla="*/ 0 h 195"/>
                <a:gd name="T114" fmla="*/ 1 w 918"/>
                <a:gd name="T115" fmla="*/ 0 h 195"/>
                <a:gd name="T116" fmla="*/ 1 w 918"/>
                <a:gd name="T117" fmla="*/ 0 h 195"/>
                <a:gd name="T118" fmla="*/ 1 w 918"/>
                <a:gd name="T119" fmla="*/ 0 h 195"/>
                <a:gd name="T120" fmla="*/ 1 w 918"/>
                <a:gd name="T121" fmla="*/ 0 h 1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8"/>
                <a:gd name="T184" fmla="*/ 0 h 195"/>
                <a:gd name="T185" fmla="*/ 918 w 918"/>
                <a:gd name="T186" fmla="*/ 195 h 1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8" h="195">
                  <a:moveTo>
                    <a:pt x="918" y="194"/>
                  </a:moveTo>
                  <a:lnTo>
                    <a:pt x="917" y="192"/>
                  </a:lnTo>
                  <a:lnTo>
                    <a:pt x="917" y="191"/>
                  </a:lnTo>
                  <a:lnTo>
                    <a:pt x="916" y="189"/>
                  </a:lnTo>
                  <a:lnTo>
                    <a:pt x="915" y="185"/>
                  </a:lnTo>
                  <a:lnTo>
                    <a:pt x="914" y="181"/>
                  </a:lnTo>
                  <a:lnTo>
                    <a:pt x="912" y="176"/>
                  </a:lnTo>
                  <a:lnTo>
                    <a:pt x="910" y="170"/>
                  </a:lnTo>
                  <a:lnTo>
                    <a:pt x="909" y="164"/>
                  </a:lnTo>
                  <a:lnTo>
                    <a:pt x="907" y="160"/>
                  </a:lnTo>
                  <a:lnTo>
                    <a:pt x="906" y="157"/>
                  </a:lnTo>
                  <a:lnTo>
                    <a:pt x="904" y="154"/>
                  </a:lnTo>
                  <a:lnTo>
                    <a:pt x="902" y="151"/>
                  </a:lnTo>
                  <a:lnTo>
                    <a:pt x="900" y="147"/>
                  </a:lnTo>
                  <a:lnTo>
                    <a:pt x="898" y="143"/>
                  </a:lnTo>
                  <a:lnTo>
                    <a:pt x="896" y="139"/>
                  </a:lnTo>
                  <a:lnTo>
                    <a:pt x="895" y="136"/>
                  </a:lnTo>
                  <a:lnTo>
                    <a:pt x="891" y="132"/>
                  </a:lnTo>
                  <a:lnTo>
                    <a:pt x="889" y="128"/>
                  </a:lnTo>
                  <a:lnTo>
                    <a:pt x="886" y="125"/>
                  </a:lnTo>
                  <a:lnTo>
                    <a:pt x="883" y="121"/>
                  </a:lnTo>
                  <a:lnTo>
                    <a:pt x="880" y="117"/>
                  </a:lnTo>
                  <a:lnTo>
                    <a:pt x="877" y="114"/>
                  </a:lnTo>
                  <a:lnTo>
                    <a:pt x="874" y="111"/>
                  </a:lnTo>
                  <a:lnTo>
                    <a:pt x="871" y="107"/>
                  </a:lnTo>
                  <a:lnTo>
                    <a:pt x="867" y="104"/>
                  </a:lnTo>
                  <a:lnTo>
                    <a:pt x="863" y="100"/>
                  </a:lnTo>
                  <a:lnTo>
                    <a:pt x="858" y="96"/>
                  </a:lnTo>
                  <a:lnTo>
                    <a:pt x="855" y="94"/>
                  </a:lnTo>
                  <a:lnTo>
                    <a:pt x="850" y="89"/>
                  </a:lnTo>
                  <a:lnTo>
                    <a:pt x="845" y="87"/>
                  </a:lnTo>
                  <a:lnTo>
                    <a:pt x="841" y="84"/>
                  </a:lnTo>
                  <a:lnTo>
                    <a:pt x="835" y="82"/>
                  </a:lnTo>
                  <a:lnTo>
                    <a:pt x="829" y="79"/>
                  </a:lnTo>
                  <a:lnTo>
                    <a:pt x="824" y="77"/>
                  </a:lnTo>
                  <a:lnTo>
                    <a:pt x="818" y="74"/>
                  </a:lnTo>
                  <a:lnTo>
                    <a:pt x="812" y="72"/>
                  </a:lnTo>
                  <a:lnTo>
                    <a:pt x="806" y="71"/>
                  </a:lnTo>
                  <a:lnTo>
                    <a:pt x="800" y="68"/>
                  </a:lnTo>
                  <a:lnTo>
                    <a:pt x="793" y="67"/>
                  </a:lnTo>
                  <a:lnTo>
                    <a:pt x="787" y="67"/>
                  </a:lnTo>
                  <a:lnTo>
                    <a:pt x="778" y="64"/>
                  </a:lnTo>
                  <a:lnTo>
                    <a:pt x="771" y="64"/>
                  </a:lnTo>
                  <a:lnTo>
                    <a:pt x="763" y="63"/>
                  </a:lnTo>
                  <a:lnTo>
                    <a:pt x="756" y="63"/>
                  </a:lnTo>
                  <a:lnTo>
                    <a:pt x="747" y="63"/>
                  </a:lnTo>
                  <a:lnTo>
                    <a:pt x="739" y="63"/>
                  </a:lnTo>
                  <a:lnTo>
                    <a:pt x="729" y="64"/>
                  </a:lnTo>
                  <a:lnTo>
                    <a:pt x="720" y="66"/>
                  </a:lnTo>
                  <a:lnTo>
                    <a:pt x="711" y="66"/>
                  </a:lnTo>
                  <a:lnTo>
                    <a:pt x="701" y="67"/>
                  </a:lnTo>
                  <a:lnTo>
                    <a:pt x="691" y="69"/>
                  </a:lnTo>
                  <a:lnTo>
                    <a:pt x="681" y="72"/>
                  </a:lnTo>
                  <a:lnTo>
                    <a:pt x="670" y="73"/>
                  </a:lnTo>
                  <a:lnTo>
                    <a:pt x="659" y="78"/>
                  </a:lnTo>
                  <a:lnTo>
                    <a:pt x="648" y="80"/>
                  </a:lnTo>
                  <a:lnTo>
                    <a:pt x="637" y="85"/>
                  </a:lnTo>
                  <a:lnTo>
                    <a:pt x="635" y="82"/>
                  </a:lnTo>
                  <a:lnTo>
                    <a:pt x="633" y="79"/>
                  </a:lnTo>
                  <a:lnTo>
                    <a:pt x="631" y="77"/>
                  </a:lnTo>
                  <a:lnTo>
                    <a:pt x="629" y="74"/>
                  </a:lnTo>
                  <a:lnTo>
                    <a:pt x="626" y="71"/>
                  </a:lnTo>
                  <a:lnTo>
                    <a:pt x="624" y="68"/>
                  </a:lnTo>
                  <a:lnTo>
                    <a:pt x="620" y="66"/>
                  </a:lnTo>
                  <a:lnTo>
                    <a:pt x="618" y="63"/>
                  </a:lnTo>
                  <a:lnTo>
                    <a:pt x="615" y="59"/>
                  </a:lnTo>
                  <a:lnTo>
                    <a:pt x="611" y="57"/>
                  </a:lnTo>
                  <a:lnTo>
                    <a:pt x="608" y="53"/>
                  </a:lnTo>
                  <a:lnTo>
                    <a:pt x="605" y="51"/>
                  </a:lnTo>
                  <a:lnTo>
                    <a:pt x="602" y="48"/>
                  </a:lnTo>
                  <a:lnTo>
                    <a:pt x="598" y="45"/>
                  </a:lnTo>
                  <a:lnTo>
                    <a:pt x="594" y="42"/>
                  </a:lnTo>
                  <a:lnTo>
                    <a:pt x="591" y="40"/>
                  </a:lnTo>
                  <a:lnTo>
                    <a:pt x="587" y="36"/>
                  </a:lnTo>
                  <a:lnTo>
                    <a:pt x="583" y="34"/>
                  </a:lnTo>
                  <a:lnTo>
                    <a:pt x="579" y="31"/>
                  </a:lnTo>
                  <a:lnTo>
                    <a:pt x="575" y="27"/>
                  </a:lnTo>
                  <a:lnTo>
                    <a:pt x="570" y="25"/>
                  </a:lnTo>
                  <a:lnTo>
                    <a:pt x="565" y="23"/>
                  </a:lnTo>
                  <a:lnTo>
                    <a:pt x="561" y="20"/>
                  </a:lnTo>
                  <a:lnTo>
                    <a:pt x="557" y="18"/>
                  </a:lnTo>
                  <a:lnTo>
                    <a:pt x="552" y="15"/>
                  </a:lnTo>
                  <a:lnTo>
                    <a:pt x="547" y="14"/>
                  </a:lnTo>
                  <a:lnTo>
                    <a:pt x="543" y="12"/>
                  </a:lnTo>
                  <a:lnTo>
                    <a:pt x="538" y="9"/>
                  </a:lnTo>
                  <a:lnTo>
                    <a:pt x="533" y="8"/>
                  </a:lnTo>
                  <a:lnTo>
                    <a:pt x="528" y="7"/>
                  </a:lnTo>
                  <a:lnTo>
                    <a:pt x="523" y="5"/>
                  </a:lnTo>
                  <a:lnTo>
                    <a:pt x="518" y="4"/>
                  </a:lnTo>
                  <a:lnTo>
                    <a:pt x="511" y="3"/>
                  </a:lnTo>
                  <a:lnTo>
                    <a:pt x="506" y="2"/>
                  </a:lnTo>
                  <a:lnTo>
                    <a:pt x="500" y="0"/>
                  </a:lnTo>
                  <a:lnTo>
                    <a:pt x="495" y="0"/>
                  </a:lnTo>
                  <a:lnTo>
                    <a:pt x="489" y="0"/>
                  </a:lnTo>
                  <a:lnTo>
                    <a:pt x="484" y="0"/>
                  </a:lnTo>
                  <a:lnTo>
                    <a:pt x="478" y="0"/>
                  </a:lnTo>
                  <a:lnTo>
                    <a:pt x="472" y="2"/>
                  </a:lnTo>
                  <a:lnTo>
                    <a:pt x="466" y="2"/>
                  </a:lnTo>
                  <a:lnTo>
                    <a:pt x="459" y="3"/>
                  </a:lnTo>
                  <a:lnTo>
                    <a:pt x="454" y="3"/>
                  </a:lnTo>
                  <a:lnTo>
                    <a:pt x="448" y="5"/>
                  </a:lnTo>
                  <a:lnTo>
                    <a:pt x="442" y="7"/>
                  </a:lnTo>
                  <a:lnTo>
                    <a:pt x="436" y="9"/>
                  </a:lnTo>
                  <a:lnTo>
                    <a:pt x="429" y="12"/>
                  </a:lnTo>
                  <a:lnTo>
                    <a:pt x="424" y="15"/>
                  </a:lnTo>
                  <a:lnTo>
                    <a:pt x="417" y="18"/>
                  </a:lnTo>
                  <a:lnTo>
                    <a:pt x="411" y="20"/>
                  </a:lnTo>
                  <a:lnTo>
                    <a:pt x="403" y="24"/>
                  </a:lnTo>
                  <a:lnTo>
                    <a:pt x="397" y="29"/>
                  </a:lnTo>
                  <a:lnTo>
                    <a:pt x="391" y="32"/>
                  </a:lnTo>
                  <a:lnTo>
                    <a:pt x="385" y="37"/>
                  </a:lnTo>
                  <a:lnTo>
                    <a:pt x="379" y="42"/>
                  </a:lnTo>
                  <a:lnTo>
                    <a:pt x="372" y="48"/>
                  </a:lnTo>
                  <a:lnTo>
                    <a:pt x="366" y="55"/>
                  </a:lnTo>
                  <a:lnTo>
                    <a:pt x="359" y="59"/>
                  </a:lnTo>
                  <a:lnTo>
                    <a:pt x="353" y="67"/>
                  </a:lnTo>
                  <a:lnTo>
                    <a:pt x="345" y="74"/>
                  </a:lnTo>
                  <a:lnTo>
                    <a:pt x="339" y="82"/>
                  </a:lnTo>
                  <a:lnTo>
                    <a:pt x="332" y="90"/>
                  </a:lnTo>
                  <a:lnTo>
                    <a:pt x="326" y="99"/>
                  </a:lnTo>
                  <a:lnTo>
                    <a:pt x="319" y="107"/>
                  </a:lnTo>
                  <a:lnTo>
                    <a:pt x="316" y="104"/>
                  </a:lnTo>
                  <a:lnTo>
                    <a:pt x="313" y="101"/>
                  </a:lnTo>
                  <a:lnTo>
                    <a:pt x="308" y="98"/>
                  </a:lnTo>
                  <a:lnTo>
                    <a:pt x="304" y="94"/>
                  </a:lnTo>
                  <a:lnTo>
                    <a:pt x="301" y="91"/>
                  </a:lnTo>
                  <a:lnTo>
                    <a:pt x="299" y="89"/>
                  </a:lnTo>
                  <a:lnTo>
                    <a:pt x="294" y="87"/>
                  </a:lnTo>
                  <a:lnTo>
                    <a:pt x="291" y="85"/>
                  </a:lnTo>
                  <a:lnTo>
                    <a:pt x="288" y="83"/>
                  </a:lnTo>
                  <a:lnTo>
                    <a:pt x="285" y="80"/>
                  </a:lnTo>
                  <a:lnTo>
                    <a:pt x="281" y="79"/>
                  </a:lnTo>
                  <a:lnTo>
                    <a:pt x="278" y="77"/>
                  </a:lnTo>
                  <a:lnTo>
                    <a:pt x="274" y="74"/>
                  </a:lnTo>
                  <a:lnTo>
                    <a:pt x="270" y="72"/>
                  </a:lnTo>
                  <a:lnTo>
                    <a:pt x="265" y="69"/>
                  </a:lnTo>
                  <a:lnTo>
                    <a:pt x="261" y="68"/>
                  </a:lnTo>
                  <a:lnTo>
                    <a:pt x="256" y="66"/>
                  </a:lnTo>
                  <a:lnTo>
                    <a:pt x="251" y="64"/>
                  </a:lnTo>
                  <a:lnTo>
                    <a:pt x="247" y="62"/>
                  </a:lnTo>
                  <a:lnTo>
                    <a:pt x="242" y="61"/>
                  </a:lnTo>
                  <a:lnTo>
                    <a:pt x="236" y="58"/>
                  </a:lnTo>
                  <a:lnTo>
                    <a:pt x="231" y="57"/>
                  </a:lnTo>
                  <a:lnTo>
                    <a:pt x="226" y="56"/>
                  </a:lnTo>
                  <a:lnTo>
                    <a:pt x="221" y="55"/>
                  </a:lnTo>
                  <a:lnTo>
                    <a:pt x="216" y="53"/>
                  </a:lnTo>
                  <a:lnTo>
                    <a:pt x="210" y="53"/>
                  </a:lnTo>
                  <a:lnTo>
                    <a:pt x="205" y="52"/>
                  </a:lnTo>
                  <a:lnTo>
                    <a:pt x="200" y="52"/>
                  </a:lnTo>
                  <a:lnTo>
                    <a:pt x="193" y="52"/>
                  </a:lnTo>
                  <a:lnTo>
                    <a:pt x="187" y="51"/>
                  </a:lnTo>
                  <a:lnTo>
                    <a:pt x="181" y="51"/>
                  </a:lnTo>
                  <a:lnTo>
                    <a:pt x="175" y="52"/>
                  </a:lnTo>
                  <a:lnTo>
                    <a:pt x="169" y="52"/>
                  </a:lnTo>
                  <a:lnTo>
                    <a:pt x="163" y="53"/>
                  </a:lnTo>
                  <a:lnTo>
                    <a:pt x="157" y="53"/>
                  </a:lnTo>
                  <a:lnTo>
                    <a:pt x="151" y="56"/>
                  </a:lnTo>
                  <a:lnTo>
                    <a:pt x="145" y="57"/>
                  </a:lnTo>
                  <a:lnTo>
                    <a:pt x="139" y="58"/>
                  </a:lnTo>
                  <a:lnTo>
                    <a:pt x="132" y="61"/>
                  </a:lnTo>
                  <a:lnTo>
                    <a:pt x="125" y="63"/>
                  </a:lnTo>
                  <a:lnTo>
                    <a:pt x="119" y="66"/>
                  </a:lnTo>
                  <a:lnTo>
                    <a:pt x="113" y="69"/>
                  </a:lnTo>
                  <a:lnTo>
                    <a:pt x="107" y="73"/>
                  </a:lnTo>
                  <a:lnTo>
                    <a:pt x="101" y="78"/>
                  </a:lnTo>
                  <a:lnTo>
                    <a:pt x="94" y="82"/>
                  </a:lnTo>
                  <a:lnTo>
                    <a:pt x="88" y="85"/>
                  </a:lnTo>
                  <a:lnTo>
                    <a:pt x="81" y="90"/>
                  </a:lnTo>
                  <a:lnTo>
                    <a:pt x="74" y="96"/>
                  </a:lnTo>
                  <a:lnTo>
                    <a:pt x="68" y="101"/>
                  </a:lnTo>
                  <a:lnTo>
                    <a:pt x="62" y="107"/>
                  </a:lnTo>
                  <a:lnTo>
                    <a:pt x="56" y="114"/>
                  </a:lnTo>
                  <a:lnTo>
                    <a:pt x="50" y="121"/>
                  </a:lnTo>
                  <a:lnTo>
                    <a:pt x="43" y="128"/>
                  </a:lnTo>
                  <a:lnTo>
                    <a:pt x="37" y="137"/>
                  </a:lnTo>
                  <a:lnTo>
                    <a:pt x="31" y="144"/>
                  </a:lnTo>
                  <a:lnTo>
                    <a:pt x="24" y="154"/>
                  </a:lnTo>
                  <a:lnTo>
                    <a:pt x="17" y="163"/>
                  </a:lnTo>
                  <a:lnTo>
                    <a:pt x="11" y="174"/>
                  </a:lnTo>
                  <a:lnTo>
                    <a:pt x="5" y="184"/>
                  </a:lnTo>
                  <a:lnTo>
                    <a:pt x="0" y="195"/>
                  </a:lnTo>
                  <a:lnTo>
                    <a:pt x="918" y="194"/>
                  </a:lnTo>
                  <a:close/>
                </a:path>
              </a:pathLst>
            </a:custGeom>
            <a:solidFill>
              <a:srgbClr val="7087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2" name="Freeform 18">
              <a:extLst>
                <a:ext uri="{FF2B5EF4-FFF2-40B4-BE49-F238E27FC236}">
                  <a16:creationId xmlns:a16="http://schemas.microsoft.com/office/drawing/2014/main" id="{357ACDFD-03D3-482A-80E9-385D07E335A2}"/>
                </a:ext>
              </a:extLst>
            </p:cNvPr>
            <p:cNvSpPr>
              <a:spLocks/>
            </p:cNvSpPr>
            <p:nvPr/>
          </p:nvSpPr>
          <p:spPr bwMode="auto">
            <a:xfrm>
              <a:off x="2991" y="2062"/>
              <a:ext cx="39" cy="24"/>
            </a:xfrm>
            <a:custGeom>
              <a:avLst/>
              <a:gdLst>
                <a:gd name="T0" fmla="*/ 0 w 79"/>
                <a:gd name="T1" fmla="*/ 0 h 94"/>
                <a:gd name="T2" fmla="*/ 0 w 79"/>
                <a:gd name="T3" fmla="*/ 0 h 94"/>
                <a:gd name="T4" fmla="*/ 0 w 79"/>
                <a:gd name="T5" fmla="*/ 0 h 94"/>
                <a:gd name="T6" fmla="*/ 0 w 79"/>
                <a:gd name="T7" fmla="*/ 0 h 94"/>
                <a:gd name="T8" fmla="*/ 0 w 79"/>
                <a:gd name="T9" fmla="*/ 0 h 94"/>
                <a:gd name="T10" fmla="*/ 0 w 79"/>
                <a:gd name="T11" fmla="*/ 0 h 94"/>
                <a:gd name="T12" fmla="*/ 0 60000 65536"/>
                <a:gd name="T13" fmla="*/ 0 60000 65536"/>
                <a:gd name="T14" fmla="*/ 0 60000 65536"/>
                <a:gd name="T15" fmla="*/ 0 60000 65536"/>
                <a:gd name="T16" fmla="*/ 0 60000 65536"/>
                <a:gd name="T17" fmla="*/ 0 60000 65536"/>
                <a:gd name="T18" fmla="*/ 0 w 79"/>
                <a:gd name="T19" fmla="*/ 0 h 94"/>
                <a:gd name="T20" fmla="*/ 79 w 79"/>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79" h="94">
                  <a:moveTo>
                    <a:pt x="0" y="94"/>
                  </a:moveTo>
                  <a:lnTo>
                    <a:pt x="79" y="94"/>
                  </a:lnTo>
                  <a:lnTo>
                    <a:pt x="79" y="0"/>
                  </a:lnTo>
                  <a:lnTo>
                    <a:pt x="0" y="0"/>
                  </a:lnTo>
                  <a:lnTo>
                    <a:pt x="0" y="94"/>
                  </a:lnTo>
                  <a:close/>
                </a:path>
              </a:pathLst>
            </a:custGeom>
            <a:solidFill>
              <a:srgbClr val="FFFF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3" name="Freeform 19">
              <a:extLst>
                <a:ext uri="{FF2B5EF4-FFF2-40B4-BE49-F238E27FC236}">
                  <a16:creationId xmlns:a16="http://schemas.microsoft.com/office/drawing/2014/main" id="{3BFCABBC-9744-4012-8600-7D5AF3C805A2}"/>
                </a:ext>
              </a:extLst>
            </p:cNvPr>
            <p:cNvSpPr>
              <a:spLocks/>
            </p:cNvSpPr>
            <p:nvPr/>
          </p:nvSpPr>
          <p:spPr bwMode="auto">
            <a:xfrm>
              <a:off x="2890" y="2062"/>
              <a:ext cx="39" cy="24"/>
            </a:xfrm>
            <a:custGeom>
              <a:avLst/>
              <a:gdLst>
                <a:gd name="T0" fmla="*/ 0 w 79"/>
                <a:gd name="T1" fmla="*/ 0 h 94"/>
                <a:gd name="T2" fmla="*/ 0 w 79"/>
                <a:gd name="T3" fmla="*/ 0 h 94"/>
                <a:gd name="T4" fmla="*/ 0 w 79"/>
                <a:gd name="T5" fmla="*/ 0 h 94"/>
                <a:gd name="T6" fmla="*/ 0 w 79"/>
                <a:gd name="T7" fmla="*/ 0 h 94"/>
                <a:gd name="T8" fmla="*/ 0 w 79"/>
                <a:gd name="T9" fmla="*/ 0 h 94"/>
                <a:gd name="T10" fmla="*/ 0 w 79"/>
                <a:gd name="T11" fmla="*/ 0 h 94"/>
                <a:gd name="T12" fmla="*/ 0 60000 65536"/>
                <a:gd name="T13" fmla="*/ 0 60000 65536"/>
                <a:gd name="T14" fmla="*/ 0 60000 65536"/>
                <a:gd name="T15" fmla="*/ 0 60000 65536"/>
                <a:gd name="T16" fmla="*/ 0 60000 65536"/>
                <a:gd name="T17" fmla="*/ 0 60000 65536"/>
                <a:gd name="T18" fmla="*/ 0 w 79"/>
                <a:gd name="T19" fmla="*/ 0 h 94"/>
                <a:gd name="T20" fmla="*/ 79 w 79"/>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79" h="94">
                  <a:moveTo>
                    <a:pt x="0" y="94"/>
                  </a:moveTo>
                  <a:lnTo>
                    <a:pt x="79" y="94"/>
                  </a:lnTo>
                  <a:lnTo>
                    <a:pt x="79" y="0"/>
                  </a:lnTo>
                  <a:lnTo>
                    <a:pt x="0" y="0"/>
                  </a:lnTo>
                  <a:lnTo>
                    <a:pt x="0" y="94"/>
                  </a:lnTo>
                  <a:close/>
                </a:path>
              </a:pathLst>
            </a:custGeom>
            <a:solidFill>
              <a:srgbClr val="A847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4" name="Freeform 20">
              <a:extLst>
                <a:ext uri="{FF2B5EF4-FFF2-40B4-BE49-F238E27FC236}">
                  <a16:creationId xmlns:a16="http://schemas.microsoft.com/office/drawing/2014/main" id="{B6C5F043-5447-4232-A861-52A626EA19CC}"/>
                </a:ext>
              </a:extLst>
            </p:cNvPr>
            <p:cNvSpPr>
              <a:spLocks/>
            </p:cNvSpPr>
            <p:nvPr/>
          </p:nvSpPr>
          <p:spPr bwMode="auto">
            <a:xfrm>
              <a:off x="2786" y="2062"/>
              <a:ext cx="39" cy="24"/>
            </a:xfrm>
            <a:custGeom>
              <a:avLst/>
              <a:gdLst>
                <a:gd name="T0" fmla="*/ 0 w 78"/>
                <a:gd name="T1" fmla="*/ 0 h 94"/>
                <a:gd name="T2" fmla="*/ 1 w 78"/>
                <a:gd name="T3" fmla="*/ 0 h 94"/>
                <a:gd name="T4" fmla="*/ 1 w 78"/>
                <a:gd name="T5" fmla="*/ 0 h 94"/>
                <a:gd name="T6" fmla="*/ 0 w 78"/>
                <a:gd name="T7" fmla="*/ 0 h 94"/>
                <a:gd name="T8" fmla="*/ 0 w 78"/>
                <a:gd name="T9" fmla="*/ 0 h 94"/>
                <a:gd name="T10" fmla="*/ 0 w 78"/>
                <a:gd name="T11" fmla="*/ 0 h 94"/>
                <a:gd name="T12" fmla="*/ 0 60000 65536"/>
                <a:gd name="T13" fmla="*/ 0 60000 65536"/>
                <a:gd name="T14" fmla="*/ 0 60000 65536"/>
                <a:gd name="T15" fmla="*/ 0 60000 65536"/>
                <a:gd name="T16" fmla="*/ 0 60000 65536"/>
                <a:gd name="T17" fmla="*/ 0 60000 65536"/>
                <a:gd name="T18" fmla="*/ 0 w 78"/>
                <a:gd name="T19" fmla="*/ 0 h 94"/>
                <a:gd name="T20" fmla="*/ 78 w 78"/>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78" h="94">
                  <a:moveTo>
                    <a:pt x="0" y="94"/>
                  </a:moveTo>
                  <a:lnTo>
                    <a:pt x="78" y="94"/>
                  </a:lnTo>
                  <a:lnTo>
                    <a:pt x="78" y="0"/>
                  </a:lnTo>
                  <a:lnTo>
                    <a:pt x="0" y="0"/>
                  </a:lnTo>
                  <a:lnTo>
                    <a:pt x="0" y="94"/>
                  </a:lnTo>
                  <a:close/>
                </a:path>
              </a:pathLst>
            </a:custGeom>
            <a:solidFill>
              <a:srgbClr val="FFFF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5" name="Freeform 21">
              <a:extLst>
                <a:ext uri="{FF2B5EF4-FFF2-40B4-BE49-F238E27FC236}">
                  <a16:creationId xmlns:a16="http://schemas.microsoft.com/office/drawing/2014/main" id="{C2E19503-D783-494A-A454-6AB6296B131E}"/>
                </a:ext>
              </a:extLst>
            </p:cNvPr>
            <p:cNvSpPr>
              <a:spLocks/>
            </p:cNvSpPr>
            <p:nvPr/>
          </p:nvSpPr>
          <p:spPr bwMode="auto">
            <a:xfrm>
              <a:off x="2685" y="2062"/>
              <a:ext cx="41" cy="24"/>
            </a:xfrm>
            <a:custGeom>
              <a:avLst/>
              <a:gdLst>
                <a:gd name="T0" fmla="*/ 0 w 81"/>
                <a:gd name="T1" fmla="*/ 0 h 94"/>
                <a:gd name="T2" fmla="*/ 1 w 81"/>
                <a:gd name="T3" fmla="*/ 0 h 94"/>
                <a:gd name="T4" fmla="*/ 1 w 81"/>
                <a:gd name="T5" fmla="*/ 0 h 94"/>
                <a:gd name="T6" fmla="*/ 0 w 81"/>
                <a:gd name="T7" fmla="*/ 0 h 94"/>
                <a:gd name="T8" fmla="*/ 0 w 81"/>
                <a:gd name="T9" fmla="*/ 0 h 94"/>
                <a:gd name="T10" fmla="*/ 0 w 81"/>
                <a:gd name="T11" fmla="*/ 0 h 94"/>
                <a:gd name="T12" fmla="*/ 0 60000 65536"/>
                <a:gd name="T13" fmla="*/ 0 60000 65536"/>
                <a:gd name="T14" fmla="*/ 0 60000 65536"/>
                <a:gd name="T15" fmla="*/ 0 60000 65536"/>
                <a:gd name="T16" fmla="*/ 0 60000 65536"/>
                <a:gd name="T17" fmla="*/ 0 60000 65536"/>
                <a:gd name="T18" fmla="*/ 0 w 81"/>
                <a:gd name="T19" fmla="*/ 0 h 94"/>
                <a:gd name="T20" fmla="*/ 81 w 81"/>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81" h="94">
                  <a:moveTo>
                    <a:pt x="0" y="94"/>
                  </a:moveTo>
                  <a:lnTo>
                    <a:pt x="81" y="94"/>
                  </a:lnTo>
                  <a:lnTo>
                    <a:pt x="81" y="0"/>
                  </a:lnTo>
                  <a:lnTo>
                    <a:pt x="0" y="0"/>
                  </a:lnTo>
                  <a:lnTo>
                    <a:pt x="0" y="94"/>
                  </a:lnTo>
                  <a:close/>
                </a:path>
              </a:pathLst>
            </a:custGeom>
            <a:solidFill>
              <a:srgbClr val="7D7D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6" name="Freeform 22">
              <a:extLst>
                <a:ext uri="{FF2B5EF4-FFF2-40B4-BE49-F238E27FC236}">
                  <a16:creationId xmlns:a16="http://schemas.microsoft.com/office/drawing/2014/main" id="{E00AEA7D-33E5-4664-B27B-FF81EBD47CD3}"/>
                </a:ext>
              </a:extLst>
            </p:cNvPr>
            <p:cNvSpPr>
              <a:spLocks/>
            </p:cNvSpPr>
            <p:nvPr/>
          </p:nvSpPr>
          <p:spPr bwMode="auto">
            <a:xfrm>
              <a:off x="2588" y="2063"/>
              <a:ext cx="41" cy="23"/>
            </a:xfrm>
            <a:custGeom>
              <a:avLst/>
              <a:gdLst>
                <a:gd name="T0" fmla="*/ 0 w 82"/>
                <a:gd name="T1" fmla="*/ 0 h 95"/>
                <a:gd name="T2" fmla="*/ 1 w 82"/>
                <a:gd name="T3" fmla="*/ 0 h 95"/>
                <a:gd name="T4" fmla="*/ 1 w 82"/>
                <a:gd name="T5" fmla="*/ 0 h 95"/>
                <a:gd name="T6" fmla="*/ 0 w 82"/>
                <a:gd name="T7" fmla="*/ 0 h 95"/>
                <a:gd name="T8" fmla="*/ 0 w 82"/>
                <a:gd name="T9" fmla="*/ 0 h 95"/>
                <a:gd name="T10" fmla="*/ 0 w 82"/>
                <a:gd name="T11" fmla="*/ 0 h 95"/>
                <a:gd name="T12" fmla="*/ 0 60000 65536"/>
                <a:gd name="T13" fmla="*/ 0 60000 65536"/>
                <a:gd name="T14" fmla="*/ 0 60000 65536"/>
                <a:gd name="T15" fmla="*/ 0 60000 65536"/>
                <a:gd name="T16" fmla="*/ 0 60000 65536"/>
                <a:gd name="T17" fmla="*/ 0 60000 65536"/>
                <a:gd name="T18" fmla="*/ 0 w 82"/>
                <a:gd name="T19" fmla="*/ 0 h 95"/>
                <a:gd name="T20" fmla="*/ 82 w 82"/>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2" h="95">
                  <a:moveTo>
                    <a:pt x="0" y="95"/>
                  </a:moveTo>
                  <a:lnTo>
                    <a:pt x="82" y="95"/>
                  </a:lnTo>
                  <a:lnTo>
                    <a:pt x="82" y="0"/>
                  </a:lnTo>
                  <a:lnTo>
                    <a:pt x="0" y="0"/>
                  </a:lnTo>
                  <a:lnTo>
                    <a:pt x="0" y="95"/>
                  </a:lnTo>
                  <a:close/>
                </a:path>
              </a:pathLst>
            </a:custGeom>
            <a:solidFill>
              <a:srgbClr val="D4E3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7" name="Freeform 23">
              <a:extLst>
                <a:ext uri="{FF2B5EF4-FFF2-40B4-BE49-F238E27FC236}">
                  <a16:creationId xmlns:a16="http://schemas.microsoft.com/office/drawing/2014/main" id="{F38F8C64-E768-4BCC-A2FA-F35E639B2FAB}"/>
                </a:ext>
              </a:extLst>
            </p:cNvPr>
            <p:cNvSpPr>
              <a:spLocks/>
            </p:cNvSpPr>
            <p:nvPr/>
          </p:nvSpPr>
          <p:spPr bwMode="auto">
            <a:xfrm>
              <a:off x="2495" y="2063"/>
              <a:ext cx="41" cy="23"/>
            </a:xfrm>
            <a:custGeom>
              <a:avLst/>
              <a:gdLst>
                <a:gd name="T0" fmla="*/ 0 w 81"/>
                <a:gd name="T1" fmla="*/ 0 h 95"/>
                <a:gd name="T2" fmla="*/ 1 w 81"/>
                <a:gd name="T3" fmla="*/ 0 h 95"/>
                <a:gd name="T4" fmla="*/ 1 w 81"/>
                <a:gd name="T5" fmla="*/ 0 h 95"/>
                <a:gd name="T6" fmla="*/ 0 w 81"/>
                <a:gd name="T7" fmla="*/ 0 h 95"/>
                <a:gd name="T8" fmla="*/ 0 w 81"/>
                <a:gd name="T9" fmla="*/ 0 h 95"/>
                <a:gd name="T10" fmla="*/ 0 w 81"/>
                <a:gd name="T11" fmla="*/ 0 h 95"/>
                <a:gd name="T12" fmla="*/ 0 60000 65536"/>
                <a:gd name="T13" fmla="*/ 0 60000 65536"/>
                <a:gd name="T14" fmla="*/ 0 60000 65536"/>
                <a:gd name="T15" fmla="*/ 0 60000 65536"/>
                <a:gd name="T16" fmla="*/ 0 60000 65536"/>
                <a:gd name="T17" fmla="*/ 0 60000 65536"/>
                <a:gd name="T18" fmla="*/ 0 w 81"/>
                <a:gd name="T19" fmla="*/ 0 h 95"/>
                <a:gd name="T20" fmla="*/ 81 w 81"/>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81" h="95">
                  <a:moveTo>
                    <a:pt x="0" y="95"/>
                  </a:moveTo>
                  <a:lnTo>
                    <a:pt x="81" y="95"/>
                  </a:lnTo>
                  <a:lnTo>
                    <a:pt x="81" y="0"/>
                  </a:lnTo>
                  <a:lnTo>
                    <a:pt x="0" y="0"/>
                  </a:lnTo>
                  <a:lnTo>
                    <a:pt x="0" y="95"/>
                  </a:lnTo>
                  <a:close/>
                </a:path>
              </a:pathLst>
            </a:custGeom>
            <a:solidFill>
              <a:srgbClr val="004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sp>
          <p:nvSpPr>
            <p:cNvPr id="31808" name="Freeform 24">
              <a:extLst>
                <a:ext uri="{FF2B5EF4-FFF2-40B4-BE49-F238E27FC236}">
                  <a16:creationId xmlns:a16="http://schemas.microsoft.com/office/drawing/2014/main" id="{06483C25-4FDB-4C62-9C35-2D66343554F3}"/>
                </a:ext>
              </a:extLst>
            </p:cNvPr>
            <p:cNvSpPr>
              <a:spLocks/>
            </p:cNvSpPr>
            <p:nvPr/>
          </p:nvSpPr>
          <p:spPr bwMode="auto">
            <a:xfrm>
              <a:off x="3030" y="2062"/>
              <a:ext cx="39" cy="24"/>
            </a:xfrm>
            <a:custGeom>
              <a:avLst/>
              <a:gdLst>
                <a:gd name="T0" fmla="*/ 0 w 78"/>
                <a:gd name="T1" fmla="*/ 0 h 96"/>
                <a:gd name="T2" fmla="*/ 1 w 78"/>
                <a:gd name="T3" fmla="*/ 0 h 96"/>
                <a:gd name="T4" fmla="*/ 1 w 78"/>
                <a:gd name="T5" fmla="*/ 0 h 96"/>
                <a:gd name="T6" fmla="*/ 0 w 78"/>
                <a:gd name="T7" fmla="*/ 0 h 96"/>
                <a:gd name="T8" fmla="*/ 0 w 78"/>
                <a:gd name="T9" fmla="*/ 0 h 96"/>
                <a:gd name="T10" fmla="*/ 0 w 78"/>
                <a:gd name="T11" fmla="*/ 0 h 96"/>
                <a:gd name="T12" fmla="*/ 0 60000 65536"/>
                <a:gd name="T13" fmla="*/ 0 60000 65536"/>
                <a:gd name="T14" fmla="*/ 0 60000 65536"/>
                <a:gd name="T15" fmla="*/ 0 60000 65536"/>
                <a:gd name="T16" fmla="*/ 0 60000 65536"/>
                <a:gd name="T17" fmla="*/ 0 60000 65536"/>
                <a:gd name="T18" fmla="*/ 0 w 78"/>
                <a:gd name="T19" fmla="*/ 0 h 96"/>
                <a:gd name="T20" fmla="*/ 78 w 78"/>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78" h="96">
                  <a:moveTo>
                    <a:pt x="0" y="96"/>
                  </a:moveTo>
                  <a:lnTo>
                    <a:pt x="78" y="96"/>
                  </a:lnTo>
                  <a:lnTo>
                    <a:pt x="78" y="0"/>
                  </a:lnTo>
                  <a:lnTo>
                    <a:pt x="0" y="0"/>
                  </a:lnTo>
                  <a:lnTo>
                    <a:pt x="0" y="96"/>
                  </a:lnTo>
                  <a:close/>
                </a:path>
              </a:pathLst>
            </a:custGeom>
            <a:solidFill>
              <a:srgbClr val="36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MX"/>
            </a:p>
          </p:txBody>
        </p:sp>
      </p:grpSp>
      <p:sp>
        <p:nvSpPr>
          <p:cNvPr id="31751" name="26 CuadroTexto">
            <a:extLst>
              <a:ext uri="{FF2B5EF4-FFF2-40B4-BE49-F238E27FC236}">
                <a16:creationId xmlns:a16="http://schemas.microsoft.com/office/drawing/2014/main" id="{2F4D3389-55B5-4115-966C-8447724915D3}"/>
              </a:ext>
            </a:extLst>
          </p:cNvPr>
          <p:cNvSpPr txBox="1">
            <a:spLocks noChangeArrowheads="1"/>
          </p:cNvSpPr>
          <p:nvPr/>
        </p:nvSpPr>
        <p:spPr bwMode="auto">
          <a:xfrm>
            <a:off x="1030288" y="3316288"/>
            <a:ext cx="979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MX" b="1">
                <a:cs typeface="Arial" panose="020B0604020202020204" pitchFamily="34" charset="0"/>
              </a:rPr>
              <a:t>Familia</a:t>
            </a:r>
            <a:endParaRPr lang="es-ES" altLang="es-MX" b="1">
              <a:cs typeface="Arial" panose="020B0604020202020204" pitchFamily="34" charset="0"/>
            </a:endParaRPr>
          </a:p>
        </p:txBody>
      </p:sp>
      <p:sp>
        <p:nvSpPr>
          <p:cNvPr id="31752" name="27 CuadroTexto">
            <a:extLst>
              <a:ext uri="{FF2B5EF4-FFF2-40B4-BE49-F238E27FC236}">
                <a16:creationId xmlns:a16="http://schemas.microsoft.com/office/drawing/2014/main" id="{51C30FFC-34EA-4C99-B276-B6F6FF62A4BA}"/>
              </a:ext>
            </a:extLst>
          </p:cNvPr>
          <p:cNvSpPr txBox="1">
            <a:spLocks noChangeArrowheads="1"/>
          </p:cNvSpPr>
          <p:nvPr/>
        </p:nvSpPr>
        <p:spPr bwMode="auto">
          <a:xfrm>
            <a:off x="5453063" y="2665413"/>
            <a:ext cx="115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MX" b="1">
                <a:cs typeface="Arial" panose="020B0604020202020204" pitchFamily="34" charset="0"/>
              </a:rPr>
              <a:t>Empresa</a:t>
            </a:r>
            <a:endParaRPr lang="es-ES" altLang="es-MX" b="1">
              <a:cs typeface="Arial" panose="020B0604020202020204" pitchFamily="34" charset="0"/>
            </a:endParaRPr>
          </a:p>
        </p:txBody>
      </p:sp>
      <p:sp>
        <p:nvSpPr>
          <p:cNvPr id="31753" name="28 CuadroTexto">
            <a:extLst>
              <a:ext uri="{FF2B5EF4-FFF2-40B4-BE49-F238E27FC236}">
                <a16:creationId xmlns:a16="http://schemas.microsoft.com/office/drawing/2014/main" id="{BBFC0FAB-88CF-46EA-A099-D9CE74A8BF73}"/>
              </a:ext>
            </a:extLst>
          </p:cNvPr>
          <p:cNvSpPr txBox="1">
            <a:spLocks noChangeArrowheads="1"/>
          </p:cNvSpPr>
          <p:nvPr/>
        </p:nvSpPr>
        <p:spPr bwMode="auto">
          <a:xfrm>
            <a:off x="10106025" y="2776538"/>
            <a:ext cx="1211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MX" b="1">
                <a:cs typeface="Arial" panose="020B0604020202020204" pitchFamily="34" charset="0"/>
              </a:rPr>
              <a:t>Gobierno</a:t>
            </a:r>
            <a:endParaRPr lang="es-ES" altLang="es-MX" b="1">
              <a:cs typeface="Arial" panose="020B0604020202020204" pitchFamily="34" charset="0"/>
            </a:endParaRPr>
          </a:p>
        </p:txBody>
      </p:sp>
      <p:pic>
        <p:nvPicPr>
          <p:cNvPr id="3081" name="Picture 31" descr="C:\Archivos de programa\Microsoft Office\Media\CntCD1\Photo1\j0180794.jpg">
            <a:extLst>
              <a:ext uri="{FF2B5EF4-FFF2-40B4-BE49-F238E27FC236}">
                <a16:creationId xmlns:a16="http://schemas.microsoft.com/office/drawing/2014/main" id="{954EE547-7361-4F9B-ACDC-003A1ED658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3063" y="5614988"/>
            <a:ext cx="1143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45 Forma libre">
            <a:extLst>
              <a:ext uri="{FF2B5EF4-FFF2-40B4-BE49-F238E27FC236}">
                <a16:creationId xmlns:a16="http://schemas.microsoft.com/office/drawing/2014/main" id="{9AA5FE3E-1450-4A8C-8E0A-BC5536C2366F}"/>
              </a:ext>
            </a:extLst>
          </p:cNvPr>
          <p:cNvSpPr/>
          <p:nvPr/>
        </p:nvSpPr>
        <p:spPr>
          <a:xfrm>
            <a:off x="2381250" y="1236663"/>
            <a:ext cx="3214688" cy="571500"/>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w="2222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47" name="46 Forma libre">
            <a:extLst>
              <a:ext uri="{FF2B5EF4-FFF2-40B4-BE49-F238E27FC236}">
                <a16:creationId xmlns:a16="http://schemas.microsoft.com/office/drawing/2014/main" id="{BF2840DA-48E5-4733-9C80-6DE5A34AB774}"/>
              </a:ext>
            </a:extLst>
          </p:cNvPr>
          <p:cNvSpPr/>
          <p:nvPr/>
        </p:nvSpPr>
        <p:spPr>
          <a:xfrm>
            <a:off x="2738438" y="1879600"/>
            <a:ext cx="2643187" cy="285750"/>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w="222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53" name="52 Forma libre">
            <a:extLst>
              <a:ext uri="{FF2B5EF4-FFF2-40B4-BE49-F238E27FC236}">
                <a16:creationId xmlns:a16="http://schemas.microsoft.com/office/drawing/2014/main" id="{0149FF66-C0D4-4430-8CCD-EF7E8AD067A2}"/>
              </a:ext>
            </a:extLst>
          </p:cNvPr>
          <p:cNvSpPr/>
          <p:nvPr/>
        </p:nvSpPr>
        <p:spPr>
          <a:xfrm>
            <a:off x="6238875" y="1236663"/>
            <a:ext cx="3214688" cy="571500"/>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w="22225">
            <a:solidFill>
              <a:srgbClr val="0070C0"/>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54" name="53 Forma libre">
            <a:extLst>
              <a:ext uri="{FF2B5EF4-FFF2-40B4-BE49-F238E27FC236}">
                <a16:creationId xmlns:a16="http://schemas.microsoft.com/office/drawing/2014/main" id="{2507D576-DDB9-4D69-AC9C-A81B33040D3E}"/>
              </a:ext>
            </a:extLst>
          </p:cNvPr>
          <p:cNvSpPr/>
          <p:nvPr/>
        </p:nvSpPr>
        <p:spPr>
          <a:xfrm>
            <a:off x="6667500" y="1879600"/>
            <a:ext cx="2643188" cy="285750"/>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w="22225">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60" name="59 Forma libre">
            <a:extLst>
              <a:ext uri="{FF2B5EF4-FFF2-40B4-BE49-F238E27FC236}">
                <a16:creationId xmlns:a16="http://schemas.microsoft.com/office/drawing/2014/main" id="{E569C5F9-52A2-4774-88A0-D7F6A543C15D}"/>
              </a:ext>
            </a:extLst>
          </p:cNvPr>
          <p:cNvSpPr/>
          <p:nvPr/>
        </p:nvSpPr>
        <p:spPr>
          <a:xfrm rot="10964948">
            <a:off x="2328863" y="2960688"/>
            <a:ext cx="7358062" cy="2373312"/>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a:headEnd type="arrow"/>
            <a:tailEnd type="none"/>
          </a:ln>
        </p:spPr>
        <p:style>
          <a:lnRef idx="3">
            <a:schemeClr val="accent2"/>
          </a:lnRef>
          <a:fillRef idx="0">
            <a:schemeClr val="accent2"/>
          </a:fillRef>
          <a:effectRef idx="2">
            <a:schemeClr val="accent2"/>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61" name="60 Forma libre">
            <a:extLst>
              <a:ext uri="{FF2B5EF4-FFF2-40B4-BE49-F238E27FC236}">
                <a16:creationId xmlns:a16="http://schemas.microsoft.com/office/drawing/2014/main" id="{2606970B-0E99-4261-A948-42884DE861BB}"/>
              </a:ext>
            </a:extLst>
          </p:cNvPr>
          <p:cNvSpPr/>
          <p:nvPr/>
        </p:nvSpPr>
        <p:spPr>
          <a:xfrm rot="10964948">
            <a:off x="2884488" y="2376488"/>
            <a:ext cx="6438900" cy="1970087"/>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a:headEnd type="none"/>
            <a:tailEnd type="arrow"/>
          </a:ln>
        </p:spPr>
        <p:style>
          <a:lnRef idx="3">
            <a:schemeClr val="accent2"/>
          </a:lnRef>
          <a:fillRef idx="0">
            <a:schemeClr val="accent2"/>
          </a:fillRef>
          <a:effectRef idx="2">
            <a:schemeClr val="accent2"/>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64" name="63 Forma libre">
            <a:extLst>
              <a:ext uri="{FF2B5EF4-FFF2-40B4-BE49-F238E27FC236}">
                <a16:creationId xmlns:a16="http://schemas.microsoft.com/office/drawing/2014/main" id="{3D3C0F55-BD04-4401-9FA7-6CC967EC349F}"/>
              </a:ext>
            </a:extLst>
          </p:cNvPr>
          <p:cNvSpPr/>
          <p:nvPr/>
        </p:nvSpPr>
        <p:spPr>
          <a:xfrm rot="8666636">
            <a:off x="6832600" y="4378325"/>
            <a:ext cx="4459288" cy="2192338"/>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65" name="64 Forma libre">
            <a:extLst>
              <a:ext uri="{FF2B5EF4-FFF2-40B4-BE49-F238E27FC236}">
                <a16:creationId xmlns:a16="http://schemas.microsoft.com/office/drawing/2014/main" id="{3703CE39-4088-4392-9608-EC62C1DB8A29}"/>
              </a:ext>
            </a:extLst>
          </p:cNvPr>
          <p:cNvSpPr/>
          <p:nvPr/>
        </p:nvSpPr>
        <p:spPr>
          <a:xfrm rot="13963033">
            <a:off x="639762" y="4324351"/>
            <a:ext cx="4486275" cy="1974850"/>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a:headEnd type="arrow"/>
            <a:tailEnd type="none"/>
          </a:ln>
        </p:spPr>
        <p:style>
          <a:lnRef idx="3">
            <a:schemeClr val="accent6"/>
          </a:lnRef>
          <a:fillRef idx="0">
            <a:schemeClr val="accent6"/>
          </a:fillRef>
          <a:effectRef idx="2">
            <a:schemeClr val="accent6"/>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66" name="65 Forma libre">
            <a:extLst>
              <a:ext uri="{FF2B5EF4-FFF2-40B4-BE49-F238E27FC236}">
                <a16:creationId xmlns:a16="http://schemas.microsoft.com/office/drawing/2014/main" id="{19E8FE0C-D5D4-460E-908F-B47C9BA833C0}"/>
              </a:ext>
            </a:extLst>
          </p:cNvPr>
          <p:cNvSpPr/>
          <p:nvPr/>
        </p:nvSpPr>
        <p:spPr>
          <a:xfrm rot="8692070">
            <a:off x="6570663" y="4405313"/>
            <a:ext cx="4097337" cy="1435100"/>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a:headEnd type="arrow"/>
            <a:tailEnd type="none"/>
          </a:ln>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67" name="66 Forma libre">
            <a:extLst>
              <a:ext uri="{FF2B5EF4-FFF2-40B4-BE49-F238E27FC236}">
                <a16:creationId xmlns:a16="http://schemas.microsoft.com/office/drawing/2014/main" id="{870B756F-86D2-4450-96A1-98455C10E0C0}"/>
              </a:ext>
            </a:extLst>
          </p:cNvPr>
          <p:cNvSpPr/>
          <p:nvPr/>
        </p:nvSpPr>
        <p:spPr>
          <a:xfrm rot="13692500">
            <a:off x="1691482" y="4602956"/>
            <a:ext cx="3714750" cy="1350963"/>
          </a:xfrm>
          <a:custGeom>
            <a:avLst/>
            <a:gdLst>
              <a:gd name="connsiteX0" fmla="*/ 0 w 3915178"/>
              <a:gd name="connsiteY0" fmla="*/ 751267 h 751267"/>
              <a:gd name="connsiteX1" fmla="*/ 1828800 w 3915178"/>
              <a:gd name="connsiteY1" fmla="*/ 42929 h 751267"/>
              <a:gd name="connsiteX2" fmla="*/ 3915178 w 3915178"/>
              <a:gd name="connsiteY2" fmla="*/ 493690 h 751267"/>
              <a:gd name="connsiteX3" fmla="*/ 3915178 w 3915178"/>
              <a:gd name="connsiteY3" fmla="*/ 493690 h 751267"/>
            </a:gdLst>
            <a:ahLst/>
            <a:cxnLst>
              <a:cxn ang="0">
                <a:pos x="connsiteX0" y="connsiteY0"/>
              </a:cxn>
              <a:cxn ang="0">
                <a:pos x="connsiteX1" y="connsiteY1"/>
              </a:cxn>
              <a:cxn ang="0">
                <a:pos x="connsiteX2" y="connsiteY2"/>
              </a:cxn>
              <a:cxn ang="0">
                <a:pos x="connsiteX3" y="connsiteY3"/>
              </a:cxn>
            </a:cxnLst>
            <a:rect l="l" t="t" r="r" b="b"/>
            <a:pathLst>
              <a:path w="3915178" h="751267">
                <a:moveTo>
                  <a:pt x="0" y="751267"/>
                </a:moveTo>
                <a:cubicBezTo>
                  <a:pt x="588135" y="418562"/>
                  <a:pt x="1176271" y="85858"/>
                  <a:pt x="1828800" y="42929"/>
                </a:cubicBezTo>
                <a:cubicBezTo>
                  <a:pt x="2481329" y="0"/>
                  <a:pt x="3915178" y="493690"/>
                  <a:pt x="3915178" y="493690"/>
                </a:cubicBezTo>
                <a:lnTo>
                  <a:pt x="3915178" y="493690"/>
                </a:lnTo>
              </a:path>
            </a:pathLst>
          </a:custGeom>
          <a:ln>
            <a:headEnd type="none"/>
            <a:tailEnd type="arrow"/>
          </a:ln>
        </p:spPr>
        <p:style>
          <a:lnRef idx="3">
            <a:schemeClr val="accent6"/>
          </a:lnRef>
          <a:fillRef idx="0">
            <a:schemeClr val="accent6"/>
          </a:fillRef>
          <a:effectRef idx="2">
            <a:schemeClr val="accent6"/>
          </a:effectRef>
          <a:fontRef idx="minor">
            <a:schemeClr val="tx1"/>
          </a:fontRef>
        </p:style>
        <p:txBody>
          <a:bodyPr anchor="ctr"/>
          <a:lstStyle/>
          <a:p>
            <a:pPr algn="ctr" eaLnBrk="1" fontAlgn="auto" hangingPunct="1">
              <a:spcBef>
                <a:spcPts val="0"/>
              </a:spcBef>
              <a:spcAft>
                <a:spcPts val="0"/>
              </a:spcAft>
              <a:defRPr/>
            </a:pPr>
            <a:endParaRPr lang="es-ES"/>
          </a:p>
        </p:txBody>
      </p:sp>
      <p:cxnSp>
        <p:nvCxnSpPr>
          <p:cNvPr id="73" name="72 Conector recto de flecha">
            <a:extLst>
              <a:ext uri="{FF2B5EF4-FFF2-40B4-BE49-F238E27FC236}">
                <a16:creationId xmlns:a16="http://schemas.microsoft.com/office/drawing/2014/main" id="{D3314A18-FE85-4075-9AA1-5ECFFA0702F4}"/>
              </a:ext>
            </a:extLst>
          </p:cNvPr>
          <p:cNvCxnSpPr/>
          <p:nvPr/>
        </p:nvCxnSpPr>
        <p:spPr>
          <a:xfrm rot="5400000" flipH="1" flipV="1">
            <a:off x="3879850" y="4143375"/>
            <a:ext cx="285908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75 CuadroTexto">
            <a:extLst>
              <a:ext uri="{FF2B5EF4-FFF2-40B4-BE49-F238E27FC236}">
                <a16:creationId xmlns:a16="http://schemas.microsoft.com/office/drawing/2014/main" id="{29A88710-5DDC-43D6-8548-B0BB0241F643}"/>
              </a:ext>
            </a:extLst>
          </p:cNvPr>
          <p:cNvSpPr txBox="1">
            <a:spLocks noChangeArrowheads="1"/>
          </p:cNvSpPr>
          <p:nvPr/>
        </p:nvSpPr>
        <p:spPr bwMode="auto">
          <a:xfrm>
            <a:off x="5310188" y="5214938"/>
            <a:ext cx="1301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Intercambio de </a:t>
            </a:r>
          </a:p>
          <a:p>
            <a:pPr algn="ctr" eaLnBrk="1" hangingPunct="1"/>
            <a:r>
              <a:rPr lang="es-MX" altLang="es-MX" sz="1200" b="1">
                <a:latin typeface="Calibri" panose="020F0502020204030204" pitchFamily="34" charset="0"/>
              </a:rPr>
              <a:t>Bienes y servicios</a:t>
            </a:r>
            <a:endParaRPr lang="es-ES" altLang="es-MX" sz="1200" b="1">
              <a:latin typeface="Calibri" panose="020F0502020204030204" pitchFamily="34" charset="0"/>
            </a:endParaRPr>
          </a:p>
        </p:txBody>
      </p:sp>
      <p:sp>
        <p:nvSpPr>
          <p:cNvPr id="77" name="76 CuadroTexto">
            <a:extLst>
              <a:ext uri="{FF2B5EF4-FFF2-40B4-BE49-F238E27FC236}">
                <a16:creationId xmlns:a16="http://schemas.microsoft.com/office/drawing/2014/main" id="{584FB8D4-C1B4-453F-81D4-2F295904E538}"/>
              </a:ext>
            </a:extLst>
          </p:cNvPr>
          <p:cNvSpPr txBox="1">
            <a:spLocks noChangeArrowheads="1"/>
          </p:cNvSpPr>
          <p:nvPr/>
        </p:nvSpPr>
        <p:spPr bwMode="auto">
          <a:xfrm>
            <a:off x="5167313" y="2928938"/>
            <a:ext cx="157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Consumo de </a:t>
            </a:r>
          </a:p>
          <a:p>
            <a:pPr algn="ctr" eaLnBrk="1" hangingPunct="1"/>
            <a:r>
              <a:rPr lang="es-MX" altLang="es-MX" sz="1200" b="1">
                <a:latin typeface="Calibri" panose="020F0502020204030204" pitchFamily="34" charset="0"/>
              </a:rPr>
              <a:t>bienes y servicios</a:t>
            </a:r>
            <a:endParaRPr lang="es-ES" altLang="es-MX" sz="1200" b="1">
              <a:latin typeface="Calibri" panose="020F0502020204030204" pitchFamily="34" charset="0"/>
            </a:endParaRPr>
          </a:p>
        </p:txBody>
      </p:sp>
      <p:cxnSp>
        <p:nvCxnSpPr>
          <p:cNvPr id="78" name="77 Conector recto de flecha">
            <a:extLst>
              <a:ext uri="{FF2B5EF4-FFF2-40B4-BE49-F238E27FC236}">
                <a16:creationId xmlns:a16="http://schemas.microsoft.com/office/drawing/2014/main" id="{D8DB4514-F070-4810-9B15-0F0C904E8221}"/>
              </a:ext>
            </a:extLst>
          </p:cNvPr>
          <p:cNvCxnSpPr/>
          <p:nvPr/>
        </p:nvCxnSpPr>
        <p:spPr>
          <a:xfrm rot="5400000">
            <a:off x="5203032" y="4107656"/>
            <a:ext cx="278765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97" name="54 CuadroTexto">
            <a:extLst>
              <a:ext uri="{FF2B5EF4-FFF2-40B4-BE49-F238E27FC236}">
                <a16:creationId xmlns:a16="http://schemas.microsoft.com/office/drawing/2014/main" id="{E6F03E25-AF1F-4B41-99FE-9DFBDBB4CDA3}"/>
              </a:ext>
            </a:extLst>
          </p:cNvPr>
          <p:cNvSpPr txBox="1">
            <a:spLocks noChangeArrowheads="1"/>
          </p:cNvSpPr>
          <p:nvPr/>
        </p:nvSpPr>
        <p:spPr bwMode="auto">
          <a:xfrm>
            <a:off x="2524125" y="857250"/>
            <a:ext cx="2843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t>Pago  a Factores Productivos</a:t>
            </a:r>
          </a:p>
          <a:p>
            <a:pPr algn="ctr" eaLnBrk="1" hangingPunct="1"/>
            <a:r>
              <a:rPr lang="es-MX" altLang="es-MX" sz="1200" b="1"/>
              <a:t>(renta, sueldos y salarios, intereses)</a:t>
            </a:r>
            <a:endParaRPr lang="es-ES" altLang="es-MX" sz="1200" b="1"/>
          </a:p>
        </p:txBody>
      </p:sp>
      <p:sp>
        <p:nvSpPr>
          <p:cNvPr id="3098" name="57 CuadroTexto">
            <a:extLst>
              <a:ext uri="{FF2B5EF4-FFF2-40B4-BE49-F238E27FC236}">
                <a16:creationId xmlns:a16="http://schemas.microsoft.com/office/drawing/2014/main" id="{9DFFF32C-B166-43A0-B92F-F72FB658D206}"/>
              </a:ext>
            </a:extLst>
          </p:cNvPr>
          <p:cNvSpPr txBox="1">
            <a:spLocks noChangeArrowheads="1"/>
          </p:cNvSpPr>
          <p:nvPr/>
        </p:nvSpPr>
        <p:spPr bwMode="auto">
          <a:xfrm>
            <a:off x="2667000" y="1500188"/>
            <a:ext cx="292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t>Factores Productivos</a:t>
            </a:r>
          </a:p>
          <a:p>
            <a:pPr eaLnBrk="1" hangingPunct="1"/>
            <a:r>
              <a:rPr lang="es-MX" altLang="es-MX" sz="1200" b="1"/>
              <a:t>Tierra trabajo capital, fza. De trabajo</a:t>
            </a:r>
            <a:endParaRPr lang="es-ES" altLang="es-MX" sz="1200" b="1"/>
          </a:p>
        </p:txBody>
      </p:sp>
      <p:sp>
        <p:nvSpPr>
          <p:cNvPr id="3099" name="58 CuadroTexto">
            <a:extLst>
              <a:ext uri="{FF2B5EF4-FFF2-40B4-BE49-F238E27FC236}">
                <a16:creationId xmlns:a16="http://schemas.microsoft.com/office/drawing/2014/main" id="{4DC5A5A7-C217-4A94-9085-93BDB476DD74}"/>
              </a:ext>
            </a:extLst>
          </p:cNvPr>
          <p:cNvSpPr txBox="1">
            <a:spLocks noChangeArrowheads="1"/>
          </p:cNvSpPr>
          <p:nvPr/>
        </p:nvSpPr>
        <p:spPr bwMode="auto">
          <a:xfrm>
            <a:off x="7096125" y="785813"/>
            <a:ext cx="2116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MX" sz="1200" b="1"/>
              <a:t>Concesiones y permisos </a:t>
            </a:r>
          </a:p>
          <a:p>
            <a:pPr eaLnBrk="1" hangingPunct="1"/>
            <a:r>
              <a:rPr lang="es-MX" altLang="es-MX" sz="1200" b="1"/>
              <a:t>Para apertura de negocios</a:t>
            </a:r>
            <a:endParaRPr lang="es-ES" altLang="es-MX" sz="1200" b="1"/>
          </a:p>
        </p:txBody>
      </p:sp>
      <p:sp>
        <p:nvSpPr>
          <p:cNvPr id="72" name="71 CuadroTexto">
            <a:extLst>
              <a:ext uri="{FF2B5EF4-FFF2-40B4-BE49-F238E27FC236}">
                <a16:creationId xmlns:a16="http://schemas.microsoft.com/office/drawing/2014/main" id="{E809F412-6F75-43B8-B8C5-0D3D16F1D2AF}"/>
              </a:ext>
            </a:extLst>
          </p:cNvPr>
          <p:cNvSpPr txBox="1">
            <a:spLocks noChangeArrowheads="1"/>
          </p:cNvSpPr>
          <p:nvPr/>
        </p:nvSpPr>
        <p:spPr bwMode="auto">
          <a:xfrm>
            <a:off x="7096125" y="1581150"/>
            <a:ext cx="185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cs typeface="Arial" panose="020B0604020202020204" pitchFamily="34" charset="0"/>
              </a:rPr>
              <a:t> bienes y servicios</a:t>
            </a:r>
            <a:endParaRPr lang="es-ES" altLang="es-MX" sz="1200" b="1">
              <a:cs typeface="Arial" panose="020B0604020202020204" pitchFamily="34" charset="0"/>
            </a:endParaRPr>
          </a:p>
        </p:txBody>
      </p:sp>
      <p:sp>
        <p:nvSpPr>
          <p:cNvPr id="74" name="73 CuadroTexto">
            <a:extLst>
              <a:ext uri="{FF2B5EF4-FFF2-40B4-BE49-F238E27FC236}">
                <a16:creationId xmlns:a16="http://schemas.microsoft.com/office/drawing/2014/main" id="{75DB6CA0-AA78-46C8-A0E1-0023B9D56140}"/>
              </a:ext>
            </a:extLst>
          </p:cNvPr>
          <p:cNvSpPr txBox="1">
            <a:spLocks noChangeArrowheads="1"/>
          </p:cNvSpPr>
          <p:nvPr/>
        </p:nvSpPr>
        <p:spPr bwMode="auto">
          <a:xfrm rot="412749">
            <a:off x="3751263" y="5883275"/>
            <a:ext cx="1625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400" b="1">
                <a:latin typeface="Calibri" panose="020F0502020204030204" pitchFamily="34" charset="0"/>
              </a:rPr>
              <a:t> fuentes de empleo</a:t>
            </a:r>
            <a:endParaRPr lang="es-ES" altLang="es-MX" sz="1400" b="1">
              <a:latin typeface="Calibri" panose="020F0502020204030204" pitchFamily="34" charset="0"/>
            </a:endParaRPr>
          </a:p>
        </p:txBody>
      </p:sp>
      <p:sp>
        <p:nvSpPr>
          <p:cNvPr id="75" name="74 CuadroTexto">
            <a:extLst>
              <a:ext uri="{FF2B5EF4-FFF2-40B4-BE49-F238E27FC236}">
                <a16:creationId xmlns:a16="http://schemas.microsoft.com/office/drawing/2014/main" id="{F3506879-8409-4C92-AA4C-AEDAACAC0B40}"/>
              </a:ext>
            </a:extLst>
          </p:cNvPr>
          <p:cNvSpPr txBox="1">
            <a:spLocks noChangeArrowheads="1"/>
          </p:cNvSpPr>
          <p:nvPr/>
        </p:nvSpPr>
        <p:spPr bwMode="auto">
          <a:xfrm rot="2353758">
            <a:off x="1828800" y="5646738"/>
            <a:ext cx="1238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Consumo de </a:t>
            </a:r>
          </a:p>
        </p:txBody>
      </p:sp>
      <p:sp>
        <p:nvSpPr>
          <p:cNvPr id="79" name="78 CuadroTexto">
            <a:extLst>
              <a:ext uri="{FF2B5EF4-FFF2-40B4-BE49-F238E27FC236}">
                <a16:creationId xmlns:a16="http://schemas.microsoft.com/office/drawing/2014/main" id="{00D2337E-3E0D-492E-AE7A-09F24118115A}"/>
              </a:ext>
            </a:extLst>
          </p:cNvPr>
          <p:cNvSpPr txBox="1">
            <a:spLocks noChangeArrowheads="1"/>
          </p:cNvSpPr>
          <p:nvPr/>
        </p:nvSpPr>
        <p:spPr bwMode="auto">
          <a:xfrm rot="1581283">
            <a:off x="3117850" y="3290888"/>
            <a:ext cx="21732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Empleos, Bienes y Servicios</a:t>
            </a:r>
          </a:p>
        </p:txBody>
      </p:sp>
      <p:sp>
        <p:nvSpPr>
          <p:cNvPr id="80" name="79 CuadroTexto">
            <a:extLst>
              <a:ext uri="{FF2B5EF4-FFF2-40B4-BE49-F238E27FC236}">
                <a16:creationId xmlns:a16="http://schemas.microsoft.com/office/drawing/2014/main" id="{4377BD12-B5D6-4458-8442-38ABC4DDA15D}"/>
              </a:ext>
            </a:extLst>
          </p:cNvPr>
          <p:cNvSpPr txBox="1">
            <a:spLocks noChangeArrowheads="1"/>
          </p:cNvSpPr>
          <p:nvPr/>
        </p:nvSpPr>
        <p:spPr bwMode="auto">
          <a:xfrm>
            <a:off x="5381625" y="4786313"/>
            <a:ext cx="11430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pago por los</a:t>
            </a:r>
            <a:endParaRPr lang="es-ES" altLang="es-MX" sz="1200" b="1">
              <a:latin typeface="Calibri" panose="020F0502020204030204" pitchFamily="34" charset="0"/>
            </a:endParaRPr>
          </a:p>
        </p:txBody>
      </p:sp>
      <p:sp>
        <p:nvSpPr>
          <p:cNvPr id="81" name="80 CuadroTexto">
            <a:extLst>
              <a:ext uri="{FF2B5EF4-FFF2-40B4-BE49-F238E27FC236}">
                <a16:creationId xmlns:a16="http://schemas.microsoft.com/office/drawing/2014/main" id="{F2BB1EC7-F2F1-4DE1-9C64-3D525B758D76}"/>
              </a:ext>
            </a:extLst>
          </p:cNvPr>
          <p:cNvSpPr txBox="1">
            <a:spLocks noChangeArrowheads="1"/>
          </p:cNvSpPr>
          <p:nvPr/>
        </p:nvSpPr>
        <p:spPr bwMode="auto">
          <a:xfrm rot="-3724379">
            <a:off x="8439150" y="4691063"/>
            <a:ext cx="185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Cobertura comercial</a:t>
            </a:r>
            <a:endParaRPr lang="es-ES" altLang="es-MX" sz="1200" b="1">
              <a:latin typeface="Calibri" panose="020F0502020204030204" pitchFamily="34" charset="0"/>
            </a:endParaRPr>
          </a:p>
        </p:txBody>
      </p:sp>
      <p:sp>
        <p:nvSpPr>
          <p:cNvPr id="82" name="81 CuadroTexto">
            <a:extLst>
              <a:ext uri="{FF2B5EF4-FFF2-40B4-BE49-F238E27FC236}">
                <a16:creationId xmlns:a16="http://schemas.microsoft.com/office/drawing/2014/main" id="{C2B19BE6-1A2D-4EFD-A611-2536EACC47BE}"/>
              </a:ext>
            </a:extLst>
          </p:cNvPr>
          <p:cNvSpPr txBox="1">
            <a:spLocks noChangeArrowheads="1"/>
          </p:cNvSpPr>
          <p:nvPr/>
        </p:nvSpPr>
        <p:spPr bwMode="auto">
          <a:xfrm rot="-4198377">
            <a:off x="8800307" y="5296694"/>
            <a:ext cx="21669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Para Instalar Su empresa</a:t>
            </a:r>
            <a:endParaRPr lang="es-ES" altLang="es-MX" sz="1200" b="1">
              <a:latin typeface="Calibri" panose="020F0502020204030204" pitchFamily="34" charset="0"/>
            </a:endParaRPr>
          </a:p>
        </p:txBody>
      </p:sp>
      <p:sp>
        <p:nvSpPr>
          <p:cNvPr id="55" name="54 CuadroTexto">
            <a:extLst>
              <a:ext uri="{FF2B5EF4-FFF2-40B4-BE49-F238E27FC236}">
                <a16:creationId xmlns:a16="http://schemas.microsoft.com/office/drawing/2014/main" id="{7AF0D420-63C7-4D1E-9F0F-B40A11E907AB}"/>
              </a:ext>
            </a:extLst>
          </p:cNvPr>
          <p:cNvSpPr txBox="1">
            <a:spLocks noChangeArrowheads="1"/>
          </p:cNvSpPr>
          <p:nvPr/>
        </p:nvSpPr>
        <p:spPr bwMode="auto">
          <a:xfrm rot="-1772212">
            <a:off x="6637338" y="3409950"/>
            <a:ext cx="2216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Salud, Educación, seguridad</a:t>
            </a:r>
          </a:p>
        </p:txBody>
      </p:sp>
      <p:sp>
        <p:nvSpPr>
          <p:cNvPr id="56" name="55 CuadroTexto">
            <a:extLst>
              <a:ext uri="{FF2B5EF4-FFF2-40B4-BE49-F238E27FC236}">
                <a16:creationId xmlns:a16="http://schemas.microsoft.com/office/drawing/2014/main" id="{81EE004F-CF66-4C1F-9236-5342573E6C7E}"/>
              </a:ext>
            </a:extLst>
          </p:cNvPr>
          <p:cNvSpPr txBox="1">
            <a:spLocks noChangeArrowheads="1"/>
          </p:cNvSpPr>
          <p:nvPr/>
        </p:nvSpPr>
        <p:spPr bwMode="auto">
          <a:xfrm>
            <a:off x="5524500" y="3938588"/>
            <a:ext cx="963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Vivienda</a:t>
            </a:r>
          </a:p>
        </p:txBody>
      </p:sp>
      <p:sp>
        <p:nvSpPr>
          <p:cNvPr id="57" name="56 CuadroTexto">
            <a:extLst>
              <a:ext uri="{FF2B5EF4-FFF2-40B4-BE49-F238E27FC236}">
                <a16:creationId xmlns:a16="http://schemas.microsoft.com/office/drawing/2014/main" id="{C84B8D1E-3E08-4701-9DD3-0815C8D1A7BB}"/>
              </a:ext>
            </a:extLst>
          </p:cNvPr>
          <p:cNvSpPr txBox="1">
            <a:spLocks noChangeArrowheads="1"/>
          </p:cNvSpPr>
          <p:nvPr/>
        </p:nvSpPr>
        <p:spPr bwMode="auto">
          <a:xfrm rot="1581283">
            <a:off x="2825750" y="4129088"/>
            <a:ext cx="2254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Impuestos, Fuerza de  trabajo</a:t>
            </a:r>
          </a:p>
        </p:txBody>
      </p:sp>
      <p:sp>
        <p:nvSpPr>
          <p:cNvPr id="58" name="57 CuadroTexto">
            <a:extLst>
              <a:ext uri="{FF2B5EF4-FFF2-40B4-BE49-F238E27FC236}">
                <a16:creationId xmlns:a16="http://schemas.microsoft.com/office/drawing/2014/main" id="{12272A13-FD83-4BE2-9F39-7AD8DA14B82E}"/>
              </a:ext>
            </a:extLst>
          </p:cNvPr>
          <p:cNvSpPr txBox="1">
            <a:spLocks noChangeArrowheads="1"/>
          </p:cNvSpPr>
          <p:nvPr/>
        </p:nvSpPr>
        <p:spPr bwMode="auto">
          <a:xfrm rot="-1946330">
            <a:off x="6838950" y="4381500"/>
            <a:ext cx="15033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Bienes y Servicios</a:t>
            </a:r>
          </a:p>
        </p:txBody>
      </p:sp>
      <p:sp>
        <p:nvSpPr>
          <p:cNvPr id="59" name="58 CuadroTexto">
            <a:extLst>
              <a:ext uri="{FF2B5EF4-FFF2-40B4-BE49-F238E27FC236}">
                <a16:creationId xmlns:a16="http://schemas.microsoft.com/office/drawing/2014/main" id="{FD7A6868-0914-4505-8B1F-B7C1EB611FE9}"/>
              </a:ext>
            </a:extLst>
          </p:cNvPr>
          <p:cNvSpPr txBox="1">
            <a:spLocks noChangeArrowheads="1"/>
          </p:cNvSpPr>
          <p:nvPr/>
        </p:nvSpPr>
        <p:spPr bwMode="auto">
          <a:xfrm rot="4122492">
            <a:off x="2269332" y="4602956"/>
            <a:ext cx="1358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Bienes y Servicios</a:t>
            </a:r>
          </a:p>
        </p:txBody>
      </p:sp>
      <p:sp>
        <p:nvSpPr>
          <p:cNvPr id="62" name="61 CuadroTexto">
            <a:extLst>
              <a:ext uri="{FF2B5EF4-FFF2-40B4-BE49-F238E27FC236}">
                <a16:creationId xmlns:a16="http://schemas.microsoft.com/office/drawing/2014/main" id="{5D69161E-05D3-4C90-B8CA-072F43A3D38B}"/>
              </a:ext>
            </a:extLst>
          </p:cNvPr>
          <p:cNvSpPr txBox="1">
            <a:spLocks noChangeArrowheads="1"/>
          </p:cNvSpPr>
          <p:nvPr/>
        </p:nvSpPr>
        <p:spPr bwMode="auto">
          <a:xfrm rot="2140483">
            <a:off x="3059113" y="5534025"/>
            <a:ext cx="7397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ofrece</a:t>
            </a:r>
          </a:p>
        </p:txBody>
      </p:sp>
      <p:sp>
        <p:nvSpPr>
          <p:cNvPr id="63" name="62 CuadroTexto">
            <a:extLst>
              <a:ext uri="{FF2B5EF4-FFF2-40B4-BE49-F238E27FC236}">
                <a16:creationId xmlns:a16="http://schemas.microsoft.com/office/drawing/2014/main" id="{64B184E5-B779-47ED-869C-598B902CAF74}"/>
              </a:ext>
            </a:extLst>
          </p:cNvPr>
          <p:cNvSpPr txBox="1">
            <a:spLocks noChangeArrowheads="1"/>
          </p:cNvSpPr>
          <p:nvPr/>
        </p:nvSpPr>
        <p:spPr bwMode="auto">
          <a:xfrm rot="-1568971">
            <a:off x="8039100" y="5448300"/>
            <a:ext cx="11255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Impuestos</a:t>
            </a:r>
          </a:p>
        </p:txBody>
      </p:sp>
      <p:sp>
        <p:nvSpPr>
          <p:cNvPr id="68" name="67 CuadroTexto">
            <a:extLst>
              <a:ext uri="{FF2B5EF4-FFF2-40B4-BE49-F238E27FC236}">
                <a16:creationId xmlns:a16="http://schemas.microsoft.com/office/drawing/2014/main" id="{F873ECA5-1705-454D-AC01-9DE1B231143E}"/>
              </a:ext>
            </a:extLst>
          </p:cNvPr>
          <p:cNvSpPr txBox="1">
            <a:spLocks noChangeArrowheads="1"/>
          </p:cNvSpPr>
          <p:nvPr/>
        </p:nvSpPr>
        <p:spPr bwMode="auto">
          <a:xfrm rot="4591409">
            <a:off x="1273175" y="4681538"/>
            <a:ext cx="1481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Fuerza  de trabajo,</a:t>
            </a:r>
          </a:p>
        </p:txBody>
      </p:sp>
      <p:sp>
        <p:nvSpPr>
          <p:cNvPr id="69" name="68 CuadroTexto">
            <a:extLst>
              <a:ext uri="{FF2B5EF4-FFF2-40B4-BE49-F238E27FC236}">
                <a16:creationId xmlns:a16="http://schemas.microsoft.com/office/drawing/2014/main" id="{DA4069FB-D421-4B2E-AF5B-5B8B0CD575C8}"/>
              </a:ext>
            </a:extLst>
          </p:cNvPr>
          <p:cNvSpPr txBox="1">
            <a:spLocks noChangeArrowheads="1"/>
          </p:cNvSpPr>
          <p:nvPr/>
        </p:nvSpPr>
        <p:spPr bwMode="auto">
          <a:xfrm rot="371406">
            <a:off x="2789238" y="6183313"/>
            <a:ext cx="2082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Bienes y Servicios, ingresos</a:t>
            </a:r>
          </a:p>
        </p:txBody>
      </p:sp>
      <p:sp>
        <p:nvSpPr>
          <p:cNvPr id="70" name="69 CuadroTexto">
            <a:extLst>
              <a:ext uri="{FF2B5EF4-FFF2-40B4-BE49-F238E27FC236}">
                <a16:creationId xmlns:a16="http://schemas.microsoft.com/office/drawing/2014/main" id="{9A4DD0D5-8EF9-4016-9BCB-1AD1E894C962}"/>
              </a:ext>
            </a:extLst>
          </p:cNvPr>
          <p:cNvSpPr txBox="1">
            <a:spLocks noChangeArrowheads="1"/>
          </p:cNvSpPr>
          <p:nvPr/>
        </p:nvSpPr>
        <p:spPr bwMode="auto">
          <a:xfrm rot="-385746">
            <a:off x="7872413" y="6192838"/>
            <a:ext cx="1857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1200" b="1">
                <a:latin typeface="Calibri" panose="020F0502020204030204" pitchFamily="34" charset="0"/>
              </a:rPr>
              <a:t>Concesiones, permisos </a:t>
            </a:r>
          </a:p>
        </p:txBody>
      </p:sp>
      <p:pic>
        <p:nvPicPr>
          <p:cNvPr id="95" name="flujo circular">
            <a:hlinkClick r:id="" action="ppaction://media"/>
            <a:extLst>
              <a:ext uri="{FF2B5EF4-FFF2-40B4-BE49-F238E27FC236}">
                <a16:creationId xmlns:a16="http://schemas.microsoft.com/office/drawing/2014/main" id="{16B43335-0EB5-41B9-AED8-ADCBC0580B84}"/>
              </a:ext>
            </a:extLst>
          </p:cNvPr>
          <p:cNvPicPr>
            <a:picLocks noChangeAspect="1"/>
          </p:cNvPicPr>
          <p:nvPr>
            <a:audioFile r:link="rId2"/>
            <p:extLst>
              <p:ext uri="{DAA4B4D4-6D71-4841-9C94-3DE7FCFB9230}">
                <p14:media xmlns:p14="http://schemas.microsoft.com/office/powerpoint/2010/main" r:embed="rId1"/>
              </p:ext>
            </p:extLst>
          </p:nvPr>
        </p:nvPicPr>
        <p:blipFill>
          <a:blip r:embed="rId7">
            <a:extLst>
              <a:ext uri="{28A0092B-C50C-407E-A947-70E740481C1C}">
                <a14:useLocalDpi xmlns:a14="http://schemas.microsoft.com/office/drawing/2010/main" val="0"/>
              </a:ext>
            </a:extLst>
          </a:blip>
          <a:srcRect/>
          <a:stretch>
            <a:fillRect/>
          </a:stretch>
        </p:blipFill>
        <p:spPr bwMode="auto">
          <a:xfrm>
            <a:off x="9739313" y="1695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C:\Archivos de programa\Microsoft Office\MEDIA\CAGCAT10\j0205462.wmf">
            <a:extLst>
              <a:ext uri="{FF2B5EF4-FFF2-40B4-BE49-F238E27FC236}">
                <a16:creationId xmlns:a16="http://schemas.microsoft.com/office/drawing/2014/main" id="{FF613AA1-BF0E-4557-8F52-7FC1506394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0913" y="1476375"/>
            <a:ext cx="1476375"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160000" fill="hold"/>
                                        <p:tgtEl>
                                          <p:spTgt spid="95"/>
                                        </p:tgtEl>
                                      </p:cBhvr>
                                    </p:cmd>
                                  </p:childTnLst>
                                </p:cTn>
                              </p:par>
                              <p:par>
                                <p:cTn id="7" presetID="4" presetClass="entr" presetSubtype="16" fill="hold" nodeType="withEffect">
                                  <p:stCondLst>
                                    <p:cond delay="12000"/>
                                  </p:stCondLst>
                                  <p:childTnLst>
                                    <p:set>
                                      <p:cBhvr>
                                        <p:cTn id="8" dur="1" fill="hold">
                                          <p:stCondLst>
                                            <p:cond delay="0"/>
                                          </p:stCondLst>
                                        </p:cTn>
                                        <p:tgtEl>
                                          <p:spTgt spid="3074"/>
                                        </p:tgtEl>
                                        <p:attrNameLst>
                                          <p:attrName>style.visibility</p:attrName>
                                        </p:attrNameLst>
                                      </p:cBhvr>
                                      <p:to>
                                        <p:strVal val="visible"/>
                                      </p:to>
                                    </p:set>
                                    <p:animEffect transition="in" filter="box(in)">
                                      <p:cBhvr>
                                        <p:cTn id="9" dur="2000"/>
                                        <p:tgtEl>
                                          <p:spTgt spid="3074"/>
                                        </p:tgtEl>
                                      </p:cBhvr>
                                    </p:animEffect>
                                  </p:childTnLst>
                                </p:cTn>
                              </p:par>
                              <p:par>
                                <p:cTn id="10" presetID="4" presetClass="entr" presetSubtype="16" fill="hold" nodeType="withEffect">
                                  <p:stCondLst>
                                    <p:cond delay="1430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par>
                                <p:cTn id="13" presetID="4" presetClass="entr" presetSubtype="16" fill="hold" nodeType="withEffect">
                                  <p:stCondLst>
                                    <p:cond delay="17000"/>
                                  </p:stCondLst>
                                  <p:childTnLst>
                                    <p:set>
                                      <p:cBhvr>
                                        <p:cTn id="14" dur="1" fill="hold">
                                          <p:stCondLst>
                                            <p:cond delay="0"/>
                                          </p:stCondLst>
                                        </p:cTn>
                                        <p:tgtEl>
                                          <p:spTgt spid="3076"/>
                                        </p:tgtEl>
                                        <p:attrNameLst>
                                          <p:attrName>style.visibility</p:attrName>
                                        </p:attrNameLst>
                                      </p:cBhvr>
                                      <p:to>
                                        <p:strVal val="visible"/>
                                      </p:to>
                                    </p:set>
                                    <p:animEffect transition="in" filter="box(in)">
                                      <p:cBhvr>
                                        <p:cTn id="15" dur="2000"/>
                                        <p:tgtEl>
                                          <p:spTgt spid="3076"/>
                                        </p:tgtEl>
                                      </p:cBhvr>
                                    </p:animEffect>
                                  </p:childTnLst>
                                </p:cTn>
                              </p:par>
                              <p:par>
                                <p:cTn id="16" presetID="4" presetClass="entr" presetSubtype="16" fill="hold" nodeType="withEffect">
                                  <p:stCondLst>
                                    <p:cond delay="20000"/>
                                  </p:stCondLst>
                                  <p:childTnLst>
                                    <p:set>
                                      <p:cBhvr>
                                        <p:cTn id="17" dur="1" fill="hold">
                                          <p:stCondLst>
                                            <p:cond delay="0"/>
                                          </p:stCondLst>
                                        </p:cTn>
                                        <p:tgtEl>
                                          <p:spTgt spid="3081"/>
                                        </p:tgtEl>
                                        <p:attrNameLst>
                                          <p:attrName>style.visibility</p:attrName>
                                        </p:attrNameLst>
                                      </p:cBhvr>
                                      <p:to>
                                        <p:strVal val="visible"/>
                                      </p:to>
                                    </p:set>
                                    <p:animEffect transition="in" filter="box(in)">
                                      <p:cBhvr>
                                        <p:cTn id="18" dur="2000"/>
                                        <p:tgtEl>
                                          <p:spTgt spid="3081"/>
                                        </p:tgtEl>
                                      </p:cBhvr>
                                    </p:animEffect>
                                  </p:childTnLst>
                                </p:cTn>
                              </p:par>
                              <p:par>
                                <p:cTn id="19" presetID="4" presetClass="entr" presetSubtype="16" repeatCount="2000" fill="hold" nodeType="withEffect">
                                  <p:stCondLst>
                                    <p:cond delay="30000"/>
                                  </p:stCondLst>
                                  <p:childTnLst>
                                    <p:set>
                                      <p:cBhvr>
                                        <p:cTn id="20" dur="1" fill="hold">
                                          <p:stCondLst>
                                            <p:cond delay="0"/>
                                          </p:stCondLst>
                                        </p:cTn>
                                        <p:tgtEl>
                                          <p:spTgt spid="47"/>
                                        </p:tgtEl>
                                        <p:attrNameLst>
                                          <p:attrName>style.visibility</p:attrName>
                                        </p:attrNameLst>
                                      </p:cBhvr>
                                      <p:to>
                                        <p:strVal val="visible"/>
                                      </p:to>
                                    </p:set>
                                    <p:animEffect transition="in" filter="box(in)">
                                      <p:cBhvr>
                                        <p:cTn id="21" dur="3000"/>
                                        <p:tgtEl>
                                          <p:spTgt spid="47"/>
                                        </p:tgtEl>
                                      </p:cBhvr>
                                    </p:animEffect>
                                  </p:childTnLst>
                                </p:cTn>
                              </p:par>
                              <p:par>
                                <p:cTn id="22" presetID="4" presetClass="entr" presetSubtype="16" fill="hold" grpId="0" nodeType="withEffect">
                                  <p:stCondLst>
                                    <p:cond delay="30100"/>
                                  </p:stCondLst>
                                  <p:childTnLst>
                                    <p:set>
                                      <p:cBhvr>
                                        <p:cTn id="23" dur="1" fill="hold">
                                          <p:stCondLst>
                                            <p:cond delay="0"/>
                                          </p:stCondLst>
                                        </p:cTn>
                                        <p:tgtEl>
                                          <p:spTgt spid="3098"/>
                                        </p:tgtEl>
                                        <p:attrNameLst>
                                          <p:attrName>style.visibility</p:attrName>
                                        </p:attrNameLst>
                                      </p:cBhvr>
                                      <p:to>
                                        <p:strVal val="visible"/>
                                      </p:to>
                                    </p:set>
                                    <p:animEffect transition="in" filter="box(in)">
                                      <p:cBhvr>
                                        <p:cTn id="24" dur="5000"/>
                                        <p:tgtEl>
                                          <p:spTgt spid="3098"/>
                                        </p:tgtEl>
                                      </p:cBhvr>
                                    </p:animEffect>
                                  </p:childTnLst>
                                </p:cTn>
                              </p:par>
                              <p:par>
                                <p:cTn id="25" presetID="4" presetClass="entr" presetSubtype="16" repeatCount="2000" fill="hold" nodeType="withEffect">
                                  <p:stCondLst>
                                    <p:cond delay="38000"/>
                                  </p:stCondLst>
                                  <p:childTnLst>
                                    <p:set>
                                      <p:cBhvr>
                                        <p:cTn id="26" dur="1" fill="hold">
                                          <p:stCondLst>
                                            <p:cond delay="0"/>
                                          </p:stCondLst>
                                        </p:cTn>
                                        <p:tgtEl>
                                          <p:spTgt spid="46"/>
                                        </p:tgtEl>
                                        <p:attrNameLst>
                                          <p:attrName>style.visibility</p:attrName>
                                        </p:attrNameLst>
                                      </p:cBhvr>
                                      <p:to>
                                        <p:strVal val="visible"/>
                                      </p:to>
                                    </p:set>
                                    <p:animEffect transition="in" filter="box(in)">
                                      <p:cBhvr>
                                        <p:cTn id="27" dur="3000"/>
                                        <p:tgtEl>
                                          <p:spTgt spid="46"/>
                                        </p:tgtEl>
                                      </p:cBhvr>
                                    </p:animEffect>
                                  </p:childTnLst>
                                </p:cTn>
                              </p:par>
                              <p:par>
                                <p:cTn id="28" presetID="4" presetClass="entr" presetSubtype="16" fill="hold" grpId="0" nodeType="withEffect">
                                  <p:stCondLst>
                                    <p:cond delay="38000"/>
                                  </p:stCondLst>
                                  <p:childTnLst>
                                    <p:set>
                                      <p:cBhvr>
                                        <p:cTn id="29" dur="1" fill="hold">
                                          <p:stCondLst>
                                            <p:cond delay="0"/>
                                          </p:stCondLst>
                                        </p:cTn>
                                        <p:tgtEl>
                                          <p:spTgt spid="3097"/>
                                        </p:tgtEl>
                                        <p:attrNameLst>
                                          <p:attrName>style.visibility</p:attrName>
                                        </p:attrNameLst>
                                      </p:cBhvr>
                                      <p:to>
                                        <p:strVal val="visible"/>
                                      </p:to>
                                    </p:set>
                                    <p:animEffect transition="in" filter="box(in)">
                                      <p:cBhvr>
                                        <p:cTn id="30" dur="5000"/>
                                        <p:tgtEl>
                                          <p:spTgt spid="3097"/>
                                        </p:tgtEl>
                                      </p:cBhvr>
                                    </p:animEffect>
                                  </p:childTnLst>
                                </p:cTn>
                              </p:par>
                              <p:par>
                                <p:cTn id="31" presetID="4" presetClass="entr" presetSubtype="16" repeatCount="2000" fill="hold" nodeType="withEffect">
                                  <p:stCondLst>
                                    <p:cond delay="52000"/>
                                  </p:stCondLst>
                                  <p:childTnLst>
                                    <p:set>
                                      <p:cBhvr>
                                        <p:cTn id="32" dur="1" fill="hold">
                                          <p:stCondLst>
                                            <p:cond delay="0"/>
                                          </p:stCondLst>
                                        </p:cTn>
                                        <p:tgtEl>
                                          <p:spTgt spid="54"/>
                                        </p:tgtEl>
                                        <p:attrNameLst>
                                          <p:attrName>style.visibility</p:attrName>
                                        </p:attrNameLst>
                                      </p:cBhvr>
                                      <p:to>
                                        <p:strVal val="visible"/>
                                      </p:to>
                                    </p:set>
                                    <p:animEffect transition="in" filter="box(in)">
                                      <p:cBhvr>
                                        <p:cTn id="33" dur="3000"/>
                                        <p:tgtEl>
                                          <p:spTgt spid="54"/>
                                        </p:tgtEl>
                                      </p:cBhvr>
                                    </p:animEffect>
                                  </p:childTnLst>
                                </p:cTn>
                              </p:par>
                              <p:par>
                                <p:cTn id="34" presetID="4" presetClass="entr" presetSubtype="16" fill="hold" grpId="0" nodeType="withEffect">
                                  <p:stCondLst>
                                    <p:cond delay="52000"/>
                                  </p:stCondLst>
                                  <p:childTnLst>
                                    <p:set>
                                      <p:cBhvr>
                                        <p:cTn id="35" dur="1" fill="hold">
                                          <p:stCondLst>
                                            <p:cond delay="0"/>
                                          </p:stCondLst>
                                        </p:cTn>
                                        <p:tgtEl>
                                          <p:spTgt spid="72"/>
                                        </p:tgtEl>
                                        <p:attrNameLst>
                                          <p:attrName>style.visibility</p:attrName>
                                        </p:attrNameLst>
                                      </p:cBhvr>
                                      <p:to>
                                        <p:strVal val="visible"/>
                                      </p:to>
                                    </p:set>
                                    <p:animEffect transition="in" filter="box(in)">
                                      <p:cBhvr>
                                        <p:cTn id="36" dur="5000"/>
                                        <p:tgtEl>
                                          <p:spTgt spid="72"/>
                                        </p:tgtEl>
                                      </p:cBhvr>
                                    </p:animEffect>
                                  </p:childTnLst>
                                </p:cTn>
                              </p:par>
                              <p:par>
                                <p:cTn id="37" presetID="4" presetClass="entr" presetSubtype="16" repeatCount="2000" fill="hold" nodeType="withEffect">
                                  <p:stCondLst>
                                    <p:cond delay="58000"/>
                                  </p:stCondLst>
                                  <p:childTnLst>
                                    <p:set>
                                      <p:cBhvr>
                                        <p:cTn id="38" dur="1" fill="hold">
                                          <p:stCondLst>
                                            <p:cond delay="0"/>
                                          </p:stCondLst>
                                        </p:cTn>
                                        <p:tgtEl>
                                          <p:spTgt spid="53"/>
                                        </p:tgtEl>
                                        <p:attrNameLst>
                                          <p:attrName>style.visibility</p:attrName>
                                        </p:attrNameLst>
                                      </p:cBhvr>
                                      <p:to>
                                        <p:strVal val="visible"/>
                                      </p:to>
                                    </p:set>
                                    <p:animEffect transition="in" filter="box(in)">
                                      <p:cBhvr>
                                        <p:cTn id="39" dur="3000"/>
                                        <p:tgtEl>
                                          <p:spTgt spid="53"/>
                                        </p:tgtEl>
                                      </p:cBhvr>
                                    </p:animEffect>
                                  </p:childTnLst>
                                </p:cTn>
                              </p:par>
                              <p:par>
                                <p:cTn id="40" presetID="4" presetClass="entr" presetSubtype="16" fill="hold" grpId="0" nodeType="withEffect">
                                  <p:stCondLst>
                                    <p:cond delay="58000"/>
                                  </p:stCondLst>
                                  <p:childTnLst>
                                    <p:set>
                                      <p:cBhvr>
                                        <p:cTn id="41" dur="1" fill="hold">
                                          <p:stCondLst>
                                            <p:cond delay="0"/>
                                          </p:stCondLst>
                                        </p:cTn>
                                        <p:tgtEl>
                                          <p:spTgt spid="3099"/>
                                        </p:tgtEl>
                                        <p:attrNameLst>
                                          <p:attrName>style.visibility</p:attrName>
                                        </p:attrNameLst>
                                      </p:cBhvr>
                                      <p:to>
                                        <p:strVal val="visible"/>
                                      </p:to>
                                    </p:set>
                                    <p:animEffect transition="in" filter="box(in)">
                                      <p:cBhvr>
                                        <p:cTn id="42" dur="5000"/>
                                        <p:tgtEl>
                                          <p:spTgt spid="3099"/>
                                        </p:tgtEl>
                                      </p:cBhvr>
                                    </p:animEffect>
                                  </p:childTnLst>
                                </p:cTn>
                              </p:par>
                              <p:par>
                                <p:cTn id="43" presetID="4" presetClass="entr" presetSubtype="16" repeatCount="2000" fill="hold" nodeType="withEffect">
                                  <p:stCondLst>
                                    <p:cond delay="66000"/>
                                  </p:stCondLst>
                                  <p:childTnLst>
                                    <p:set>
                                      <p:cBhvr>
                                        <p:cTn id="44" dur="1" fill="hold">
                                          <p:stCondLst>
                                            <p:cond delay="0"/>
                                          </p:stCondLst>
                                        </p:cTn>
                                        <p:tgtEl>
                                          <p:spTgt spid="61"/>
                                        </p:tgtEl>
                                        <p:attrNameLst>
                                          <p:attrName>style.visibility</p:attrName>
                                        </p:attrNameLst>
                                      </p:cBhvr>
                                      <p:to>
                                        <p:strVal val="visible"/>
                                      </p:to>
                                    </p:set>
                                    <p:animEffect transition="in" filter="box(in)">
                                      <p:cBhvr>
                                        <p:cTn id="45" dur="3000"/>
                                        <p:tgtEl>
                                          <p:spTgt spid="61"/>
                                        </p:tgtEl>
                                      </p:cBhvr>
                                    </p:animEffect>
                                  </p:childTnLst>
                                </p:cTn>
                              </p:par>
                              <p:par>
                                <p:cTn id="46" presetID="4" presetClass="entr" presetSubtype="16" fill="hold" grpId="0" nodeType="withEffect">
                                  <p:stCondLst>
                                    <p:cond delay="66000"/>
                                  </p:stCondLst>
                                  <p:childTnLst>
                                    <p:set>
                                      <p:cBhvr>
                                        <p:cTn id="47" dur="1" fill="hold">
                                          <p:stCondLst>
                                            <p:cond delay="0"/>
                                          </p:stCondLst>
                                        </p:cTn>
                                        <p:tgtEl>
                                          <p:spTgt spid="55"/>
                                        </p:tgtEl>
                                        <p:attrNameLst>
                                          <p:attrName>style.visibility</p:attrName>
                                        </p:attrNameLst>
                                      </p:cBhvr>
                                      <p:to>
                                        <p:strVal val="visible"/>
                                      </p:to>
                                    </p:set>
                                    <p:animEffect transition="in" filter="box(in)">
                                      <p:cBhvr>
                                        <p:cTn id="48" dur="5000"/>
                                        <p:tgtEl>
                                          <p:spTgt spid="55"/>
                                        </p:tgtEl>
                                      </p:cBhvr>
                                    </p:animEffect>
                                  </p:childTnLst>
                                </p:cTn>
                              </p:par>
                              <p:par>
                                <p:cTn id="49" presetID="4" presetClass="entr" presetSubtype="16" fill="hold" grpId="0" nodeType="withEffect">
                                  <p:stCondLst>
                                    <p:cond delay="66000"/>
                                  </p:stCondLst>
                                  <p:childTnLst>
                                    <p:set>
                                      <p:cBhvr>
                                        <p:cTn id="50" dur="1" fill="hold">
                                          <p:stCondLst>
                                            <p:cond delay="0"/>
                                          </p:stCondLst>
                                        </p:cTn>
                                        <p:tgtEl>
                                          <p:spTgt spid="56"/>
                                        </p:tgtEl>
                                        <p:attrNameLst>
                                          <p:attrName>style.visibility</p:attrName>
                                        </p:attrNameLst>
                                      </p:cBhvr>
                                      <p:to>
                                        <p:strVal val="visible"/>
                                      </p:to>
                                    </p:set>
                                    <p:animEffect transition="in" filter="box(in)">
                                      <p:cBhvr>
                                        <p:cTn id="51" dur="5000"/>
                                        <p:tgtEl>
                                          <p:spTgt spid="56"/>
                                        </p:tgtEl>
                                      </p:cBhvr>
                                    </p:animEffect>
                                  </p:childTnLst>
                                </p:cTn>
                              </p:par>
                              <p:par>
                                <p:cTn id="52" presetID="4" presetClass="entr" presetSubtype="16" fill="hold" grpId="0" nodeType="withEffect">
                                  <p:stCondLst>
                                    <p:cond delay="66000"/>
                                  </p:stCondLst>
                                  <p:childTnLst>
                                    <p:set>
                                      <p:cBhvr>
                                        <p:cTn id="53" dur="1" fill="hold">
                                          <p:stCondLst>
                                            <p:cond delay="0"/>
                                          </p:stCondLst>
                                        </p:cTn>
                                        <p:tgtEl>
                                          <p:spTgt spid="79"/>
                                        </p:tgtEl>
                                        <p:attrNameLst>
                                          <p:attrName>style.visibility</p:attrName>
                                        </p:attrNameLst>
                                      </p:cBhvr>
                                      <p:to>
                                        <p:strVal val="visible"/>
                                      </p:to>
                                    </p:set>
                                    <p:animEffect transition="in" filter="box(in)">
                                      <p:cBhvr>
                                        <p:cTn id="54" dur="5000"/>
                                        <p:tgtEl>
                                          <p:spTgt spid="79"/>
                                        </p:tgtEl>
                                      </p:cBhvr>
                                    </p:animEffect>
                                  </p:childTnLst>
                                </p:cTn>
                              </p:par>
                              <p:par>
                                <p:cTn id="55" presetID="4" presetClass="entr" presetSubtype="16" repeatCount="2000" fill="hold" nodeType="withEffect">
                                  <p:stCondLst>
                                    <p:cond delay="82000"/>
                                  </p:stCondLst>
                                  <p:childTnLst>
                                    <p:set>
                                      <p:cBhvr>
                                        <p:cTn id="56" dur="1" fill="hold">
                                          <p:stCondLst>
                                            <p:cond delay="0"/>
                                          </p:stCondLst>
                                        </p:cTn>
                                        <p:tgtEl>
                                          <p:spTgt spid="60"/>
                                        </p:tgtEl>
                                        <p:attrNameLst>
                                          <p:attrName>style.visibility</p:attrName>
                                        </p:attrNameLst>
                                      </p:cBhvr>
                                      <p:to>
                                        <p:strVal val="visible"/>
                                      </p:to>
                                    </p:set>
                                    <p:animEffect transition="in" filter="box(in)">
                                      <p:cBhvr>
                                        <p:cTn id="57" dur="3000"/>
                                        <p:tgtEl>
                                          <p:spTgt spid="60"/>
                                        </p:tgtEl>
                                      </p:cBhvr>
                                    </p:animEffect>
                                  </p:childTnLst>
                                </p:cTn>
                              </p:par>
                              <p:par>
                                <p:cTn id="58" presetID="4" presetClass="entr" presetSubtype="16" fill="hold" grpId="0" nodeType="withEffect">
                                  <p:stCondLst>
                                    <p:cond delay="82000"/>
                                  </p:stCondLst>
                                  <p:childTnLst>
                                    <p:set>
                                      <p:cBhvr>
                                        <p:cTn id="59" dur="1" fill="hold">
                                          <p:stCondLst>
                                            <p:cond delay="0"/>
                                          </p:stCondLst>
                                        </p:cTn>
                                        <p:tgtEl>
                                          <p:spTgt spid="57"/>
                                        </p:tgtEl>
                                        <p:attrNameLst>
                                          <p:attrName>style.visibility</p:attrName>
                                        </p:attrNameLst>
                                      </p:cBhvr>
                                      <p:to>
                                        <p:strVal val="visible"/>
                                      </p:to>
                                    </p:set>
                                    <p:animEffect transition="in" filter="box(in)">
                                      <p:cBhvr>
                                        <p:cTn id="60" dur="5000"/>
                                        <p:tgtEl>
                                          <p:spTgt spid="57"/>
                                        </p:tgtEl>
                                      </p:cBhvr>
                                    </p:animEffect>
                                  </p:childTnLst>
                                </p:cTn>
                              </p:par>
                              <p:par>
                                <p:cTn id="61" presetID="4" presetClass="entr" presetSubtype="16" fill="hold" grpId="0" nodeType="withEffect">
                                  <p:stCondLst>
                                    <p:cond delay="82000"/>
                                  </p:stCondLst>
                                  <p:childTnLst>
                                    <p:set>
                                      <p:cBhvr>
                                        <p:cTn id="62" dur="1" fill="hold">
                                          <p:stCondLst>
                                            <p:cond delay="0"/>
                                          </p:stCondLst>
                                        </p:cTn>
                                        <p:tgtEl>
                                          <p:spTgt spid="80"/>
                                        </p:tgtEl>
                                        <p:attrNameLst>
                                          <p:attrName>style.visibility</p:attrName>
                                        </p:attrNameLst>
                                      </p:cBhvr>
                                      <p:to>
                                        <p:strVal val="visible"/>
                                      </p:to>
                                    </p:set>
                                    <p:animEffect transition="in" filter="box(in)">
                                      <p:cBhvr>
                                        <p:cTn id="63" dur="5000"/>
                                        <p:tgtEl>
                                          <p:spTgt spid="80"/>
                                        </p:tgtEl>
                                      </p:cBhvr>
                                    </p:animEffect>
                                  </p:childTnLst>
                                </p:cTn>
                              </p:par>
                              <p:par>
                                <p:cTn id="64" presetID="4" presetClass="entr" presetSubtype="16" fill="hold" grpId="0" nodeType="withEffect">
                                  <p:stCondLst>
                                    <p:cond delay="82000"/>
                                  </p:stCondLst>
                                  <p:childTnLst>
                                    <p:set>
                                      <p:cBhvr>
                                        <p:cTn id="65" dur="1" fill="hold">
                                          <p:stCondLst>
                                            <p:cond delay="0"/>
                                          </p:stCondLst>
                                        </p:cTn>
                                        <p:tgtEl>
                                          <p:spTgt spid="58"/>
                                        </p:tgtEl>
                                        <p:attrNameLst>
                                          <p:attrName>style.visibility</p:attrName>
                                        </p:attrNameLst>
                                      </p:cBhvr>
                                      <p:to>
                                        <p:strVal val="visible"/>
                                      </p:to>
                                    </p:set>
                                    <p:animEffect transition="in" filter="box(in)">
                                      <p:cBhvr>
                                        <p:cTn id="66" dur="5000"/>
                                        <p:tgtEl>
                                          <p:spTgt spid="58"/>
                                        </p:tgtEl>
                                      </p:cBhvr>
                                    </p:animEffect>
                                  </p:childTnLst>
                                </p:cTn>
                              </p:par>
                              <p:par>
                                <p:cTn id="67" presetID="4" presetClass="entr" presetSubtype="16" fill="hold" grpId="0" nodeType="withEffect">
                                  <p:stCondLst>
                                    <p:cond delay="94000"/>
                                  </p:stCondLst>
                                  <p:childTnLst>
                                    <p:set>
                                      <p:cBhvr>
                                        <p:cTn id="68" dur="1" fill="hold">
                                          <p:stCondLst>
                                            <p:cond delay="0"/>
                                          </p:stCondLst>
                                        </p:cTn>
                                        <p:tgtEl>
                                          <p:spTgt spid="74"/>
                                        </p:tgtEl>
                                        <p:attrNameLst>
                                          <p:attrName>style.visibility</p:attrName>
                                        </p:attrNameLst>
                                      </p:cBhvr>
                                      <p:to>
                                        <p:strVal val="visible"/>
                                      </p:to>
                                    </p:set>
                                    <p:animEffect transition="in" filter="box(in)">
                                      <p:cBhvr>
                                        <p:cTn id="69" dur="5000"/>
                                        <p:tgtEl>
                                          <p:spTgt spid="74"/>
                                        </p:tgtEl>
                                      </p:cBhvr>
                                    </p:animEffect>
                                  </p:childTnLst>
                                </p:cTn>
                              </p:par>
                              <p:par>
                                <p:cTn id="70" presetID="4" presetClass="entr" presetSubtype="16" fill="hold" grpId="0" nodeType="withEffect">
                                  <p:stCondLst>
                                    <p:cond delay="94000"/>
                                  </p:stCondLst>
                                  <p:childTnLst>
                                    <p:set>
                                      <p:cBhvr>
                                        <p:cTn id="71" dur="1" fill="hold">
                                          <p:stCondLst>
                                            <p:cond delay="0"/>
                                          </p:stCondLst>
                                        </p:cTn>
                                        <p:tgtEl>
                                          <p:spTgt spid="62"/>
                                        </p:tgtEl>
                                        <p:attrNameLst>
                                          <p:attrName>style.visibility</p:attrName>
                                        </p:attrNameLst>
                                      </p:cBhvr>
                                      <p:to>
                                        <p:strVal val="visible"/>
                                      </p:to>
                                    </p:set>
                                    <p:animEffect transition="in" filter="box(in)">
                                      <p:cBhvr>
                                        <p:cTn id="72" dur="5000"/>
                                        <p:tgtEl>
                                          <p:spTgt spid="62"/>
                                        </p:tgtEl>
                                      </p:cBhvr>
                                    </p:animEffect>
                                  </p:childTnLst>
                                </p:cTn>
                              </p:par>
                              <p:par>
                                <p:cTn id="73" presetID="4" presetClass="entr" presetSubtype="16" fill="hold" grpId="0" nodeType="withEffect">
                                  <p:stCondLst>
                                    <p:cond delay="94000"/>
                                  </p:stCondLst>
                                  <p:childTnLst>
                                    <p:set>
                                      <p:cBhvr>
                                        <p:cTn id="74" dur="1" fill="hold">
                                          <p:stCondLst>
                                            <p:cond delay="0"/>
                                          </p:stCondLst>
                                        </p:cTn>
                                        <p:tgtEl>
                                          <p:spTgt spid="59"/>
                                        </p:tgtEl>
                                        <p:attrNameLst>
                                          <p:attrName>style.visibility</p:attrName>
                                        </p:attrNameLst>
                                      </p:cBhvr>
                                      <p:to>
                                        <p:strVal val="visible"/>
                                      </p:to>
                                    </p:set>
                                    <p:animEffect transition="in" filter="box(in)">
                                      <p:cBhvr>
                                        <p:cTn id="75" dur="5000"/>
                                        <p:tgtEl>
                                          <p:spTgt spid="59"/>
                                        </p:tgtEl>
                                      </p:cBhvr>
                                    </p:animEffect>
                                  </p:childTnLst>
                                </p:cTn>
                              </p:par>
                              <p:par>
                                <p:cTn id="76" presetID="4" presetClass="entr" presetSubtype="16" repeatCount="2000" fill="hold" nodeType="withEffect">
                                  <p:stCondLst>
                                    <p:cond delay="94000"/>
                                  </p:stCondLst>
                                  <p:childTnLst>
                                    <p:set>
                                      <p:cBhvr>
                                        <p:cTn id="77" dur="1" fill="hold">
                                          <p:stCondLst>
                                            <p:cond delay="0"/>
                                          </p:stCondLst>
                                        </p:cTn>
                                        <p:tgtEl>
                                          <p:spTgt spid="67"/>
                                        </p:tgtEl>
                                        <p:attrNameLst>
                                          <p:attrName>style.visibility</p:attrName>
                                        </p:attrNameLst>
                                      </p:cBhvr>
                                      <p:to>
                                        <p:strVal val="visible"/>
                                      </p:to>
                                    </p:set>
                                    <p:animEffect transition="in" filter="box(in)">
                                      <p:cBhvr>
                                        <p:cTn id="78" dur="3000"/>
                                        <p:tgtEl>
                                          <p:spTgt spid="67"/>
                                        </p:tgtEl>
                                      </p:cBhvr>
                                    </p:animEffect>
                                  </p:childTnLst>
                                </p:cTn>
                              </p:par>
                              <p:par>
                                <p:cTn id="79" presetID="4" presetClass="entr" presetSubtype="16" fill="hold" grpId="0" nodeType="withEffect">
                                  <p:stCondLst>
                                    <p:cond delay="110000"/>
                                  </p:stCondLst>
                                  <p:childTnLst>
                                    <p:set>
                                      <p:cBhvr>
                                        <p:cTn id="80" dur="1" fill="hold">
                                          <p:stCondLst>
                                            <p:cond delay="0"/>
                                          </p:stCondLst>
                                        </p:cTn>
                                        <p:tgtEl>
                                          <p:spTgt spid="68"/>
                                        </p:tgtEl>
                                        <p:attrNameLst>
                                          <p:attrName>style.visibility</p:attrName>
                                        </p:attrNameLst>
                                      </p:cBhvr>
                                      <p:to>
                                        <p:strVal val="visible"/>
                                      </p:to>
                                    </p:set>
                                    <p:animEffect transition="in" filter="box(in)">
                                      <p:cBhvr>
                                        <p:cTn id="81" dur="5000"/>
                                        <p:tgtEl>
                                          <p:spTgt spid="68"/>
                                        </p:tgtEl>
                                      </p:cBhvr>
                                    </p:animEffect>
                                  </p:childTnLst>
                                </p:cTn>
                              </p:par>
                              <p:par>
                                <p:cTn id="82" presetID="4" presetClass="entr" presetSubtype="16" fill="hold" grpId="0" nodeType="withEffect">
                                  <p:stCondLst>
                                    <p:cond delay="110000"/>
                                  </p:stCondLst>
                                  <p:childTnLst>
                                    <p:set>
                                      <p:cBhvr>
                                        <p:cTn id="83" dur="1" fill="hold">
                                          <p:stCondLst>
                                            <p:cond delay="0"/>
                                          </p:stCondLst>
                                        </p:cTn>
                                        <p:tgtEl>
                                          <p:spTgt spid="75"/>
                                        </p:tgtEl>
                                        <p:attrNameLst>
                                          <p:attrName>style.visibility</p:attrName>
                                        </p:attrNameLst>
                                      </p:cBhvr>
                                      <p:to>
                                        <p:strVal val="visible"/>
                                      </p:to>
                                    </p:set>
                                    <p:animEffect transition="in" filter="box(in)">
                                      <p:cBhvr>
                                        <p:cTn id="84" dur="5000"/>
                                        <p:tgtEl>
                                          <p:spTgt spid="75"/>
                                        </p:tgtEl>
                                      </p:cBhvr>
                                    </p:animEffect>
                                  </p:childTnLst>
                                </p:cTn>
                              </p:par>
                              <p:par>
                                <p:cTn id="85" presetID="4" presetClass="entr" presetSubtype="16" fill="hold" grpId="0" nodeType="withEffect">
                                  <p:stCondLst>
                                    <p:cond delay="110000"/>
                                  </p:stCondLst>
                                  <p:childTnLst>
                                    <p:set>
                                      <p:cBhvr>
                                        <p:cTn id="86" dur="1" fill="hold">
                                          <p:stCondLst>
                                            <p:cond delay="0"/>
                                          </p:stCondLst>
                                        </p:cTn>
                                        <p:tgtEl>
                                          <p:spTgt spid="69"/>
                                        </p:tgtEl>
                                        <p:attrNameLst>
                                          <p:attrName>style.visibility</p:attrName>
                                        </p:attrNameLst>
                                      </p:cBhvr>
                                      <p:to>
                                        <p:strVal val="visible"/>
                                      </p:to>
                                    </p:set>
                                    <p:animEffect transition="in" filter="box(in)">
                                      <p:cBhvr>
                                        <p:cTn id="87" dur="5000"/>
                                        <p:tgtEl>
                                          <p:spTgt spid="69"/>
                                        </p:tgtEl>
                                      </p:cBhvr>
                                    </p:animEffect>
                                  </p:childTnLst>
                                </p:cTn>
                              </p:par>
                              <p:par>
                                <p:cTn id="88" presetID="4" presetClass="entr" presetSubtype="16" repeatCount="2000" fill="hold" nodeType="withEffect">
                                  <p:stCondLst>
                                    <p:cond delay="110000"/>
                                  </p:stCondLst>
                                  <p:childTnLst>
                                    <p:set>
                                      <p:cBhvr>
                                        <p:cTn id="89" dur="1" fill="hold">
                                          <p:stCondLst>
                                            <p:cond delay="0"/>
                                          </p:stCondLst>
                                        </p:cTn>
                                        <p:tgtEl>
                                          <p:spTgt spid="65"/>
                                        </p:tgtEl>
                                        <p:attrNameLst>
                                          <p:attrName>style.visibility</p:attrName>
                                        </p:attrNameLst>
                                      </p:cBhvr>
                                      <p:to>
                                        <p:strVal val="visible"/>
                                      </p:to>
                                    </p:set>
                                    <p:animEffect transition="in" filter="box(in)">
                                      <p:cBhvr>
                                        <p:cTn id="90" dur="3000"/>
                                        <p:tgtEl>
                                          <p:spTgt spid="65"/>
                                        </p:tgtEl>
                                      </p:cBhvr>
                                    </p:animEffect>
                                  </p:childTnLst>
                                </p:cTn>
                              </p:par>
                              <p:par>
                                <p:cTn id="91" presetID="4" presetClass="entr" presetSubtype="16" fill="hold" grpId="0" nodeType="withEffect">
                                  <p:stCondLst>
                                    <p:cond delay="130000"/>
                                  </p:stCondLst>
                                  <p:childTnLst>
                                    <p:set>
                                      <p:cBhvr>
                                        <p:cTn id="92" dur="1" fill="hold">
                                          <p:stCondLst>
                                            <p:cond delay="0"/>
                                          </p:stCondLst>
                                        </p:cTn>
                                        <p:tgtEl>
                                          <p:spTgt spid="81"/>
                                        </p:tgtEl>
                                        <p:attrNameLst>
                                          <p:attrName>style.visibility</p:attrName>
                                        </p:attrNameLst>
                                      </p:cBhvr>
                                      <p:to>
                                        <p:strVal val="visible"/>
                                      </p:to>
                                    </p:set>
                                    <p:animEffect transition="in" filter="box(in)">
                                      <p:cBhvr>
                                        <p:cTn id="93" dur="5000"/>
                                        <p:tgtEl>
                                          <p:spTgt spid="81"/>
                                        </p:tgtEl>
                                      </p:cBhvr>
                                    </p:animEffect>
                                  </p:childTnLst>
                                </p:cTn>
                              </p:par>
                              <p:par>
                                <p:cTn id="94" presetID="4" presetClass="entr" presetSubtype="16" fill="hold" grpId="0" nodeType="withEffect">
                                  <p:stCondLst>
                                    <p:cond delay="130000"/>
                                  </p:stCondLst>
                                  <p:childTnLst>
                                    <p:set>
                                      <p:cBhvr>
                                        <p:cTn id="95" dur="1" fill="hold">
                                          <p:stCondLst>
                                            <p:cond delay="0"/>
                                          </p:stCondLst>
                                        </p:cTn>
                                        <p:tgtEl>
                                          <p:spTgt spid="63"/>
                                        </p:tgtEl>
                                        <p:attrNameLst>
                                          <p:attrName>style.visibility</p:attrName>
                                        </p:attrNameLst>
                                      </p:cBhvr>
                                      <p:to>
                                        <p:strVal val="visible"/>
                                      </p:to>
                                    </p:set>
                                    <p:animEffect transition="in" filter="box(in)">
                                      <p:cBhvr>
                                        <p:cTn id="96" dur="5000"/>
                                        <p:tgtEl>
                                          <p:spTgt spid="63"/>
                                        </p:tgtEl>
                                      </p:cBhvr>
                                    </p:animEffect>
                                  </p:childTnLst>
                                </p:cTn>
                              </p:par>
                              <p:par>
                                <p:cTn id="97" presetID="4" presetClass="entr" presetSubtype="16" repeatCount="2000" fill="hold" nodeType="withEffect">
                                  <p:stCondLst>
                                    <p:cond delay="130000"/>
                                  </p:stCondLst>
                                  <p:childTnLst>
                                    <p:set>
                                      <p:cBhvr>
                                        <p:cTn id="98" dur="1" fill="hold">
                                          <p:stCondLst>
                                            <p:cond delay="0"/>
                                          </p:stCondLst>
                                        </p:cTn>
                                        <p:tgtEl>
                                          <p:spTgt spid="66"/>
                                        </p:tgtEl>
                                        <p:attrNameLst>
                                          <p:attrName>style.visibility</p:attrName>
                                        </p:attrNameLst>
                                      </p:cBhvr>
                                      <p:to>
                                        <p:strVal val="visible"/>
                                      </p:to>
                                    </p:set>
                                    <p:animEffect transition="in" filter="box(in)">
                                      <p:cBhvr>
                                        <p:cTn id="99" dur="3000"/>
                                        <p:tgtEl>
                                          <p:spTgt spid="66"/>
                                        </p:tgtEl>
                                      </p:cBhvr>
                                    </p:animEffect>
                                  </p:childTnLst>
                                </p:cTn>
                              </p:par>
                              <p:par>
                                <p:cTn id="100" presetID="4" presetClass="entr" presetSubtype="16" fill="hold" grpId="0" nodeType="withEffect">
                                  <p:stCondLst>
                                    <p:cond delay="120000"/>
                                  </p:stCondLst>
                                  <p:childTnLst>
                                    <p:set>
                                      <p:cBhvr>
                                        <p:cTn id="101" dur="1" fill="hold">
                                          <p:stCondLst>
                                            <p:cond delay="0"/>
                                          </p:stCondLst>
                                        </p:cTn>
                                        <p:tgtEl>
                                          <p:spTgt spid="82"/>
                                        </p:tgtEl>
                                        <p:attrNameLst>
                                          <p:attrName>style.visibility</p:attrName>
                                        </p:attrNameLst>
                                      </p:cBhvr>
                                      <p:to>
                                        <p:strVal val="visible"/>
                                      </p:to>
                                    </p:set>
                                    <p:animEffect transition="in" filter="box(in)">
                                      <p:cBhvr>
                                        <p:cTn id="102" dur="5000"/>
                                        <p:tgtEl>
                                          <p:spTgt spid="82"/>
                                        </p:tgtEl>
                                      </p:cBhvr>
                                    </p:animEffect>
                                  </p:childTnLst>
                                </p:cTn>
                              </p:par>
                              <p:par>
                                <p:cTn id="103" presetID="4" presetClass="entr" presetSubtype="16" fill="hold" grpId="0" nodeType="withEffect">
                                  <p:stCondLst>
                                    <p:cond delay="120000"/>
                                  </p:stCondLst>
                                  <p:childTnLst>
                                    <p:set>
                                      <p:cBhvr>
                                        <p:cTn id="104" dur="1" fill="hold">
                                          <p:stCondLst>
                                            <p:cond delay="0"/>
                                          </p:stCondLst>
                                        </p:cTn>
                                        <p:tgtEl>
                                          <p:spTgt spid="70"/>
                                        </p:tgtEl>
                                        <p:attrNameLst>
                                          <p:attrName>style.visibility</p:attrName>
                                        </p:attrNameLst>
                                      </p:cBhvr>
                                      <p:to>
                                        <p:strVal val="visible"/>
                                      </p:to>
                                    </p:set>
                                    <p:animEffect transition="in" filter="box(in)">
                                      <p:cBhvr>
                                        <p:cTn id="105" dur="5000"/>
                                        <p:tgtEl>
                                          <p:spTgt spid="70"/>
                                        </p:tgtEl>
                                      </p:cBhvr>
                                    </p:animEffect>
                                  </p:childTnLst>
                                </p:cTn>
                              </p:par>
                              <p:par>
                                <p:cTn id="106" presetID="4" presetClass="entr" presetSubtype="16" repeatCount="2000" fill="hold" nodeType="withEffect">
                                  <p:stCondLst>
                                    <p:cond delay="120000"/>
                                  </p:stCondLst>
                                  <p:childTnLst>
                                    <p:set>
                                      <p:cBhvr>
                                        <p:cTn id="107" dur="1" fill="hold">
                                          <p:stCondLst>
                                            <p:cond delay="0"/>
                                          </p:stCondLst>
                                        </p:cTn>
                                        <p:tgtEl>
                                          <p:spTgt spid="64"/>
                                        </p:tgtEl>
                                        <p:attrNameLst>
                                          <p:attrName>style.visibility</p:attrName>
                                        </p:attrNameLst>
                                      </p:cBhvr>
                                      <p:to>
                                        <p:strVal val="visible"/>
                                      </p:to>
                                    </p:set>
                                    <p:animEffect transition="in" filter="box(in)">
                                      <p:cBhvr>
                                        <p:cTn id="108" dur="3000"/>
                                        <p:tgtEl>
                                          <p:spTgt spid="64"/>
                                        </p:tgtEl>
                                      </p:cBhvr>
                                    </p:animEffect>
                                  </p:childTnLst>
                                </p:cTn>
                              </p:par>
                              <p:par>
                                <p:cTn id="109" presetID="4" presetClass="entr" presetSubtype="16" fill="hold" grpId="0" nodeType="withEffect">
                                  <p:stCondLst>
                                    <p:cond delay="144000"/>
                                  </p:stCondLst>
                                  <p:childTnLst>
                                    <p:set>
                                      <p:cBhvr>
                                        <p:cTn id="110" dur="1" fill="hold">
                                          <p:stCondLst>
                                            <p:cond delay="0"/>
                                          </p:stCondLst>
                                        </p:cTn>
                                        <p:tgtEl>
                                          <p:spTgt spid="76"/>
                                        </p:tgtEl>
                                        <p:attrNameLst>
                                          <p:attrName>style.visibility</p:attrName>
                                        </p:attrNameLst>
                                      </p:cBhvr>
                                      <p:to>
                                        <p:strVal val="visible"/>
                                      </p:to>
                                    </p:set>
                                    <p:animEffect transition="in" filter="box(in)">
                                      <p:cBhvr>
                                        <p:cTn id="111" dur="5000"/>
                                        <p:tgtEl>
                                          <p:spTgt spid="76"/>
                                        </p:tgtEl>
                                      </p:cBhvr>
                                    </p:animEffect>
                                  </p:childTnLst>
                                </p:cTn>
                              </p:par>
                              <p:par>
                                <p:cTn id="112" presetID="4" presetClass="entr" presetSubtype="16" fill="hold" nodeType="withEffect">
                                  <p:stCondLst>
                                    <p:cond delay="149400"/>
                                  </p:stCondLst>
                                  <p:childTnLst>
                                    <p:set>
                                      <p:cBhvr>
                                        <p:cTn id="113" dur="1" fill="hold">
                                          <p:stCondLst>
                                            <p:cond delay="0"/>
                                          </p:stCondLst>
                                        </p:cTn>
                                        <p:tgtEl>
                                          <p:spTgt spid="78"/>
                                        </p:tgtEl>
                                        <p:attrNameLst>
                                          <p:attrName>style.visibility</p:attrName>
                                        </p:attrNameLst>
                                      </p:cBhvr>
                                      <p:to>
                                        <p:strVal val="visible"/>
                                      </p:to>
                                    </p:set>
                                    <p:animEffect transition="in" filter="box(in)">
                                      <p:cBhvr>
                                        <p:cTn id="114" dur="5000"/>
                                        <p:tgtEl>
                                          <p:spTgt spid="78"/>
                                        </p:tgtEl>
                                      </p:cBhvr>
                                    </p:animEffect>
                                  </p:childTnLst>
                                </p:cTn>
                              </p:par>
                              <p:par>
                                <p:cTn id="115" presetID="4" presetClass="entr" presetSubtype="16" fill="hold" grpId="0" nodeType="withEffect">
                                  <p:stCondLst>
                                    <p:cond delay="149400"/>
                                  </p:stCondLst>
                                  <p:childTnLst>
                                    <p:set>
                                      <p:cBhvr>
                                        <p:cTn id="116" dur="1" fill="hold">
                                          <p:stCondLst>
                                            <p:cond delay="0"/>
                                          </p:stCondLst>
                                        </p:cTn>
                                        <p:tgtEl>
                                          <p:spTgt spid="77"/>
                                        </p:tgtEl>
                                        <p:attrNameLst>
                                          <p:attrName>style.visibility</p:attrName>
                                        </p:attrNameLst>
                                      </p:cBhvr>
                                      <p:to>
                                        <p:strVal val="visible"/>
                                      </p:to>
                                    </p:set>
                                    <p:animEffect transition="in" filter="box(in)">
                                      <p:cBhvr>
                                        <p:cTn id="117" dur="5000"/>
                                        <p:tgtEl>
                                          <p:spTgt spid="77"/>
                                        </p:tgtEl>
                                      </p:cBhvr>
                                    </p:animEffect>
                                  </p:childTnLst>
                                </p:cTn>
                              </p:par>
                              <p:par>
                                <p:cTn id="118" presetID="4" presetClass="entr" presetSubtype="16" fill="hold" nodeType="withEffect">
                                  <p:stCondLst>
                                    <p:cond delay="144000"/>
                                  </p:stCondLst>
                                  <p:childTnLst>
                                    <p:set>
                                      <p:cBhvr>
                                        <p:cTn id="119" dur="1" fill="hold">
                                          <p:stCondLst>
                                            <p:cond delay="0"/>
                                          </p:stCondLst>
                                        </p:cTn>
                                        <p:tgtEl>
                                          <p:spTgt spid="73"/>
                                        </p:tgtEl>
                                        <p:attrNameLst>
                                          <p:attrName>style.visibility</p:attrName>
                                        </p:attrNameLst>
                                      </p:cBhvr>
                                      <p:to>
                                        <p:strVal val="visible"/>
                                      </p:to>
                                    </p:set>
                                    <p:animEffect transition="in" filter="box(in)">
                                      <p:cBhvr>
                                        <p:cTn id="120" dur="5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21" fill="hold" display="0">
                  <p:stCondLst>
                    <p:cond delay="indefinite"/>
                  </p:stCondLst>
                  <p:endCondLst>
                    <p:cond evt="onNext" delay="0">
                      <p:tgtEl>
                        <p:sldTgt/>
                      </p:tgtEl>
                    </p:cond>
                    <p:cond evt="onPrev" delay="0">
                      <p:tgtEl>
                        <p:sldTgt/>
                      </p:tgtEl>
                    </p:cond>
                    <p:cond evt="onStopAudio" delay="0">
                      <p:tgtEl>
                        <p:sldTgt/>
                      </p:tgtEl>
                    </p:cond>
                  </p:endCondLst>
                </p:cTn>
                <p:tgtEl>
                  <p:spTgt spid="95"/>
                </p:tgtEl>
              </p:cMediaNode>
            </p:audio>
          </p:childTnLst>
        </p:cTn>
      </p:par>
    </p:tnLst>
    <p:bldLst>
      <p:bldP spid="76" grpId="0"/>
      <p:bldP spid="77" grpId="0"/>
      <p:bldP spid="3097" grpId="0"/>
      <p:bldP spid="3098" grpId="0"/>
      <p:bldP spid="3099" grpId="0"/>
      <p:bldP spid="72" grpId="0"/>
      <p:bldP spid="74" grpId="0"/>
      <p:bldP spid="75" grpId="0"/>
      <p:bldP spid="79" grpId="0"/>
      <p:bldP spid="80" grpId="0"/>
      <p:bldP spid="81" grpId="0"/>
      <p:bldP spid="82" grpId="0"/>
      <p:bldP spid="55" grpId="0"/>
      <p:bldP spid="56" grpId="0"/>
      <p:bldP spid="57" grpId="0"/>
      <p:bldP spid="58" grpId="0"/>
      <p:bldP spid="59" grpId="0"/>
      <p:bldP spid="62" grpId="0"/>
      <p:bldP spid="63" grpId="0"/>
      <p:bldP spid="68" grpId="0"/>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47DB8D6B-8A27-4D48-817B-0FCF264FEE60}"/>
              </a:ext>
            </a:extLst>
          </p:cNvPr>
          <p:cNvSpPr>
            <a:spLocks noGrp="1" noChangeArrowheads="1"/>
          </p:cNvSpPr>
          <p:nvPr>
            <p:ph type="subTitle" idx="1"/>
          </p:nvPr>
        </p:nvSpPr>
        <p:spPr bwMode="auto">
          <a:xfrm>
            <a:off x="263525" y="2997200"/>
            <a:ext cx="1862138" cy="43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s-ES_tradnl" altLang="es-MX" sz="1600" b="1"/>
              <a:t>ADMINISTRACIÓN</a:t>
            </a:r>
            <a:endParaRPr lang="es-ES" altLang="es-MX" sz="1600" b="1"/>
          </a:p>
        </p:txBody>
      </p:sp>
      <p:sp>
        <p:nvSpPr>
          <p:cNvPr id="14339" name="AutoShape 4">
            <a:extLst>
              <a:ext uri="{FF2B5EF4-FFF2-40B4-BE49-F238E27FC236}">
                <a16:creationId xmlns:a16="http://schemas.microsoft.com/office/drawing/2014/main" id="{03DB8DC0-CF8A-47A6-B09A-789BE6B5018B}"/>
              </a:ext>
            </a:extLst>
          </p:cNvPr>
          <p:cNvSpPr>
            <a:spLocks/>
          </p:cNvSpPr>
          <p:nvPr/>
        </p:nvSpPr>
        <p:spPr bwMode="auto">
          <a:xfrm>
            <a:off x="2424113" y="506413"/>
            <a:ext cx="184150" cy="5256212"/>
          </a:xfrm>
          <a:prstGeom prst="leftBrace">
            <a:avLst>
              <a:gd name="adj1" fmla="val 2378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sz="1400" b="1">
              <a:latin typeface="Verdana" panose="020B0604030504040204" pitchFamily="34" charset="0"/>
            </a:endParaRPr>
          </a:p>
        </p:txBody>
      </p:sp>
      <p:sp>
        <p:nvSpPr>
          <p:cNvPr id="2053" name="Text Box 5">
            <a:extLst>
              <a:ext uri="{FF2B5EF4-FFF2-40B4-BE49-F238E27FC236}">
                <a16:creationId xmlns:a16="http://schemas.microsoft.com/office/drawing/2014/main" id="{2660662D-2721-4A6F-87B1-A6163EE50BA5}"/>
              </a:ext>
            </a:extLst>
          </p:cNvPr>
          <p:cNvSpPr txBox="1">
            <a:spLocks noChangeArrowheads="1"/>
          </p:cNvSpPr>
          <p:nvPr/>
        </p:nvSpPr>
        <p:spPr bwMode="auto">
          <a:xfrm>
            <a:off x="2855913" y="650875"/>
            <a:ext cx="1952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sz="1400" b="1"/>
              <a:t>MECÁNICA </a:t>
            </a:r>
          </a:p>
          <a:p>
            <a:pPr eaLnBrk="1" hangingPunct="1"/>
            <a:r>
              <a:rPr lang="es-ES_tradnl" altLang="es-MX" sz="1400" b="1"/>
              <a:t>ADMINISTRATIVA</a:t>
            </a:r>
          </a:p>
          <a:p>
            <a:pPr eaLnBrk="1" hangingPunct="1"/>
            <a:r>
              <a:rPr lang="es-ES_tradnl" altLang="es-MX" sz="1400" b="1"/>
              <a:t>(construcción o </a:t>
            </a:r>
          </a:p>
          <a:p>
            <a:pPr eaLnBrk="1" hangingPunct="1"/>
            <a:r>
              <a:rPr lang="es-ES_tradnl" altLang="es-MX" sz="1400" b="1"/>
              <a:t>estructuración de un</a:t>
            </a:r>
          </a:p>
          <a:p>
            <a:pPr eaLnBrk="1" hangingPunct="1"/>
            <a:r>
              <a:rPr lang="es-ES_tradnl" altLang="es-MX" sz="1400" b="1"/>
              <a:t>Organismo Social)</a:t>
            </a:r>
          </a:p>
          <a:p>
            <a:pPr eaLnBrk="1" hangingPunct="1"/>
            <a:endParaRPr lang="es-ES_tradnl" altLang="es-MX" sz="1400" b="1"/>
          </a:p>
          <a:p>
            <a:pPr eaLnBrk="1" hangingPunct="1"/>
            <a:r>
              <a:rPr lang="es-ES_tradnl" altLang="es-MX" sz="1400" b="1"/>
              <a:t>(lo que debe ser)</a:t>
            </a:r>
            <a:endParaRPr lang="es-ES" altLang="es-MX" sz="1400" b="1"/>
          </a:p>
        </p:txBody>
      </p:sp>
      <p:sp>
        <p:nvSpPr>
          <p:cNvPr id="2054" name="Text Box 6">
            <a:extLst>
              <a:ext uri="{FF2B5EF4-FFF2-40B4-BE49-F238E27FC236}">
                <a16:creationId xmlns:a16="http://schemas.microsoft.com/office/drawing/2014/main" id="{7BA304E2-AA80-47FF-B196-3276A47A98B7}"/>
              </a:ext>
            </a:extLst>
          </p:cNvPr>
          <p:cNvSpPr txBox="1">
            <a:spLocks noChangeArrowheads="1"/>
          </p:cNvSpPr>
          <p:nvPr/>
        </p:nvSpPr>
        <p:spPr bwMode="auto">
          <a:xfrm>
            <a:off x="2801938" y="4106863"/>
            <a:ext cx="21415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sz="1400" b="1"/>
              <a:t>DINÁMICA</a:t>
            </a:r>
          </a:p>
          <a:p>
            <a:pPr eaLnBrk="1" hangingPunct="1"/>
            <a:r>
              <a:rPr lang="es-ES_tradnl" altLang="es-MX" sz="1400" b="1"/>
              <a:t>ADMINISTRATIVA</a:t>
            </a:r>
          </a:p>
          <a:p>
            <a:pPr eaLnBrk="1" hangingPunct="1"/>
            <a:r>
              <a:rPr lang="es-ES_tradnl" altLang="es-MX" sz="1400" b="1"/>
              <a:t>(hacer funcionar,</a:t>
            </a:r>
          </a:p>
          <a:p>
            <a:pPr eaLnBrk="1" hangingPunct="1"/>
            <a:r>
              <a:rPr lang="es-ES_tradnl" altLang="es-MX" sz="1400" b="1"/>
              <a:t>Operar, actuar dicho</a:t>
            </a:r>
          </a:p>
          <a:p>
            <a:pPr eaLnBrk="1" hangingPunct="1"/>
            <a:r>
              <a:rPr lang="es-ES_tradnl" altLang="es-MX" sz="1400" b="1"/>
              <a:t>Organismo)</a:t>
            </a:r>
          </a:p>
          <a:p>
            <a:pPr eaLnBrk="1" hangingPunct="1"/>
            <a:endParaRPr lang="es-ES_tradnl" altLang="es-MX" sz="1400" b="1"/>
          </a:p>
          <a:p>
            <a:pPr eaLnBrk="1" hangingPunct="1"/>
            <a:r>
              <a:rPr lang="es-ES_tradnl" altLang="es-MX" sz="1400" b="1"/>
              <a:t>(como son en realidad)</a:t>
            </a:r>
            <a:endParaRPr lang="es-ES" altLang="es-MX" sz="1400" b="1"/>
          </a:p>
        </p:txBody>
      </p:sp>
      <p:sp>
        <p:nvSpPr>
          <p:cNvPr id="2055" name="Text Box 7">
            <a:extLst>
              <a:ext uri="{FF2B5EF4-FFF2-40B4-BE49-F238E27FC236}">
                <a16:creationId xmlns:a16="http://schemas.microsoft.com/office/drawing/2014/main" id="{53FCD10A-8C45-462B-8537-D645C63CC524}"/>
              </a:ext>
            </a:extLst>
          </p:cNvPr>
          <p:cNvSpPr txBox="1">
            <a:spLocks noChangeArrowheads="1"/>
          </p:cNvSpPr>
          <p:nvPr/>
        </p:nvSpPr>
        <p:spPr bwMode="auto">
          <a:xfrm>
            <a:off x="5441950" y="387350"/>
            <a:ext cx="15906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sz="1400" b="1"/>
              <a:t>PLANEACIÓN</a:t>
            </a:r>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r>
              <a:rPr lang="es-ES_tradnl" altLang="es-MX" sz="1400" b="1"/>
              <a:t>ORGANIZACIÓN</a:t>
            </a:r>
            <a:endParaRPr lang="es-ES" altLang="es-MX" sz="1400" b="1"/>
          </a:p>
        </p:txBody>
      </p:sp>
      <p:sp>
        <p:nvSpPr>
          <p:cNvPr id="2056" name="Text Box 8">
            <a:extLst>
              <a:ext uri="{FF2B5EF4-FFF2-40B4-BE49-F238E27FC236}">
                <a16:creationId xmlns:a16="http://schemas.microsoft.com/office/drawing/2014/main" id="{9FA9B2D6-A6B5-4732-9337-AD8E6B67DE4A}"/>
              </a:ext>
            </a:extLst>
          </p:cNvPr>
          <p:cNvSpPr txBox="1">
            <a:spLocks noChangeArrowheads="1"/>
          </p:cNvSpPr>
          <p:nvPr/>
        </p:nvSpPr>
        <p:spPr bwMode="auto">
          <a:xfrm>
            <a:off x="5446713" y="2852738"/>
            <a:ext cx="14414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sz="1400" b="1"/>
              <a:t>INTEGRACIÓN</a:t>
            </a:r>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r>
              <a:rPr lang="es-ES_tradnl" altLang="es-MX" sz="1400" b="1"/>
              <a:t>DIRECCIÓN</a:t>
            </a:r>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endParaRPr lang="es-ES_tradnl" altLang="es-MX" sz="1400" b="1"/>
          </a:p>
          <a:p>
            <a:pPr eaLnBrk="1" hangingPunct="1"/>
            <a:r>
              <a:rPr lang="es-ES_tradnl" altLang="es-MX" sz="1400" b="1"/>
              <a:t>CONTROL</a:t>
            </a:r>
            <a:endParaRPr lang="es-ES" altLang="es-MX" sz="1400" b="1"/>
          </a:p>
        </p:txBody>
      </p:sp>
      <p:sp>
        <p:nvSpPr>
          <p:cNvPr id="14344" name="AutoShape 9">
            <a:extLst>
              <a:ext uri="{FF2B5EF4-FFF2-40B4-BE49-F238E27FC236}">
                <a16:creationId xmlns:a16="http://schemas.microsoft.com/office/drawing/2014/main" id="{3C3CC025-63D5-46D6-9D84-C791FBBBFB64}"/>
              </a:ext>
            </a:extLst>
          </p:cNvPr>
          <p:cNvSpPr>
            <a:spLocks/>
          </p:cNvSpPr>
          <p:nvPr/>
        </p:nvSpPr>
        <p:spPr bwMode="auto">
          <a:xfrm>
            <a:off x="5154613" y="361950"/>
            <a:ext cx="184150" cy="1584325"/>
          </a:xfrm>
          <a:prstGeom prst="leftBrace">
            <a:avLst>
              <a:gd name="adj1" fmla="val 7169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sz="1400" b="1">
              <a:latin typeface="Verdana" panose="020B0604030504040204" pitchFamily="34" charset="0"/>
            </a:endParaRPr>
          </a:p>
        </p:txBody>
      </p:sp>
      <p:sp>
        <p:nvSpPr>
          <p:cNvPr id="14345" name="AutoShape 10">
            <a:extLst>
              <a:ext uri="{FF2B5EF4-FFF2-40B4-BE49-F238E27FC236}">
                <a16:creationId xmlns:a16="http://schemas.microsoft.com/office/drawing/2014/main" id="{11529AEE-1504-4142-926D-E2E7E3CA4CA4}"/>
              </a:ext>
            </a:extLst>
          </p:cNvPr>
          <p:cNvSpPr>
            <a:spLocks/>
          </p:cNvSpPr>
          <p:nvPr/>
        </p:nvSpPr>
        <p:spPr bwMode="auto">
          <a:xfrm>
            <a:off x="5081588" y="2636838"/>
            <a:ext cx="185737" cy="4105275"/>
          </a:xfrm>
          <a:prstGeom prst="leftBrace">
            <a:avLst>
              <a:gd name="adj1" fmla="val 12903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sz="1400" b="1">
              <a:latin typeface="Verdana" panose="020B0604030504040204" pitchFamily="34" charset="0"/>
            </a:endParaRPr>
          </a:p>
        </p:txBody>
      </p:sp>
      <p:sp>
        <p:nvSpPr>
          <p:cNvPr id="14346" name="AutoShape 11">
            <a:extLst>
              <a:ext uri="{FF2B5EF4-FFF2-40B4-BE49-F238E27FC236}">
                <a16:creationId xmlns:a16="http://schemas.microsoft.com/office/drawing/2014/main" id="{A799C910-CBF8-4C1A-929C-8878393D62E8}"/>
              </a:ext>
            </a:extLst>
          </p:cNvPr>
          <p:cNvSpPr>
            <a:spLocks/>
          </p:cNvSpPr>
          <p:nvPr/>
        </p:nvSpPr>
        <p:spPr bwMode="auto">
          <a:xfrm>
            <a:off x="7181850" y="146050"/>
            <a:ext cx="138113" cy="865188"/>
          </a:xfrm>
          <a:prstGeom prst="leftBrace">
            <a:avLst>
              <a:gd name="adj1" fmla="val 52203"/>
              <a:gd name="adj2" fmla="val 4513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sz="1400" b="1">
              <a:latin typeface="Verdana" panose="020B0604030504040204" pitchFamily="34" charset="0"/>
            </a:endParaRPr>
          </a:p>
        </p:txBody>
      </p:sp>
      <p:sp>
        <p:nvSpPr>
          <p:cNvPr id="2060" name="Text Box 12">
            <a:extLst>
              <a:ext uri="{FF2B5EF4-FFF2-40B4-BE49-F238E27FC236}">
                <a16:creationId xmlns:a16="http://schemas.microsoft.com/office/drawing/2014/main" id="{56BA5BB5-BABE-482B-AF19-3D83E2B46737}"/>
              </a:ext>
            </a:extLst>
          </p:cNvPr>
          <p:cNvSpPr txBox="1">
            <a:spLocks noChangeArrowheads="1"/>
          </p:cNvSpPr>
          <p:nvPr/>
        </p:nvSpPr>
        <p:spPr bwMode="auto">
          <a:xfrm>
            <a:off x="7391400" y="115888"/>
            <a:ext cx="20478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_tradnl" altLang="es-MX" sz="1400" b="1"/>
              <a:t>OBJETIVOS</a:t>
            </a:r>
          </a:p>
          <a:p>
            <a:pPr eaLnBrk="1" hangingPunct="1">
              <a:buFontTx/>
              <a:buChar char="-"/>
            </a:pPr>
            <a:r>
              <a:rPr lang="es-ES_tradnl" altLang="es-MX" sz="1400" b="1"/>
              <a:t>ESTRATEGIAS</a:t>
            </a:r>
          </a:p>
          <a:p>
            <a:pPr eaLnBrk="1" hangingPunct="1">
              <a:buFontTx/>
              <a:buChar char="-"/>
            </a:pPr>
            <a:r>
              <a:rPr lang="es-ES_tradnl" altLang="es-MX" sz="1400" b="1"/>
              <a:t>POLÍTICAS, normas, </a:t>
            </a:r>
          </a:p>
          <a:p>
            <a:pPr eaLnBrk="1" hangingPunct="1">
              <a:buFontTx/>
              <a:buChar char="-"/>
            </a:pPr>
            <a:r>
              <a:rPr lang="es-ES_tradnl" altLang="es-MX" sz="1400" b="1"/>
              <a:t>PREMISAS</a:t>
            </a:r>
            <a:endParaRPr lang="es-ES" altLang="es-MX" sz="1400" b="1"/>
          </a:p>
        </p:txBody>
      </p:sp>
      <p:sp>
        <p:nvSpPr>
          <p:cNvPr id="14348" name="AutoShape 13">
            <a:extLst>
              <a:ext uri="{FF2B5EF4-FFF2-40B4-BE49-F238E27FC236}">
                <a16:creationId xmlns:a16="http://schemas.microsoft.com/office/drawing/2014/main" id="{0935FFCA-2477-4C83-8517-068D023137F2}"/>
              </a:ext>
            </a:extLst>
          </p:cNvPr>
          <p:cNvSpPr>
            <a:spLocks/>
          </p:cNvSpPr>
          <p:nvPr/>
        </p:nvSpPr>
        <p:spPr bwMode="auto">
          <a:xfrm>
            <a:off x="7181850" y="1298575"/>
            <a:ext cx="138113" cy="936625"/>
          </a:xfrm>
          <a:prstGeom prst="leftBrace">
            <a:avLst>
              <a:gd name="adj1" fmla="val 56513"/>
              <a:gd name="adj2" fmla="val 4728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sz="1400" b="1">
              <a:latin typeface="Verdana" panose="020B0604030504040204" pitchFamily="34" charset="0"/>
            </a:endParaRPr>
          </a:p>
        </p:txBody>
      </p:sp>
      <p:sp>
        <p:nvSpPr>
          <p:cNvPr id="2062" name="Text Box 14">
            <a:extLst>
              <a:ext uri="{FF2B5EF4-FFF2-40B4-BE49-F238E27FC236}">
                <a16:creationId xmlns:a16="http://schemas.microsoft.com/office/drawing/2014/main" id="{5A7DBC60-CB5A-4F1B-9675-85529E0B925C}"/>
              </a:ext>
            </a:extLst>
          </p:cNvPr>
          <p:cNvSpPr txBox="1">
            <a:spLocks noChangeArrowheads="1"/>
          </p:cNvSpPr>
          <p:nvPr/>
        </p:nvSpPr>
        <p:spPr bwMode="auto">
          <a:xfrm>
            <a:off x="7412038" y="1196975"/>
            <a:ext cx="30765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sz="1400" b="1"/>
              <a:t>- ESTRUCTURA ADMINISTRATIVA</a:t>
            </a:r>
          </a:p>
          <a:p>
            <a:pPr eaLnBrk="1" hangingPunct="1">
              <a:buFontTx/>
              <a:buChar char="-"/>
            </a:pPr>
            <a:r>
              <a:rPr lang="es-ES_tradnl" altLang="es-MX" sz="1400" b="1"/>
              <a:t>SISTÉMAS DE ORGANIZACIÓN</a:t>
            </a:r>
          </a:p>
          <a:p>
            <a:pPr eaLnBrk="1" hangingPunct="1"/>
            <a:r>
              <a:rPr lang="es-ES_tradnl" altLang="es-MX" sz="1400" b="1"/>
              <a:t>Asesoría en la organización</a:t>
            </a:r>
          </a:p>
          <a:p>
            <a:pPr eaLnBrk="1" hangingPunct="1">
              <a:buFontTx/>
              <a:buChar char="-"/>
            </a:pPr>
            <a:r>
              <a:rPr lang="es-ES_tradnl" altLang="es-MX" sz="1400" b="1"/>
              <a:t>NIVELES JERÁRQUICOS</a:t>
            </a:r>
          </a:p>
          <a:p>
            <a:pPr eaLnBrk="1" hangingPunct="1">
              <a:buFontTx/>
              <a:buChar char="-"/>
            </a:pPr>
            <a:r>
              <a:rPr lang="es-ES_tradnl" altLang="es-MX" sz="1400" b="1"/>
              <a:t>FUNCIONES</a:t>
            </a:r>
            <a:endParaRPr lang="es-ES" altLang="es-MX" sz="1400" b="1"/>
          </a:p>
        </p:txBody>
      </p:sp>
      <p:sp>
        <p:nvSpPr>
          <p:cNvPr id="14350" name="AutoShape 15">
            <a:extLst>
              <a:ext uri="{FF2B5EF4-FFF2-40B4-BE49-F238E27FC236}">
                <a16:creationId xmlns:a16="http://schemas.microsoft.com/office/drawing/2014/main" id="{FAFE6AA2-78D6-45FE-B4BB-4E36505937F3}"/>
              </a:ext>
            </a:extLst>
          </p:cNvPr>
          <p:cNvSpPr>
            <a:spLocks/>
          </p:cNvSpPr>
          <p:nvPr/>
        </p:nvSpPr>
        <p:spPr bwMode="auto">
          <a:xfrm>
            <a:off x="7083425" y="2565400"/>
            <a:ext cx="92075" cy="1079500"/>
          </a:xfrm>
          <a:prstGeom prst="leftBrace">
            <a:avLst>
              <a:gd name="adj1" fmla="val 97701"/>
              <a:gd name="adj2" fmla="val 4367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sz="1400" b="1">
              <a:latin typeface="Verdana" panose="020B0604030504040204" pitchFamily="34" charset="0"/>
            </a:endParaRPr>
          </a:p>
        </p:txBody>
      </p:sp>
      <p:sp>
        <p:nvSpPr>
          <p:cNvPr id="2064" name="Text Box 16">
            <a:extLst>
              <a:ext uri="{FF2B5EF4-FFF2-40B4-BE49-F238E27FC236}">
                <a16:creationId xmlns:a16="http://schemas.microsoft.com/office/drawing/2014/main" id="{BC7935C1-D25B-4108-A78D-BF8894661C40}"/>
              </a:ext>
            </a:extLst>
          </p:cNvPr>
          <p:cNvSpPr txBox="1">
            <a:spLocks noChangeArrowheads="1"/>
          </p:cNvSpPr>
          <p:nvPr/>
        </p:nvSpPr>
        <p:spPr bwMode="auto">
          <a:xfrm>
            <a:off x="7165975" y="2420938"/>
            <a:ext cx="4586512"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_tradnl" altLang="es-MX" sz="1100" b="1" dirty="0"/>
              <a:t>RECURSOS (MATERIALES, HUMANOS. FÍSICOS, FINANCIEROS)</a:t>
            </a:r>
          </a:p>
          <a:p>
            <a:pPr eaLnBrk="1" hangingPunct="1">
              <a:buFontTx/>
              <a:buChar char="-"/>
            </a:pPr>
            <a:r>
              <a:rPr lang="es-ES_tradnl" altLang="es-MX" sz="1100" b="1" dirty="0"/>
              <a:t>REGLAS Y TÉCNICAS PARA INTEGRAR AL PERSONAL</a:t>
            </a:r>
          </a:p>
          <a:p>
            <a:pPr eaLnBrk="1" hangingPunct="1"/>
            <a:r>
              <a:rPr lang="es-ES_tradnl" altLang="es-MX" sz="1100" b="1" dirty="0"/>
              <a:t>   reclutamiento y selección.</a:t>
            </a:r>
          </a:p>
          <a:p>
            <a:pPr eaLnBrk="1" hangingPunct="1">
              <a:buFontTx/>
              <a:buChar char="-"/>
            </a:pPr>
            <a:r>
              <a:rPr lang="es-ES_tradnl" altLang="es-MX" sz="1100" b="1" dirty="0"/>
              <a:t>INTRODUCCIÓN A LA EMPRESA</a:t>
            </a:r>
          </a:p>
          <a:p>
            <a:pPr eaLnBrk="1" hangingPunct="1"/>
            <a:r>
              <a:rPr lang="es-ES_tradnl" altLang="es-MX" sz="1100" b="1" dirty="0"/>
              <a:t>   manual de políticas y procedimientos.</a:t>
            </a:r>
          </a:p>
          <a:p>
            <a:pPr eaLnBrk="1" hangingPunct="1">
              <a:buFontTx/>
              <a:buChar char="-"/>
            </a:pPr>
            <a:r>
              <a:rPr lang="es-ES_tradnl" altLang="es-MX" sz="1100" b="1" dirty="0"/>
              <a:t>CAPACITACIÓN Y DESARROLLO</a:t>
            </a:r>
          </a:p>
          <a:p>
            <a:pPr eaLnBrk="1" hangingPunct="1"/>
            <a:r>
              <a:rPr lang="es-ES_tradnl" altLang="es-MX" sz="1100" b="1" dirty="0"/>
              <a:t>- *RELACIONES PÚBLICAS</a:t>
            </a:r>
            <a:endParaRPr lang="es-ES" altLang="es-MX" sz="1100" b="1" dirty="0"/>
          </a:p>
        </p:txBody>
      </p:sp>
      <p:sp>
        <p:nvSpPr>
          <p:cNvPr id="2065" name="Text Box 17">
            <a:extLst>
              <a:ext uri="{FF2B5EF4-FFF2-40B4-BE49-F238E27FC236}">
                <a16:creationId xmlns:a16="http://schemas.microsoft.com/office/drawing/2014/main" id="{33DE00DC-E342-42D2-920E-9FC927FCA719}"/>
              </a:ext>
            </a:extLst>
          </p:cNvPr>
          <p:cNvSpPr txBox="1">
            <a:spLocks noChangeArrowheads="1"/>
          </p:cNvSpPr>
          <p:nvPr/>
        </p:nvSpPr>
        <p:spPr bwMode="auto">
          <a:xfrm>
            <a:off x="7383463" y="3860800"/>
            <a:ext cx="23844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sz="1400" b="1"/>
              <a:t>EL ARTE DE MANDAR</a:t>
            </a:r>
          </a:p>
          <a:p>
            <a:pPr eaLnBrk="1" hangingPunct="1"/>
            <a:r>
              <a:rPr lang="es-ES_tradnl" altLang="es-MX" sz="1400" b="1"/>
              <a:t>*- COMUNICACIÓN</a:t>
            </a:r>
          </a:p>
          <a:p>
            <a:pPr eaLnBrk="1" hangingPunct="1">
              <a:buFontTx/>
              <a:buChar char="-"/>
            </a:pPr>
            <a:r>
              <a:rPr lang="es-ES_tradnl" altLang="es-MX" sz="1400" b="1"/>
              <a:t>AUTORIDAD Y MANDO</a:t>
            </a:r>
          </a:p>
          <a:p>
            <a:pPr eaLnBrk="1" hangingPunct="1">
              <a:buFontTx/>
              <a:buChar char="-"/>
            </a:pPr>
            <a:r>
              <a:rPr lang="es-ES_tradnl" altLang="es-MX" sz="1400" b="1"/>
              <a:t>TOMA DE DECISIONES </a:t>
            </a:r>
          </a:p>
          <a:p>
            <a:pPr eaLnBrk="1" hangingPunct="1"/>
            <a:r>
              <a:rPr lang="es-ES_tradnl" altLang="es-MX" sz="1400" b="1"/>
              <a:t>   planeación estratégica</a:t>
            </a:r>
          </a:p>
          <a:p>
            <a:pPr eaLnBrk="1" hangingPunct="1">
              <a:buFontTx/>
              <a:buChar char="-"/>
            </a:pPr>
            <a:r>
              <a:rPr lang="es-ES_tradnl" altLang="es-MX" sz="1400" b="1"/>
              <a:t>DELEGAR ACTIVIDADES</a:t>
            </a:r>
          </a:p>
          <a:p>
            <a:pPr eaLnBrk="1" hangingPunct="1">
              <a:buFontTx/>
              <a:buChar char="-"/>
            </a:pPr>
            <a:r>
              <a:rPr lang="es-ES_tradnl" altLang="es-MX" sz="1400" b="1"/>
              <a:t>SUPERVISIÓN. </a:t>
            </a:r>
            <a:endParaRPr lang="es-ES" altLang="es-MX" sz="1400" b="1"/>
          </a:p>
        </p:txBody>
      </p:sp>
      <p:sp>
        <p:nvSpPr>
          <p:cNvPr id="14353" name="AutoShape 18">
            <a:extLst>
              <a:ext uri="{FF2B5EF4-FFF2-40B4-BE49-F238E27FC236}">
                <a16:creationId xmlns:a16="http://schemas.microsoft.com/office/drawing/2014/main" id="{F80FD791-5DB9-4324-B6BD-C0956EDBFADF}"/>
              </a:ext>
            </a:extLst>
          </p:cNvPr>
          <p:cNvSpPr>
            <a:spLocks/>
          </p:cNvSpPr>
          <p:nvPr/>
        </p:nvSpPr>
        <p:spPr bwMode="auto">
          <a:xfrm>
            <a:off x="7207250" y="3933825"/>
            <a:ext cx="184150" cy="1223963"/>
          </a:xfrm>
          <a:prstGeom prst="leftBrace">
            <a:avLst>
              <a:gd name="adj1" fmla="val 55388"/>
              <a:gd name="adj2" fmla="val 3657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sz="1400" b="1">
              <a:latin typeface="Verdana" panose="020B0604030504040204" pitchFamily="34" charset="0"/>
            </a:endParaRPr>
          </a:p>
        </p:txBody>
      </p:sp>
      <p:sp>
        <p:nvSpPr>
          <p:cNvPr id="2067" name="Text Box 19">
            <a:extLst>
              <a:ext uri="{FF2B5EF4-FFF2-40B4-BE49-F238E27FC236}">
                <a16:creationId xmlns:a16="http://schemas.microsoft.com/office/drawing/2014/main" id="{94993893-2C3E-4F47-9974-44717A90492D}"/>
              </a:ext>
            </a:extLst>
          </p:cNvPr>
          <p:cNvSpPr txBox="1">
            <a:spLocks noChangeArrowheads="1"/>
          </p:cNvSpPr>
          <p:nvPr/>
        </p:nvSpPr>
        <p:spPr bwMode="auto">
          <a:xfrm>
            <a:off x="7192963" y="5500688"/>
            <a:ext cx="49514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_tradnl" altLang="es-MX" sz="1400" b="1"/>
              <a:t>PROCESOS,</a:t>
            </a:r>
          </a:p>
          <a:p>
            <a:pPr eaLnBrk="1" hangingPunct="1">
              <a:buFontTx/>
              <a:buChar char="-"/>
            </a:pPr>
            <a:r>
              <a:rPr lang="es-ES_tradnl" altLang="es-MX" sz="1400" b="1"/>
              <a:t>REGLAS,</a:t>
            </a:r>
          </a:p>
          <a:p>
            <a:pPr eaLnBrk="1" hangingPunct="1">
              <a:buFontTx/>
              <a:buChar char="-"/>
            </a:pPr>
            <a:r>
              <a:rPr lang="es-ES_tradnl" altLang="es-MX" sz="1400" b="1"/>
              <a:t>TÉCNICAS,</a:t>
            </a:r>
          </a:p>
          <a:p>
            <a:pPr eaLnBrk="1" hangingPunct="1">
              <a:buFontTx/>
              <a:buChar char="-"/>
            </a:pPr>
            <a:r>
              <a:rPr lang="es-ES_tradnl" altLang="es-MX" sz="1400" b="1"/>
              <a:t>MEDIOS,</a:t>
            </a:r>
          </a:p>
          <a:p>
            <a:pPr eaLnBrk="1" hangingPunct="1">
              <a:buFontTx/>
              <a:buChar char="-"/>
            </a:pPr>
            <a:r>
              <a:rPr lang="es-ES_tradnl" altLang="es-MX" sz="1400" b="1"/>
              <a:t>SISTÉMAS DE RETROALIMENTACIÓN</a:t>
            </a:r>
          </a:p>
          <a:p>
            <a:pPr eaLnBrk="1" hangingPunct="1">
              <a:buFontTx/>
              <a:buChar char="-"/>
            </a:pPr>
            <a:r>
              <a:rPr lang="es-ES_tradnl" altLang="es-MX" sz="1400" b="1"/>
              <a:t>USO DE LA P. C. EN EL MANEJO DE LA INFORMACIÓN</a:t>
            </a:r>
            <a:endParaRPr lang="es-ES" altLang="es-MX" sz="1400" b="1"/>
          </a:p>
        </p:txBody>
      </p:sp>
      <p:sp>
        <p:nvSpPr>
          <p:cNvPr id="14355" name="AutoShape 20">
            <a:extLst>
              <a:ext uri="{FF2B5EF4-FFF2-40B4-BE49-F238E27FC236}">
                <a16:creationId xmlns:a16="http://schemas.microsoft.com/office/drawing/2014/main" id="{040FBC3D-58BB-426B-823E-A7C32AF4243C}"/>
              </a:ext>
            </a:extLst>
          </p:cNvPr>
          <p:cNvSpPr>
            <a:spLocks/>
          </p:cNvSpPr>
          <p:nvPr/>
        </p:nvSpPr>
        <p:spPr bwMode="auto">
          <a:xfrm>
            <a:off x="7010400" y="5661025"/>
            <a:ext cx="93663" cy="1008063"/>
          </a:xfrm>
          <a:prstGeom prst="leftBrace">
            <a:avLst>
              <a:gd name="adj1" fmla="val 89689"/>
              <a:gd name="adj2" fmla="val 3874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MX" altLang="es-MX" sz="1400" b="1">
              <a:latin typeface="Verdana" panose="020B0604030504040204" pitchFamily="34" charset="0"/>
            </a:endParaRPr>
          </a:p>
        </p:txBody>
      </p:sp>
      <p:sp>
        <p:nvSpPr>
          <p:cNvPr id="14356" name="Text Box 21">
            <a:extLst>
              <a:ext uri="{FF2B5EF4-FFF2-40B4-BE49-F238E27FC236}">
                <a16:creationId xmlns:a16="http://schemas.microsoft.com/office/drawing/2014/main" id="{2981420F-BCA3-4E51-9774-0CEBDE138810}"/>
              </a:ext>
            </a:extLst>
          </p:cNvPr>
          <p:cNvSpPr txBox="1">
            <a:spLocks noChangeArrowheads="1"/>
          </p:cNvSpPr>
          <p:nvPr/>
        </p:nvSpPr>
        <p:spPr bwMode="auto">
          <a:xfrm>
            <a:off x="277813" y="6410325"/>
            <a:ext cx="3054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MX" sz="1400" b="1"/>
              <a:t>dosamantes2006@yahoo.com.mx</a:t>
            </a:r>
            <a:endParaRPr lang="es-ES" altLang="es-MX" sz="1400" b="1"/>
          </a:p>
        </p:txBody>
      </p:sp>
      <p:sp>
        <p:nvSpPr>
          <p:cNvPr id="14357" name="CuadroTexto 1">
            <a:extLst>
              <a:ext uri="{FF2B5EF4-FFF2-40B4-BE49-F238E27FC236}">
                <a16:creationId xmlns:a16="http://schemas.microsoft.com/office/drawing/2014/main" id="{85E26A4D-21B9-4513-B9E6-90515E9527C9}"/>
              </a:ext>
            </a:extLst>
          </p:cNvPr>
          <p:cNvSpPr txBox="1">
            <a:spLocks noChangeArrowheads="1"/>
          </p:cNvSpPr>
          <p:nvPr/>
        </p:nvSpPr>
        <p:spPr bwMode="auto">
          <a:xfrm>
            <a:off x="379413" y="5413375"/>
            <a:ext cx="1179512"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MX" altLang="es-MX" sz="700" b="1">
                <a:latin typeface="Verdana" panose="020B0604030504040204" pitchFamily="34" charset="0"/>
              </a:rPr>
              <a:t>CIRCULO DE DEMIN</a:t>
            </a:r>
          </a:p>
          <a:p>
            <a:r>
              <a:rPr lang="es-MX" altLang="es-MX" sz="1200" b="1">
                <a:latin typeface="Verdana" panose="020B0604030504040204" pitchFamily="34" charset="0"/>
              </a:rPr>
              <a:t>-PLANEAR</a:t>
            </a:r>
          </a:p>
          <a:p>
            <a:r>
              <a:rPr lang="es-MX" altLang="es-MX" sz="1200" b="1">
                <a:latin typeface="Verdana" panose="020B0604030504040204" pitchFamily="34" charset="0"/>
              </a:rPr>
              <a:t>-HACER</a:t>
            </a:r>
          </a:p>
          <a:p>
            <a:r>
              <a:rPr lang="es-MX" altLang="es-MX" sz="1200" b="1">
                <a:latin typeface="Verdana" panose="020B0604030504040204" pitchFamily="34" charset="0"/>
              </a:rPr>
              <a:t>-EJECUTAR</a:t>
            </a:r>
          </a:p>
          <a:p>
            <a:r>
              <a:rPr lang="es-MX" altLang="es-MX" sz="1200" b="1">
                <a:latin typeface="Verdana" panose="020B0604030504040204" pitchFamily="34" charset="0"/>
              </a:rPr>
              <a:t>-ACTUAR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500"/>
                                        <p:tgtEl>
                                          <p:spTgt spid="2051">
                                            <p:txEl>
                                              <p:pRg st="0" end="0"/>
                                            </p:txEl>
                                          </p:spTgt>
                                        </p:tgtEl>
                                      </p:cBhvr>
                                    </p:animEffect>
                                    <p:anim calcmode="lin" valueType="num">
                                      <p:cBhvr>
                                        <p:cTn id="8"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5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2053"/>
                                        </p:tgtEl>
                                        <p:attrNameLst>
                                          <p:attrName>style.visibility</p:attrName>
                                        </p:attrNameLst>
                                      </p:cBhvr>
                                      <p:to>
                                        <p:strVal val="visible"/>
                                      </p:to>
                                    </p:set>
                                    <p:animEffect transition="in" filter="diamond(in)">
                                      <p:cBhvr>
                                        <p:cTn id="14" dur="2000"/>
                                        <p:tgtEl>
                                          <p:spTgt spid="205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diamond(in)">
                                      <p:cBhvr>
                                        <p:cTn id="19" dur="2000"/>
                                        <p:tgtEl>
                                          <p:spTgt spid="20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55"/>
                                        </p:tgtEl>
                                        <p:attrNameLst>
                                          <p:attrName>style.visibility</p:attrName>
                                        </p:attrNameLst>
                                      </p:cBhvr>
                                      <p:to>
                                        <p:strVal val="visible"/>
                                      </p:to>
                                    </p:set>
                                    <p:animEffect transition="in" filter="blinds(horizontal)">
                                      <p:cBhvr>
                                        <p:cTn id="24" dur="500"/>
                                        <p:tgtEl>
                                          <p:spTgt spid="205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060"/>
                                        </p:tgtEl>
                                        <p:attrNameLst>
                                          <p:attrName>style.visibility</p:attrName>
                                        </p:attrNameLst>
                                      </p:cBhvr>
                                      <p:to>
                                        <p:strVal val="visible"/>
                                      </p:to>
                                    </p:set>
                                    <p:animEffect transition="in" filter="checkerboard(across)">
                                      <p:cBhvr>
                                        <p:cTn id="29" dur="500"/>
                                        <p:tgtEl>
                                          <p:spTgt spid="20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062"/>
                                        </p:tgtEl>
                                        <p:attrNameLst>
                                          <p:attrName>style.visibility</p:attrName>
                                        </p:attrNameLst>
                                      </p:cBhvr>
                                      <p:to>
                                        <p:strVal val="visible"/>
                                      </p:to>
                                    </p:set>
                                    <p:animEffect transition="in" filter="checkerboard(across)">
                                      <p:cBhvr>
                                        <p:cTn id="34" dur="500"/>
                                        <p:tgtEl>
                                          <p:spTgt spid="20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diamond(in)">
                                      <p:cBhvr>
                                        <p:cTn id="39" dur="2000"/>
                                        <p:tgtEl>
                                          <p:spTgt spid="20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064"/>
                                        </p:tgtEl>
                                        <p:attrNameLst>
                                          <p:attrName>style.visibility</p:attrName>
                                        </p:attrNameLst>
                                      </p:cBhvr>
                                      <p:to>
                                        <p:strVal val="visible"/>
                                      </p:to>
                                    </p:set>
                                    <p:animEffect transition="in" filter="checkerboard(across)">
                                      <p:cBhvr>
                                        <p:cTn id="44" dur="500"/>
                                        <p:tgtEl>
                                          <p:spTgt spid="20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065"/>
                                        </p:tgtEl>
                                        <p:attrNameLst>
                                          <p:attrName>style.visibility</p:attrName>
                                        </p:attrNameLst>
                                      </p:cBhvr>
                                      <p:to>
                                        <p:strVal val="visible"/>
                                      </p:to>
                                    </p:set>
                                    <p:animEffect transition="in" filter="checkerboard(across)">
                                      <p:cBhvr>
                                        <p:cTn id="49" dur="500"/>
                                        <p:tgtEl>
                                          <p:spTgt spid="206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2067"/>
                                        </p:tgtEl>
                                        <p:attrNameLst>
                                          <p:attrName>style.visibility</p:attrName>
                                        </p:attrNameLst>
                                      </p:cBhvr>
                                      <p:to>
                                        <p:strVal val="visible"/>
                                      </p:to>
                                    </p:set>
                                    <p:animEffect transition="in" filter="checkerboard(across)">
                                      <p:cBhvr>
                                        <p:cTn id="54" dur="500"/>
                                        <p:tgtEl>
                                          <p:spTgt spid="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P spid="2053" grpId="0"/>
      <p:bldP spid="2054" grpId="0"/>
      <p:bldP spid="2055" grpId="0"/>
      <p:bldP spid="2056" grpId="0"/>
      <p:bldP spid="2060" grpId="0"/>
      <p:bldP spid="2062" grpId="0"/>
      <p:bldP spid="2064" grpId="0"/>
      <p:bldP spid="2065" grpId="0"/>
      <p:bldP spid="20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a:extLst>
              <a:ext uri="{FF2B5EF4-FFF2-40B4-BE49-F238E27FC236}">
                <a16:creationId xmlns:a16="http://schemas.microsoft.com/office/drawing/2014/main" id="{A86BB2F8-B21E-4AA6-8817-D51482017747}"/>
              </a:ext>
            </a:extLst>
          </p:cNvPr>
          <p:cNvSpPr>
            <a:spLocks noGrp="1"/>
          </p:cNvSpPr>
          <p:nvPr>
            <p:ph type="title"/>
          </p:nvPr>
        </p:nvSpPr>
        <p:spPr>
          <a:xfrm>
            <a:off x="1981200" y="346075"/>
            <a:ext cx="7972425" cy="511175"/>
          </a:xfrm>
        </p:spPr>
        <p:txBody>
          <a:bodyPr rtlCol="0">
            <a:normAutofit fontScale="90000"/>
          </a:bodyPr>
          <a:lstStyle/>
          <a:p>
            <a:pPr eaLnBrk="1" fontAlgn="auto" hangingPunct="1">
              <a:spcAft>
                <a:spcPts val="0"/>
              </a:spcAft>
              <a:defRPr/>
            </a:pPr>
            <a:r>
              <a:rPr lang="es-MX"/>
              <a:t>CURVA DE LA DEMANDA</a:t>
            </a:r>
            <a:endParaRPr lang="es-ES"/>
          </a:p>
        </p:txBody>
      </p:sp>
      <p:sp>
        <p:nvSpPr>
          <p:cNvPr id="5" name="Line 9">
            <a:extLst>
              <a:ext uri="{FF2B5EF4-FFF2-40B4-BE49-F238E27FC236}">
                <a16:creationId xmlns:a16="http://schemas.microsoft.com/office/drawing/2014/main" id="{15A0EE3C-61B3-49FF-B1F2-D0968D19B6A8}"/>
              </a:ext>
            </a:extLst>
          </p:cNvPr>
          <p:cNvSpPr>
            <a:spLocks noChangeShapeType="1"/>
          </p:cNvSpPr>
          <p:nvPr/>
        </p:nvSpPr>
        <p:spPr bwMode="auto">
          <a:xfrm flipV="1">
            <a:off x="5226050" y="2098675"/>
            <a:ext cx="0" cy="31162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 name="Line 8">
            <a:extLst>
              <a:ext uri="{FF2B5EF4-FFF2-40B4-BE49-F238E27FC236}">
                <a16:creationId xmlns:a16="http://schemas.microsoft.com/office/drawing/2014/main" id="{39ABF17B-0A7C-4273-9AD9-48A948C04A89}"/>
              </a:ext>
            </a:extLst>
          </p:cNvPr>
          <p:cNvSpPr>
            <a:spLocks noChangeShapeType="1"/>
          </p:cNvSpPr>
          <p:nvPr/>
        </p:nvSpPr>
        <p:spPr bwMode="auto">
          <a:xfrm>
            <a:off x="5222875" y="5214938"/>
            <a:ext cx="3646488" cy="15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7" name="Text Box 10">
            <a:extLst>
              <a:ext uri="{FF2B5EF4-FFF2-40B4-BE49-F238E27FC236}">
                <a16:creationId xmlns:a16="http://schemas.microsoft.com/office/drawing/2014/main" id="{46A54AF4-BBD7-46FF-AA59-45008B2C6559}"/>
              </a:ext>
            </a:extLst>
          </p:cNvPr>
          <p:cNvSpPr txBox="1">
            <a:spLocks noChangeArrowheads="1"/>
          </p:cNvSpPr>
          <p:nvPr/>
        </p:nvSpPr>
        <p:spPr bwMode="auto">
          <a:xfrm>
            <a:off x="4595813" y="2506663"/>
            <a:ext cx="571500" cy="2922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rPr>
              <a:t>100</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rPr>
              <a:t>80</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rPr>
              <a:t>60</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rPr>
              <a:t>40</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rPr>
              <a:t>20</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cxnSp>
        <p:nvCxnSpPr>
          <p:cNvPr id="8" name="AutoShape 2">
            <a:extLst>
              <a:ext uri="{FF2B5EF4-FFF2-40B4-BE49-F238E27FC236}">
                <a16:creationId xmlns:a16="http://schemas.microsoft.com/office/drawing/2014/main" id="{A0BACBD7-054D-40A0-952E-AE386ED0FD89}"/>
              </a:ext>
            </a:extLst>
          </p:cNvPr>
          <p:cNvCxnSpPr>
            <a:cxnSpLocks noChangeShapeType="1"/>
          </p:cNvCxnSpPr>
          <p:nvPr/>
        </p:nvCxnSpPr>
        <p:spPr bwMode="auto">
          <a:xfrm>
            <a:off x="5511800" y="2357438"/>
            <a:ext cx="3143250" cy="2357437"/>
          </a:xfrm>
          <a:prstGeom prst="straightConnector1">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9" name="Text Box 11">
            <a:extLst>
              <a:ext uri="{FF2B5EF4-FFF2-40B4-BE49-F238E27FC236}">
                <a16:creationId xmlns:a16="http://schemas.microsoft.com/office/drawing/2014/main" id="{4E62F01F-6F72-4233-BB21-A023D0149BF8}"/>
              </a:ext>
            </a:extLst>
          </p:cNvPr>
          <p:cNvSpPr txBox="1">
            <a:spLocks noChangeArrowheads="1"/>
          </p:cNvSpPr>
          <p:nvPr/>
        </p:nvSpPr>
        <p:spPr bwMode="auto">
          <a:xfrm>
            <a:off x="5511800" y="5357813"/>
            <a:ext cx="3552825" cy="633412"/>
          </a:xfrm>
          <a:prstGeom prst="rect">
            <a:avLst/>
          </a:prstGeom>
          <a:solidFill>
            <a:srgbClr val="FFFFFF"/>
          </a:solid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sz="1600" b="1" i="0" u="none" strike="noStrike" kern="1200" cap="none" spc="0" normalizeH="0" baseline="0" noProof="0" dirty="0">
                <a:ln>
                  <a:noFill/>
                </a:ln>
                <a:solidFill>
                  <a:srgbClr val="C0504D">
                    <a:lumMod val="75000"/>
                  </a:srgbClr>
                </a:solidFill>
                <a:effectLst/>
                <a:uLnTx/>
                <a:uFillTx/>
                <a:latin typeface="Arial" panose="020B0604020202020204" pitchFamily="34" charset="0"/>
                <a:ea typeface="Times New Roman" pitchFamily="18" charset="0"/>
                <a:cs typeface="Arial" pitchFamily="34" charset="0"/>
              </a:rPr>
              <a:t>10    20     30   40    50    60    70</a:t>
            </a:r>
            <a:endParaRPr kumimoji="0" lang="es-MX" sz="4400" b="1" i="0" u="none" strike="noStrike" kern="1200" cap="none" spc="0" normalizeH="0" baseline="0" noProof="0" dirty="0">
              <a:ln>
                <a:noFill/>
              </a:ln>
              <a:solidFill>
                <a:srgbClr val="C0504D">
                  <a:lumMod val="75000"/>
                </a:srgbClr>
              </a:solidFill>
              <a:effectLst/>
              <a:uLnTx/>
              <a:uFillTx/>
              <a:latin typeface="Arial" panose="020B0604020202020204" pitchFamily="34" charset="0"/>
              <a:ea typeface="+mn-ea"/>
              <a:cs typeface="+mn-cs"/>
            </a:endParaRPr>
          </a:p>
        </p:txBody>
      </p:sp>
      <p:sp>
        <p:nvSpPr>
          <p:cNvPr id="10" name="Text Box 7">
            <a:extLst>
              <a:ext uri="{FF2B5EF4-FFF2-40B4-BE49-F238E27FC236}">
                <a16:creationId xmlns:a16="http://schemas.microsoft.com/office/drawing/2014/main" id="{E60BAF69-FC72-4D9B-A2C5-FF5E869100E8}"/>
              </a:ext>
            </a:extLst>
          </p:cNvPr>
          <p:cNvSpPr txBox="1">
            <a:spLocks noChangeArrowheads="1"/>
          </p:cNvSpPr>
          <p:nvPr/>
        </p:nvSpPr>
        <p:spPr bwMode="auto">
          <a:xfrm>
            <a:off x="3440113" y="3143250"/>
            <a:ext cx="785812" cy="571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altLang="es-MX" sz="2000" b="1" i="0" u="none" strike="noStrike" kern="1200" cap="none" spc="0" normalizeH="0" baseline="0" noProof="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P   $ </a:t>
            </a:r>
            <a:endParaRPr kumimoji="0" lang="es-ES_tradnl" altLang="es-MX" sz="3200" b="1" i="0" u="none" strike="noStrike" kern="1200" cap="none" spc="0" normalizeH="0" baseline="0" noProof="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
        <p:nvSpPr>
          <p:cNvPr id="11" name="Text Box 6">
            <a:extLst>
              <a:ext uri="{FF2B5EF4-FFF2-40B4-BE49-F238E27FC236}">
                <a16:creationId xmlns:a16="http://schemas.microsoft.com/office/drawing/2014/main" id="{B7E3977F-F743-4ED7-9CD1-520E965B2242}"/>
              </a:ext>
            </a:extLst>
          </p:cNvPr>
          <p:cNvSpPr txBox="1">
            <a:spLocks noChangeArrowheads="1"/>
          </p:cNvSpPr>
          <p:nvPr/>
        </p:nvSpPr>
        <p:spPr bwMode="auto">
          <a:xfrm>
            <a:off x="6570663" y="5792788"/>
            <a:ext cx="584200" cy="493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altLang="es-MX" sz="2000" b="1" i="0" u="none" strike="noStrike" kern="1200" cap="none" spc="0" normalizeH="0" baseline="0" noProof="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Q</a:t>
            </a:r>
            <a:endParaRPr kumimoji="0" lang="es-ES_tradnl" altLang="es-MX" sz="3200" b="1" i="0" u="none" strike="noStrike" kern="1200" cap="none" spc="0" normalizeH="0" baseline="0" noProof="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
        <p:nvSpPr>
          <p:cNvPr id="12" name="Text Box 5">
            <a:extLst>
              <a:ext uri="{FF2B5EF4-FFF2-40B4-BE49-F238E27FC236}">
                <a16:creationId xmlns:a16="http://schemas.microsoft.com/office/drawing/2014/main" id="{18F5613A-82BC-4E7B-B170-6CDEE74D049C}"/>
              </a:ext>
            </a:extLst>
          </p:cNvPr>
          <p:cNvSpPr txBox="1">
            <a:spLocks noChangeArrowheads="1"/>
          </p:cNvSpPr>
          <p:nvPr/>
        </p:nvSpPr>
        <p:spPr bwMode="auto">
          <a:xfrm>
            <a:off x="8726488" y="4683125"/>
            <a:ext cx="584200" cy="388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altLang="es-MX" sz="1600" b="1" i="0" u="none" strike="noStrike" kern="1200" cap="none" spc="0" normalizeH="0" baseline="0" noProof="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D</a:t>
            </a:r>
            <a:endParaRPr kumimoji="0" lang="es-ES_tradnl" altLang="es-MX" sz="2400" b="1" i="0" u="none" strike="noStrike" kern="1200" cap="none" spc="0" normalizeH="0" baseline="0" noProof="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cxnSp>
        <p:nvCxnSpPr>
          <p:cNvPr id="14" name="13 Conector recto">
            <a:extLst>
              <a:ext uri="{FF2B5EF4-FFF2-40B4-BE49-F238E27FC236}">
                <a16:creationId xmlns:a16="http://schemas.microsoft.com/office/drawing/2014/main" id="{B2F6DFEA-C07F-4858-918F-754CF7A1BF10}"/>
              </a:ext>
            </a:extLst>
          </p:cNvPr>
          <p:cNvCxnSpPr/>
          <p:nvPr/>
        </p:nvCxnSpPr>
        <p:spPr>
          <a:xfrm>
            <a:off x="5226050" y="2571750"/>
            <a:ext cx="500063"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19" name="18 Conector recto">
            <a:extLst>
              <a:ext uri="{FF2B5EF4-FFF2-40B4-BE49-F238E27FC236}">
                <a16:creationId xmlns:a16="http://schemas.microsoft.com/office/drawing/2014/main" id="{CD2C06CC-303B-448B-AFD5-3A1AA98E8D41}"/>
              </a:ext>
            </a:extLst>
          </p:cNvPr>
          <p:cNvCxnSpPr/>
          <p:nvPr/>
        </p:nvCxnSpPr>
        <p:spPr>
          <a:xfrm>
            <a:off x="5226050" y="2928938"/>
            <a:ext cx="1000125" cy="158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0" name="19 Conector recto">
            <a:extLst>
              <a:ext uri="{FF2B5EF4-FFF2-40B4-BE49-F238E27FC236}">
                <a16:creationId xmlns:a16="http://schemas.microsoft.com/office/drawing/2014/main" id="{828DDF98-D0A8-41DD-9574-B9D2399CB82C}"/>
              </a:ext>
            </a:extLst>
          </p:cNvPr>
          <p:cNvCxnSpPr/>
          <p:nvPr/>
        </p:nvCxnSpPr>
        <p:spPr>
          <a:xfrm flipV="1">
            <a:off x="5226050" y="3267075"/>
            <a:ext cx="1428750" cy="19050"/>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1" name="20 Conector recto">
            <a:extLst>
              <a:ext uri="{FF2B5EF4-FFF2-40B4-BE49-F238E27FC236}">
                <a16:creationId xmlns:a16="http://schemas.microsoft.com/office/drawing/2014/main" id="{D2D45793-1493-4F46-B83C-A93F5A595C67}"/>
              </a:ext>
            </a:extLst>
          </p:cNvPr>
          <p:cNvCxnSpPr/>
          <p:nvPr/>
        </p:nvCxnSpPr>
        <p:spPr>
          <a:xfrm>
            <a:off x="5226050" y="3856038"/>
            <a:ext cx="2286000" cy="158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2" name="21 Conector recto">
            <a:extLst>
              <a:ext uri="{FF2B5EF4-FFF2-40B4-BE49-F238E27FC236}">
                <a16:creationId xmlns:a16="http://schemas.microsoft.com/office/drawing/2014/main" id="{FC118D2F-73DF-4B2B-9CD6-27FBE9C6F9FD}"/>
              </a:ext>
            </a:extLst>
          </p:cNvPr>
          <p:cNvCxnSpPr/>
          <p:nvPr/>
        </p:nvCxnSpPr>
        <p:spPr>
          <a:xfrm>
            <a:off x="5226050" y="3571875"/>
            <a:ext cx="1857375"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3" name="22 Conector recto">
            <a:extLst>
              <a:ext uri="{FF2B5EF4-FFF2-40B4-BE49-F238E27FC236}">
                <a16:creationId xmlns:a16="http://schemas.microsoft.com/office/drawing/2014/main" id="{B80EFB34-0A34-4B40-BF02-966140F61BC6}"/>
              </a:ext>
            </a:extLst>
          </p:cNvPr>
          <p:cNvCxnSpPr/>
          <p:nvPr/>
        </p:nvCxnSpPr>
        <p:spPr>
          <a:xfrm rot="5400000">
            <a:off x="4402931" y="3893344"/>
            <a:ext cx="2644775"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6" name="25 Conector recto">
            <a:extLst>
              <a:ext uri="{FF2B5EF4-FFF2-40B4-BE49-F238E27FC236}">
                <a16:creationId xmlns:a16="http://schemas.microsoft.com/office/drawing/2014/main" id="{30BECBF8-93FB-41F9-8AFF-39BF5DD2A6D9}"/>
              </a:ext>
            </a:extLst>
          </p:cNvPr>
          <p:cNvCxnSpPr/>
          <p:nvPr/>
        </p:nvCxnSpPr>
        <p:spPr>
          <a:xfrm rot="16200000" flipH="1">
            <a:off x="5068094" y="4060031"/>
            <a:ext cx="2298700" cy="142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7" name="26 Conector recto">
            <a:extLst>
              <a:ext uri="{FF2B5EF4-FFF2-40B4-BE49-F238E27FC236}">
                <a16:creationId xmlns:a16="http://schemas.microsoft.com/office/drawing/2014/main" id="{7C55D31C-BF8A-402C-A6D1-11FDCCB55EF6}"/>
              </a:ext>
            </a:extLst>
          </p:cNvPr>
          <p:cNvCxnSpPr/>
          <p:nvPr/>
        </p:nvCxnSpPr>
        <p:spPr>
          <a:xfrm rot="5400000">
            <a:off x="5690394" y="4250531"/>
            <a:ext cx="1930400"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8" name="27 Conector recto">
            <a:extLst>
              <a:ext uri="{FF2B5EF4-FFF2-40B4-BE49-F238E27FC236}">
                <a16:creationId xmlns:a16="http://schemas.microsoft.com/office/drawing/2014/main" id="{A9E05EC2-1866-4240-BD3C-7065FF8A0600}"/>
              </a:ext>
            </a:extLst>
          </p:cNvPr>
          <p:cNvCxnSpPr/>
          <p:nvPr/>
        </p:nvCxnSpPr>
        <p:spPr>
          <a:xfrm rot="5400000">
            <a:off x="6265069" y="4390231"/>
            <a:ext cx="1644650" cy="793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9" name="28 Conector recto">
            <a:extLst>
              <a:ext uri="{FF2B5EF4-FFF2-40B4-BE49-F238E27FC236}">
                <a16:creationId xmlns:a16="http://schemas.microsoft.com/office/drawing/2014/main" id="{0B4361EB-2716-44BD-9386-790D12838A48}"/>
              </a:ext>
            </a:extLst>
          </p:cNvPr>
          <p:cNvCxnSpPr/>
          <p:nvPr/>
        </p:nvCxnSpPr>
        <p:spPr>
          <a:xfrm rot="5400000">
            <a:off x="6834188" y="4537075"/>
            <a:ext cx="1357312"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0" name="29 Conector recto">
            <a:extLst>
              <a:ext uri="{FF2B5EF4-FFF2-40B4-BE49-F238E27FC236}">
                <a16:creationId xmlns:a16="http://schemas.microsoft.com/office/drawing/2014/main" id="{2747C98A-6CD1-4697-A6C7-37846AD785B0}"/>
              </a:ext>
            </a:extLst>
          </p:cNvPr>
          <p:cNvCxnSpPr/>
          <p:nvPr/>
        </p:nvCxnSpPr>
        <p:spPr>
          <a:xfrm rot="5400000">
            <a:off x="7441406" y="4715669"/>
            <a:ext cx="1000125"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50 Conector recto">
            <a:extLst>
              <a:ext uri="{FF2B5EF4-FFF2-40B4-BE49-F238E27FC236}">
                <a16:creationId xmlns:a16="http://schemas.microsoft.com/office/drawing/2014/main" id="{1692DC4F-ED1D-4887-8298-0EFF56B553D9}"/>
              </a:ext>
            </a:extLst>
          </p:cNvPr>
          <p:cNvCxnSpPr/>
          <p:nvPr/>
        </p:nvCxnSpPr>
        <p:spPr>
          <a:xfrm>
            <a:off x="5226050" y="4214813"/>
            <a:ext cx="2714625" cy="158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56" name="55 CuadroTexto">
            <a:extLst>
              <a:ext uri="{FF2B5EF4-FFF2-40B4-BE49-F238E27FC236}">
                <a16:creationId xmlns:a16="http://schemas.microsoft.com/office/drawing/2014/main" id="{47F53163-7956-4C8B-885E-3BB2D4A6B011}"/>
              </a:ext>
            </a:extLst>
          </p:cNvPr>
          <p:cNvSpPr txBox="1">
            <a:spLocks noChangeArrowheads="1"/>
          </p:cNvSpPr>
          <p:nvPr/>
        </p:nvSpPr>
        <p:spPr bwMode="auto">
          <a:xfrm>
            <a:off x="5583238" y="2071688"/>
            <a:ext cx="295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a:t>
            </a:r>
            <a:endParaRPr kumimoji="0" lang="es-ES"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 name="56 CuadroTexto">
            <a:extLst>
              <a:ext uri="{FF2B5EF4-FFF2-40B4-BE49-F238E27FC236}">
                <a16:creationId xmlns:a16="http://schemas.microsoft.com/office/drawing/2014/main" id="{814E46EF-52D3-4E3F-B6AA-4B0AAA3DD4CB}"/>
              </a:ext>
            </a:extLst>
          </p:cNvPr>
          <p:cNvSpPr txBox="1">
            <a:spLocks noChangeArrowheads="1"/>
          </p:cNvSpPr>
          <p:nvPr/>
        </p:nvSpPr>
        <p:spPr bwMode="auto">
          <a:xfrm>
            <a:off x="6083300" y="2428875"/>
            <a:ext cx="309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a:t>
            </a:r>
            <a:endParaRPr kumimoji="0" lang="es-ES"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8" name="57 CuadroTexto">
            <a:extLst>
              <a:ext uri="{FF2B5EF4-FFF2-40B4-BE49-F238E27FC236}">
                <a16:creationId xmlns:a16="http://schemas.microsoft.com/office/drawing/2014/main" id="{19581ACA-0104-48A3-A1CA-6D9FB3003C64}"/>
              </a:ext>
            </a:extLst>
          </p:cNvPr>
          <p:cNvSpPr txBox="1">
            <a:spLocks noChangeArrowheads="1"/>
          </p:cNvSpPr>
          <p:nvPr/>
        </p:nvSpPr>
        <p:spPr bwMode="auto">
          <a:xfrm>
            <a:off x="6511925" y="2786063"/>
            <a:ext cx="290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a:t>
            </a:r>
            <a:endParaRPr kumimoji="0" lang="es-ES"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9" name="58 CuadroTexto">
            <a:extLst>
              <a:ext uri="{FF2B5EF4-FFF2-40B4-BE49-F238E27FC236}">
                <a16:creationId xmlns:a16="http://schemas.microsoft.com/office/drawing/2014/main" id="{7A311939-8DD3-4B9B-A91A-C292C1B7E24A}"/>
              </a:ext>
            </a:extLst>
          </p:cNvPr>
          <p:cNvSpPr txBox="1">
            <a:spLocks noChangeArrowheads="1"/>
          </p:cNvSpPr>
          <p:nvPr/>
        </p:nvSpPr>
        <p:spPr bwMode="auto">
          <a:xfrm>
            <a:off x="6940550" y="3071813"/>
            <a:ext cx="306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a:t>
            </a:r>
            <a:endParaRPr kumimoji="0" lang="es-ES"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60" name="59 CuadroTexto">
            <a:extLst>
              <a:ext uri="{FF2B5EF4-FFF2-40B4-BE49-F238E27FC236}">
                <a16:creationId xmlns:a16="http://schemas.microsoft.com/office/drawing/2014/main" id="{52C0F1CD-5BF9-403D-8380-DA4E529CD992}"/>
              </a:ext>
            </a:extLst>
          </p:cNvPr>
          <p:cNvSpPr txBox="1">
            <a:spLocks noChangeArrowheads="1"/>
          </p:cNvSpPr>
          <p:nvPr/>
        </p:nvSpPr>
        <p:spPr bwMode="auto">
          <a:xfrm>
            <a:off x="7369175" y="3429000"/>
            <a:ext cx="300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a:t>
            </a:r>
            <a:endParaRPr kumimoji="0" lang="es-ES"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61" name="60 CuadroTexto">
            <a:extLst>
              <a:ext uri="{FF2B5EF4-FFF2-40B4-BE49-F238E27FC236}">
                <a16:creationId xmlns:a16="http://schemas.microsoft.com/office/drawing/2014/main" id="{4B63C4F4-6301-4DB5-932D-A0DED7D5662F}"/>
              </a:ext>
            </a:extLst>
          </p:cNvPr>
          <p:cNvSpPr txBox="1">
            <a:spLocks noChangeArrowheads="1"/>
          </p:cNvSpPr>
          <p:nvPr/>
        </p:nvSpPr>
        <p:spPr bwMode="auto">
          <a:xfrm>
            <a:off x="7797800" y="3714750"/>
            <a:ext cx="290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f</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a:t>
            </a:r>
            <a:endParaRPr kumimoji="0" lang="es-ES"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62" name="61 CuadroTexto">
            <a:extLst>
              <a:ext uri="{FF2B5EF4-FFF2-40B4-BE49-F238E27FC236}">
                <a16:creationId xmlns:a16="http://schemas.microsoft.com/office/drawing/2014/main" id="{7696E614-9C85-4DD6-BB01-79894B1722D7}"/>
              </a:ext>
            </a:extLst>
          </p:cNvPr>
          <p:cNvSpPr txBox="1">
            <a:spLocks noChangeArrowheads="1"/>
          </p:cNvSpPr>
          <p:nvPr/>
        </p:nvSpPr>
        <p:spPr bwMode="auto">
          <a:xfrm>
            <a:off x="5095875" y="142875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Y</a:t>
            </a:r>
            <a:endParaRPr kumimoji="0" lang="es-ES"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63" name="62 CuadroTexto">
            <a:extLst>
              <a:ext uri="{FF2B5EF4-FFF2-40B4-BE49-F238E27FC236}">
                <a16:creationId xmlns:a16="http://schemas.microsoft.com/office/drawing/2014/main" id="{46A00F7A-347A-4FC6-8D3D-4F8E0338AE5F}"/>
              </a:ext>
            </a:extLst>
          </p:cNvPr>
          <p:cNvSpPr txBox="1">
            <a:spLocks noChangeArrowheads="1"/>
          </p:cNvSpPr>
          <p:nvPr/>
        </p:nvSpPr>
        <p:spPr bwMode="auto">
          <a:xfrm>
            <a:off x="9001125" y="507206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X</a:t>
            </a:r>
            <a:endParaRPr kumimoji="0" lang="es-ES"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65" name="64 CuadroTexto">
            <a:extLst>
              <a:ext uri="{FF2B5EF4-FFF2-40B4-BE49-F238E27FC236}">
                <a16:creationId xmlns:a16="http://schemas.microsoft.com/office/drawing/2014/main" id="{BC936A1E-B776-4E66-A854-34B1EF156BEF}"/>
              </a:ext>
            </a:extLst>
          </p:cNvPr>
          <p:cNvSpPr txBox="1">
            <a:spLocks noChangeArrowheads="1"/>
          </p:cNvSpPr>
          <p:nvPr/>
        </p:nvSpPr>
        <p:spPr bwMode="auto">
          <a:xfrm>
            <a:off x="7797800" y="1785938"/>
            <a:ext cx="1282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Curva de la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Demanda</a:t>
            </a:r>
            <a:endParaRPr kumimoji="0" lang="es-ES" altLang="es-MX"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cxnSp>
        <p:nvCxnSpPr>
          <p:cNvPr id="67" name="66 Conector recto de flecha">
            <a:extLst>
              <a:ext uri="{FF2B5EF4-FFF2-40B4-BE49-F238E27FC236}">
                <a16:creationId xmlns:a16="http://schemas.microsoft.com/office/drawing/2014/main" id="{70242D29-5F6E-4067-AD4F-A5B13A4E78A0}"/>
              </a:ext>
            </a:extLst>
          </p:cNvPr>
          <p:cNvCxnSpPr/>
          <p:nvPr/>
        </p:nvCxnSpPr>
        <p:spPr>
          <a:xfrm rot="10800000" flipV="1">
            <a:off x="7083425" y="2428875"/>
            <a:ext cx="1071563" cy="7858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32 Tabla">
            <a:extLst>
              <a:ext uri="{FF2B5EF4-FFF2-40B4-BE49-F238E27FC236}">
                <a16:creationId xmlns:a16="http://schemas.microsoft.com/office/drawing/2014/main" id="{3F12A3B5-F648-473F-B9C5-A438A15D86CB}"/>
              </a:ext>
            </a:extLst>
          </p:cNvPr>
          <p:cNvGraphicFramePr>
            <a:graphicFrameLocks noGrp="1"/>
          </p:cNvGraphicFramePr>
          <p:nvPr/>
        </p:nvGraphicFramePr>
        <p:xfrm>
          <a:off x="1952625" y="1571625"/>
          <a:ext cx="2173288" cy="1571623"/>
        </p:xfrm>
        <a:graphic>
          <a:graphicData uri="http://schemas.openxmlformats.org/drawingml/2006/table">
            <a:tbl>
              <a:tblPr>
                <a:tableStyleId>{125E5076-3810-47DD-B79F-674D7AD40C01}</a:tableStyleId>
              </a:tblPr>
              <a:tblGrid>
                <a:gridCol w="672867">
                  <a:extLst>
                    <a:ext uri="{9D8B030D-6E8A-4147-A177-3AD203B41FA5}">
                      <a16:colId xmlns:a16="http://schemas.microsoft.com/office/drawing/2014/main" val="20000"/>
                    </a:ext>
                  </a:extLst>
                </a:gridCol>
                <a:gridCol w="714486">
                  <a:extLst>
                    <a:ext uri="{9D8B030D-6E8A-4147-A177-3AD203B41FA5}">
                      <a16:colId xmlns:a16="http://schemas.microsoft.com/office/drawing/2014/main" val="20001"/>
                    </a:ext>
                  </a:extLst>
                </a:gridCol>
                <a:gridCol w="785935">
                  <a:extLst>
                    <a:ext uri="{9D8B030D-6E8A-4147-A177-3AD203B41FA5}">
                      <a16:colId xmlns:a16="http://schemas.microsoft.com/office/drawing/2014/main" val="20002"/>
                    </a:ext>
                  </a:extLst>
                </a:gridCol>
              </a:tblGrid>
              <a:tr h="375913">
                <a:tc>
                  <a:txBody>
                    <a:bodyPr/>
                    <a:lstStyle/>
                    <a:p>
                      <a:pPr algn="ctr">
                        <a:spcAft>
                          <a:spcPts val="0"/>
                        </a:spcAft>
                      </a:pPr>
                      <a:endParaRPr lang="es-ES_tradnl" sz="900" b="1" dirty="0">
                        <a:solidFill>
                          <a:schemeClr val="tx1"/>
                        </a:solidFill>
                      </a:endParaRPr>
                    </a:p>
                    <a:p>
                      <a:pPr algn="ctr">
                        <a:spcAft>
                          <a:spcPts val="0"/>
                        </a:spcAft>
                      </a:pPr>
                      <a:r>
                        <a:rPr lang="es-ES_tradnl" sz="900" b="1" dirty="0">
                          <a:solidFill>
                            <a:schemeClr val="tx1"/>
                          </a:solidFill>
                        </a:rPr>
                        <a:t>PUNTOS</a:t>
                      </a:r>
                      <a:endParaRPr lang="es-ES" sz="900" b="1" dirty="0">
                        <a:solidFill>
                          <a:schemeClr val="tx1"/>
                        </a:solidFill>
                        <a:latin typeface="Times New Roman"/>
                        <a:ea typeface="Times New Roman"/>
                        <a:cs typeface="Times New Roman"/>
                      </a:endParaRPr>
                    </a:p>
                  </a:txBody>
                  <a:tcPr marL="68590" marR="68590" marT="0" marB="0"/>
                </a:tc>
                <a:tc>
                  <a:txBody>
                    <a:bodyPr/>
                    <a:lstStyle/>
                    <a:p>
                      <a:pPr algn="ctr">
                        <a:spcAft>
                          <a:spcPts val="0"/>
                        </a:spcAft>
                      </a:pPr>
                      <a:r>
                        <a:rPr lang="es-ES_tradnl" sz="900" b="1" dirty="0">
                          <a:solidFill>
                            <a:schemeClr val="tx1"/>
                          </a:solidFill>
                        </a:rPr>
                        <a:t>PRECIOS</a:t>
                      </a:r>
                    </a:p>
                    <a:p>
                      <a:pPr algn="ctr">
                        <a:spcAft>
                          <a:spcPts val="0"/>
                        </a:spcAft>
                      </a:pPr>
                      <a:r>
                        <a:rPr lang="es-ES_tradnl" sz="900" b="1" dirty="0">
                          <a:solidFill>
                            <a:schemeClr val="tx1"/>
                          </a:solidFill>
                        </a:rPr>
                        <a:t>$</a:t>
                      </a:r>
                      <a:endParaRPr lang="es-ES" sz="900" b="1" dirty="0">
                        <a:solidFill>
                          <a:schemeClr val="tx1"/>
                        </a:solidFill>
                        <a:latin typeface="Times New Roman"/>
                        <a:ea typeface="Times New Roman"/>
                        <a:cs typeface="Times New Roman"/>
                      </a:endParaRPr>
                    </a:p>
                  </a:txBody>
                  <a:tcPr marL="68590" marR="68590" marT="0" marB="0"/>
                </a:tc>
                <a:tc>
                  <a:txBody>
                    <a:bodyPr/>
                    <a:lstStyle/>
                    <a:p>
                      <a:pPr algn="ctr">
                        <a:spcAft>
                          <a:spcPts val="0"/>
                        </a:spcAft>
                      </a:pPr>
                      <a:r>
                        <a:rPr lang="es-ES_tradnl" sz="900" b="1" dirty="0">
                          <a:solidFill>
                            <a:schemeClr val="tx1"/>
                          </a:solidFill>
                        </a:rPr>
                        <a:t>CANTIDAD</a:t>
                      </a:r>
                    </a:p>
                    <a:p>
                      <a:pPr algn="ctr">
                        <a:spcAft>
                          <a:spcPts val="0"/>
                        </a:spcAft>
                      </a:pPr>
                      <a:r>
                        <a:rPr lang="es-ES_tradnl" sz="900" b="1" dirty="0">
                          <a:solidFill>
                            <a:schemeClr val="tx1"/>
                          </a:solidFill>
                        </a:rPr>
                        <a:t>Q</a:t>
                      </a:r>
                      <a:endParaRPr lang="es-ES" sz="900" b="1" dirty="0">
                        <a:solidFill>
                          <a:schemeClr val="tx1"/>
                        </a:solidFill>
                        <a:latin typeface="Times New Roman"/>
                        <a:ea typeface="Times New Roman"/>
                        <a:cs typeface="Times New Roman"/>
                      </a:endParaRPr>
                    </a:p>
                  </a:txBody>
                  <a:tcPr marL="68590" marR="68590" marT="0" marB="0"/>
                </a:tc>
                <a:extLst>
                  <a:ext uri="{0D108BD9-81ED-4DB2-BD59-A6C34878D82A}">
                    <a16:rowId xmlns:a16="http://schemas.microsoft.com/office/drawing/2014/main" val="10000"/>
                  </a:ext>
                </a:extLst>
              </a:tr>
              <a:tr h="199285">
                <a:tc>
                  <a:txBody>
                    <a:bodyPr/>
                    <a:lstStyle/>
                    <a:p>
                      <a:pPr algn="ctr">
                        <a:spcAft>
                          <a:spcPts val="0"/>
                        </a:spcAft>
                      </a:pPr>
                      <a:r>
                        <a:rPr lang="es-ES_tradnl" sz="1000" b="1" dirty="0">
                          <a:solidFill>
                            <a:schemeClr val="tx1"/>
                          </a:solidFill>
                        </a:rPr>
                        <a:t> a</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tc>
                  <a:txBody>
                    <a:bodyPr/>
                    <a:lstStyle/>
                    <a:p>
                      <a:pPr algn="ctr">
                        <a:spcAft>
                          <a:spcPts val="0"/>
                        </a:spcAft>
                      </a:pPr>
                      <a:r>
                        <a:rPr lang="es-ES_tradnl" sz="1000" b="1" dirty="0">
                          <a:solidFill>
                            <a:schemeClr val="tx1"/>
                          </a:solidFill>
                        </a:rPr>
                        <a:t>100</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tc>
                  <a:txBody>
                    <a:bodyPr/>
                    <a:lstStyle/>
                    <a:p>
                      <a:pPr algn="ctr">
                        <a:spcAft>
                          <a:spcPts val="0"/>
                        </a:spcAft>
                      </a:pPr>
                      <a:r>
                        <a:rPr lang="es-ES_tradnl" sz="1000" b="1" dirty="0">
                          <a:solidFill>
                            <a:schemeClr val="tx1"/>
                          </a:solidFill>
                        </a:rPr>
                        <a:t>10</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extLst>
                  <a:ext uri="{0D108BD9-81ED-4DB2-BD59-A6C34878D82A}">
                    <a16:rowId xmlns:a16="http://schemas.microsoft.com/office/drawing/2014/main" val="10001"/>
                  </a:ext>
                </a:extLst>
              </a:tr>
              <a:tr h="199285">
                <a:tc>
                  <a:txBody>
                    <a:bodyPr/>
                    <a:lstStyle/>
                    <a:p>
                      <a:pPr algn="ctr">
                        <a:spcAft>
                          <a:spcPts val="0"/>
                        </a:spcAft>
                      </a:pPr>
                      <a:r>
                        <a:rPr lang="es-ES_tradnl" sz="1000" b="1" dirty="0">
                          <a:solidFill>
                            <a:schemeClr val="tx1"/>
                          </a:solidFill>
                        </a:rPr>
                        <a:t>b</a:t>
                      </a:r>
                      <a:endParaRPr lang="es-ES" sz="1000" b="1" dirty="0">
                        <a:solidFill>
                          <a:schemeClr val="tx1"/>
                        </a:solidFill>
                        <a:latin typeface="Times New Roman"/>
                        <a:ea typeface="Times New Roman"/>
                        <a:cs typeface="Times New Roman"/>
                      </a:endParaRPr>
                    </a:p>
                  </a:txBody>
                  <a:tcPr marL="68590" marR="68590" marT="0" marB="0"/>
                </a:tc>
                <a:tc>
                  <a:txBody>
                    <a:bodyPr/>
                    <a:lstStyle/>
                    <a:p>
                      <a:pPr algn="ctr">
                        <a:spcAft>
                          <a:spcPts val="0"/>
                        </a:spcAft>
                      </a:pPr>
                      <a:r>
                        <a:rPr lang="es-ES_tradnl" sz="1000" b="1">
                          <a:solidFill>
                            <a:schemeClr val="tx1"/>
                          </a:solidFill>
                        </a:rPr>
                        <a:t>90</a:t>
                      </a:r>
                      <a:endParaRPr lang="es-ES" sz="1000" b="1">
                        <a:solidFill>
                          <a:schemeClr val="tx1"/>
                        </a:solidFill>
                        <a:latin typeface="Times New Roman"/>
                        <a:ea typeface="Times New Roman"/>
                        <a:cs typeface="Times New Roman"/>
                      </a:endParaRPr>
                    </a:p>
                  </a:txBody>
                  <a:tcPr marL="68590" marR="68590" marT="0" marB="0"/>
                </a:tc>
                <a:tc>
                  <a:txBody>
                    <a:bodyPr/>
                    <a:lstStyle/>
                    <a:p>
                      <a:pPr algn="ctr">
                        <a:spcAft>
                          <a:spcPts val="0"/>
                        </a:spcAft>
                      </a:pPr>
                      <a:r>
                        <a:rPr lang="es-ES_tradnl" sz="1000" b="1">
                          <a:solidFill>
                            <a:schemeClr val="tx1"/>
                          </a:solidFill>
                        </a:rPr>
                        <a:t>20</a:t>
                      </a:r>
                      <a:endParaRPr lang="es-ES" sz="1000" b="1">
                        <a:solidFill>
                          <a:schemeClr val="tx1"/>
                        </a:solidFill>
                        <a:latin typeface="Times New Roman"/>
                        <a:ea typeface="Times New Roman"/>
                        <a:cs typeface="Times New Roman"/>
                      </a:endParaRPr>
                    </a:p>
                  </a:txBody>
                  <a:tcPr marL="68590" marR="68590" marT="0" marB="0"/>
                </a:tc>
                <a:extLst>
                  <a:ext uri="{0D108BD9-81ED-4DB2-BD59-A6C34878D82A}">
                    <a16:rowId xmlns:a16="http://schemas.microsoft.com/office/drawing/2014/main" val="10002"/>
                  </a:ext>
                </a:extLst>
              </a:tr>
              <a:tr h="199285">
                <a:tc>
                  <a:txBody>
                    <a:bodyPr/>
                    <a:lstStyle/>
                    <a:p>
                      <a:pPr algn="ctr">
                        <a:spcAft>
                          <a:spcPts val="0"/>
                        </a:spcAft>
                      </a:pPr>
                      <a:r>
                        <a:rPr lang="es-ES_tradnl" sz="1000" b="1" dirty="0">
                          <a:solidFill>
                            <a:schemeClr val="tx1"/>
                          </a:solidFill>
                        </a:rPr>
                        <a:t>c</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tc>
                  <a:txBody>
                    <a:bodyPr/>
                    <a:lstStyle/>
                    <a:p>
                      <a:pPr algn="ctr">
                        <a:spcAft>
                          <a:spcPts val="0"/>
                        </a:spcAft>
                      </a:pPr>
                      <a:r>
                        <a:rPr lang="es-ES_tradnl" sz="1000" b="1" dirty="0">
                          <a:solidFill>
                            <a:schemeClr val="tx1"/>
                          </a:solidFill>
                        </a:rPr>
                        <a:t>80</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tc>
                  <a:txBody>
                    <a:bodyPr/>
                    <a:lstStyle/>
                    <a:p>
                      <a:pPr algn="ctr">
                        <a:spcAft>
                          <a:spcPts val="0"/>
                        </a:spcAft>
                      </a:pPr>
                      <a:r>
                        <a:rPr lang="es-ES_tradnl" sz="1000" b="1" dirty="0">
                          <a:solidFill>
                            <a:schemeClr val="tx1"/>
                          </a:solidFill>
                        </a:rPr>
                        <a:t>30</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extLst>
                  <a:ext uri="{0D108BD9-81ED-4DB2-BD59-A6C34878D82A}">
                    <a16:rowId xmlns:a16="http://schemas.microsoft.com/office/drawing/2014/main" val="10003"/>
                  </a:ext>
                </a:extLst>
              </a:tr>
              <a:tr h="199285">
                <a:tc>
                  <a:txBody>
                    <a:bodyPr/>
                    <a:lstStyle/>
                    <a:p>
                      <a:pPr algn="ctr">
                        <a:spcAft>
                          <a:spcPts val="0"/>
                        </a:spcAft>
                      </a:pPr>
                      <a:r>
                        <a:rPr lang="es-ES_tradnl" sz="1000" b="1" dirty="0">
                          <a:solidFill>
                            <a:schemeClr val="tx1"/>
                          </a:solidFill>
                        </a:rPr>
                        <a:t>d</a:t>
                      </a:r>
                      <a:endParaRPr lang="es-ES" sz="1000" b="1" dirty="0">
                        <a:solidFill>
                          <a:schemeClr val="tx1"/>
                        </a:solidFill>
                        <a:latin typeface="Times New Roman"/>
                        <a:ea typeface="Times New Roman"/>
                        <a:cs typeface="Times New Roman"/>
                      </a:endParaRPr>
                    </a:p>
                  </a:txBody>
                  <a:tcPr marL="68590" marR="68590" marT="0" marB="0"/>
                </a:tc>
                <a:tc>
                  <a:txBody>
                    <a:bodyPr/>
                    <a:lstStyle/>
                    <a:p>
                      <a:pPr algn="ctr">
                        <a:spcAft>
                          <a:spcPts val="0"/>
                        </a:spcAft>
                      </a:pPr>
                      <a:r>
                        <a:rPr lang="es-ES_tradnl" sz="1000" b="1">
                          <a:solidFill>
                            <a:schemeClr val="tx1"/>
                          </a:solidFill>
                        </a:rPr>
                        <a:t>70</a:t>
                      </a:r>
                      <a:endParaRPr lang="es-ES" sz="1000" b="1">
                        <a:solidFill>
                          <a:schemeClr val="tx1"/>
                        </a:solidFill>
                        <a:latin typeface="Times New Roman"/>
                        <a:ea typeface="Times New Roman"/>
                        <a:cs typeface="Times New Roman"/>
                      </a:endParaRPr>
                    </a:p>
                  </a:txBody>
                  <a:tcPr marL="68590" marR="68590" marT="0" marB="0"/>
                </a:tc>
                <a:tc>
                  <a:txBody>
                    <a:bodyPr/>
                    <a:lstStyle/>
                    <a:p>
                      <a:pPr algn="ctr">
                        <a:spcAft>
                          <a:spcPts val="0"/>
                        </a:spcAft>
                      </a:pPr>
                      <a:r>
                        <a:rPr lang="es-ES_tradnl" sz="1000" b="1">
                          <a:solidFill>
                            <a:schemeClr val="tx1"/>
                          </a:solidFill>
                        </a:rPr>
                        <a:t>40</a:t>
                      </a:r>
                      <a:endParaRPr lang="es-ES" sz="1000" b="1">
                        <a:solidFill>
                          <a:schemeClr val="tx1"/>
                        </a:solidFill>
                        <a:latin typeface="Times New Roman"/>
                        <a:ea typeface="Times New Roman"/>
                        <a:cs typeface="Times New Roman"/>
                      </a:endParaRPr>
                    </a:p>
                  </a:txBody>
                  <a:tcPr marL="68590" marR="68590" marT="0" marB="0"/>
                </a:tc>
                <a:extLst>
                  <a:ext uri="{0D108BD9-81ED-4DB2-BD59-A6C34878D82A}">
                    <a16:rowId xmlns:a16="http://schemas.microsoft.com/office/drawing/2014/main" val="10004"/>
                  </a:ext>
                </a:extLst>
              </a:tr>
              <a:tr h="199285">
                <a:tc>
                  <a:txBody>
                    <a:bodyPr/>
                    <a:lstStyle/>
                    <a:p>
                      <a:pPr algn="ctr">
                        <a:spcAft>
                          <a:spcPts val="0"/>
                        </a:spcAft>
                      </a:pPr>
                      <a:r>
                        <a:rPr lang="es-ES_tradnl" sz="1000" b="1" dirty="0">
                          <a:solidFill>
                            <a:schemeClr val="tx1"/>
                          </a:solidFill>
                        </a:rPr>
                        <a:t>e</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tc>
                  <a:txBody>
                    <a:bodyPr/>
                    <a:lstStyle/>
                    <a:p>
                      <a:pPr algn="ctr">
                        <a:spcAft>
                          <a:spcPts val="0"/>
                        </a:spcAft>
                      </a:pPr>
                      <a:r>
                        <a:rPr lang="es-ES_tradnl" sz="1000" b="1" dirty="0">
                          <a:solidFill>
                            <a:schemeClr val="tx1"/>
                          </a:solidFill>
                        </a:rPr>
                        <a:t>60</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tc>
                  <a:txBody>
                    <a:bodyPr/>
                    <a:lstStyle/>
                    <a:p>
                      <a:pPr algn="ctr">
                        <a:spcAft>
                          <a:spcPts val="0"/>
                        </a:spcAft>
                      </a:pPr>
                      <a:r>
                        <a:rPr lang="es-ES_tradnl" sz="1000" b="1" dirty="0">
                          <a:solidFill>
                            <a:schemeClr val="tx1"/>
                          </a:solidFill>
                        </a:rPr>
                        <a:t>50</a:t>
                      </a:r>
                      <a:endParaRPr lang="es-ES" sz="1000" b="1" dirty="0">
                        <a:solidFill>
                          <a:schemeClr val="tx1"/>
                        </a:solidFill>
                        <a:latin typeface="Times New Roman"/>
                        <a:ea typeface="Times New Roman"/>
                        <a:cs typeface="Times New Roman"/>
                      </a:endParaRPr>
                    </a:p>
                  </a:txBody>
                  <a:tcPr marL="68590" marR="68590" marT="0" marB="0">
                    <a:solidFill>
                      <a:schemeClr val="tx2">
                        <a:lumMod val="20000"/>
                        <a:lumOff val="80000"/>
                      </a:schemeClr>
                    </a:solidFill>
                  </a:tcPr>
                </a:tc>
                <a:extLst>
                  <a:ext uri="{0D108BD9-81ED-4DB2-BD59-A6C34878D82A}">
                    <a16:rowId xmlns:a16="http://schemas.microsoft.com/office/drawing/2014/main" val="10005"/>
                  </a:ext>
                </a:extLst>
              </a:tr>
              <a:tr h="199285">
                <a:tc>
                  <a:txBody>
                    <a:bodyPr/>
                    <a:lstStyle/>
                    <a:p>
                      <a:pPr algn="ctr">
                        <a:spcAft>
                          <a:spcPts val="0"/>
                        </a:spcAft>
                      </a:pPr>
                      <a:r>
                        <a:rPr lang="es-ES_tradnl" sz="1000" b="1" dirty="0">
                          <a:solidFill>
                            <a:schemeClr val="tx1"/>
                          </a:solidFill>
                        </a:rPr>
                        <a:t>f</a:t>
                      </a:r>
                      <a:endParaRPr lang="es-ES" sz="1000" b="1" dirty="0">
                        <a:solidFill>
                          <a:schemeClr val="tx1"/>
                        </a:solidFill>
                        <a:latin typeface="Times New Roman"/>
                        <a:ea typeface="Times New Roman"/>
                        <a:cs typeface="Times New Roman"/>
                      </a:endParaRPr>
                    </a:p>
                  </a:txBody>
                  <a:tcPr marL="68590" marR="68590" marT="0" marB="0"/>
                </a:tc>
                <a:tc>
                  <a:txBody>
                    <a:bodyPr/>
                    <a:lstStyle/>
                    <a:p>
                      <a:pPr algn="ctr">
                        <a:spcAft>
                          <a:spcPts val="0"/>
                        </a:spcAft>
                      </a:pPr>
                      <a:r>
                        <a:rPr lang="es-ES_tradnl" sz="1000" b="1" dirty="0">
                          <a:solidFill>
                            <a:schemeClr val="tx1"/>
                          </a:solidFill>
                        </a:rPr>
                        <a:t>50</a:t>
                      </a:r>
                      <a:endParaRPr lang="es-ES" sz="1000" b="1" dirty="0">
                        <a:solidFill>
                          <a:schemeClr val="tx1"/>
                        </a:solidFill>
                        <a:latin typeface="Times New Roman"/>
                        <a:ea typeface="Times New Roman"/>
                        <a:cs typeface="Times New Roman"/>
                      </a:endParaRPr>
                    </a:p>
                  </a:txBody>
                  <a:tcPr marL="68590" marR="68590" marT="0" marB="0"/>
                </a:tc>
                <a:tc>
                  <a:txBody>
                    <a:bodyPr/>
                    <a:lstStyle/>
                    <a:p>
                      <a:pPr algn="ctr">
                        <a:spcAft>
                          <a:spcPts val="0"/>
                        </a:spcAft>
                      </a:pPr>
                      <a:r>
                        <a:rPr lang="es-ES_tradnl" sz="1000" b="1" dirty="0">
                          <a:solidFill>
                            <a:schemeClr val="tx1"/>
                          </a:solidFill>
                        </a:rPr>
                        <a:t>60</a:t>
                      </a:r>
                      <a:endParaRPr lang="es-ES" sz="1000" b="1" dirty="0">
                        <a:solidFill>
                          <a:schemeClr val="tx1"/>
                        </a:solidFill>
                        <a:latin typeface="Times New Roman"/>
                        <a:ea typeface="Times New Roman"/>
                        <a:cs typeface="Times New Roman"/>
                      </a:endParaRPr>
                    </a:p>
                  </a:txBody>
                  <a:tcPr marL="68590" marR="68590" marT="0" marB="0"/>
                </a:tc>
                <a:extLst>
                  <a:ext uri="{0D108BD9-81ED-4DB2-BD59-A6C34878D82A}">
                    <a16:rowId xmlns:a16="http://schemas.microsoft.com/office/drawing/2014/main" val="10006"/>
                  </a:ext>
                </a:extLst>
              </a:tr>
            </a:tbl>
          </a:graphicData>
        </a:graphic>
      </p:graphicFrame>
      <p:sp>
        <p:nvSpPr>
          <p:cNvPr id="65591" name="33 CuadroTexto">
            <a:extLst>
              <a:ext uri="{FF2B5EF4-FFF2-40B4-BE49-F238E27FC236}">
                <a16:creationId xmlns:a16="http://schemas.microsoft.com/office/drawing/2014/main" id="{66FE8A09-0734-41B9-B9B2-C6404185D489}"/>
              </a:ext>
            </a:extLst>
          </p:cNvPr>
          <p:cNvSpPr txBox="1">
            <a:spLocks noChangeArrowheads="1"/>
          </p:cNvSpPr>
          <p:nvPr/>
        </p:nvSpPr>
        <p:spPr bwMode="auto">
          <a:xfrm>
            <a:off x="1916113" y="1192213"/>
            <a:ext cx="2322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400" b="1" i="0" u="none" strike="noStrike" kern="1200" cap="none" spc="0" normalizeH="0" baseline="0" noProof="0">
                <a:ln>
                  <a:noFill/>
                </a:ln>
                <a:solidFill>
                  <a:prstClr val="black"/>
                </a:solidFill>
                <a:effectLst/>
                <a:uLnTx/>
                <a:uFillTx/>
                <a:latin typeface="Arial" panose="020B0604020202020204" pitchFamily="34" charset="0"/>
                <a:ea typeface="+mn-ea"/>
                <a:cs typeface="+mn-cs"/>
              </a:rPr>
              <a:t>TABLA DE LA DEMANDA</a:t>
            </a:r>
            <a:endParaRPr kumimoji="0" lang="es-ES" altLang="es-MX" sz="1400" b="1"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9" name="38 Rectángulo">
            <a:extLst>
              <a:ext uri="{FF2B5EF4-FFF2-40B4-BE49-F238E27FC236}">
                <a16:creationId xmlns:a16="http://schemas.microsoft.com/office/drawing/2014/main" id="{5741E0FB-5834-4844-AA12-0CD5CA78648C}"/>
              </a:ext>
            </a:extLst>
          </p:cNvPr>
          <p:cNvSpPr/>
          <p:nvPr/>
        </p:nvSpPr>
        <p:spPr>
          <a:xfrm>
            <a:off x="3024188" y="5143500"/>
            <a:ext cx="571500" cy="857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pic>
        <p:nvPicPr>
          <p:cNvPr id="50" name="Sonido grabado">
            <a:hlinkClick r:id="" action="ppaction://media"/>
            <a:extLst>
              <a:ext uri="{FF2B5EF4-FFF2-40B4-BE49-F238E27FC236}">
                <a16:creationId xmlns:a16="http://schemas.microsoft.com/office/drawing/2014/main" id="{EA050150-03ED-42EA-920F-183337DFCE74}"/>
              </a:ext>
            </a:extLst>
          </p:cNvPr>
          <p:cNvPicPr>
            <a:picLocks noChangeAspect="1"/>
          </p:cNvPicPr>
          <p:nvPr>
            <a:audioFile r:link="rId2"/>
            <p:extLst>
              <p:ext uri="{DAA4B4D4-6D71-4841-9C94-3DE7FCFB9230}">
                <p14:media xmlns:p14="http://schemas.microsoft.com/office/powerpoint/2010/main" r:embed="rId1"/>
              </p:ext>
            </p:extLst>
          </p:nvPr>
        </p:nvPicPr>
        <p:blipFill>
          <a:blip r:embed="rId9">
            <a:extLst>
              <a:ext uri="{28A0092B-C50C-407E-A947-70E740481C1C}">
                <a14:useLocalDpi xmlns:a14="http://schemas.microsoft.com/office/drawing/2010/main" val="0"/>
              </a:ext>
            </a:extLst>
          </a:blip>
          <a:srcRect/>
          <a:stretch>
            <a:fillRect/>
          </a:stretch>
        </p:blipFill>
        <p:spPr bwMode="auto">
          <a:xfrm>
            <a:off x="9024938" y="28575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Definición">
            <a:hlinkClick r:id="" action="ppaction://media"/>
            <a:extLst>
              <a:ext uri="{FF2B5EF4-FFF2-40B4-BE49-F238E27FC236}">
                <a16:creationId xmlns:a16="http://schemas.microsoft.com/office/drawing/2014/main" id="{858D09BC-EE48-4D47-BAAF-15C769892BC1}"/>
              </a:ext>
            </a:extLst>
          </p:cNvPr>
          <p:cNvPicPr>
            <a:picLocks noChangeAspect="1"/>
          </p:cNvPicPr>
          <p:nvPr>
            <a:audioFile r:link="rId4"/>
            <p:extLst>
              <p:ext uri="{DAA4B4D4-6D71-4841-9C94-3DE7FCFB9230}">
                <p14:media xmlns:p14="http://schemas.microsoft.com/office/powerpoint/2010/main" r:embed="rId3"/>
              </p:ext>
            </p:extLst>
          </p:nvPr>
        </p:nvPicPr>
        <p:blipFill>
          <a:blip r:embed="rId10">
            <a:extLst>
              <a:ext uri="{28A0092B-C50C-407E-A947-70E740481C1C}">
                <a14:useLocalDpi xmlns:a14="http://schemas.microsoft.com/office/drawing/2010/main" val="0"/>
              </a:ext>
            </a:extLst>
          </a:blip>
          <a:srcRect/>
          <a:stretch>
            <a:fillRect/>
          </a:stretch>
        </p:blipFill>
        <p:spPr bwMode="auto">
          <a:xfrm>
            <a:off x="9096375" y="32861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Ejes Cartesianos">
            <a:hlinkClick r:id="" action="ppaction://media"/>
            <a:extLst>
              <a:ext uri="{FF2B5EF4-FFF2-40B4-BE49-F238E27FC236}">
                <a16:creationId xmlns:a16="http://schemas.microsoft.com/office/drawing/2014/main" id="{0B412BB5-E8B5-4A69-AFEF-1E5537B3C458}"/>
              </a:ext>
            </a:extLst>
          </p:cNvPr>
          <p:cNvPicPr>
            <a:picLocks noChangeAspect="1"/>
          </p:cNvPicPr>
          <p:nvPr>
            <a:audioFile r:link="rId6"/>
            <p:extLst>
              <p:ext uri="{DAA4B4D4-6D71-4841-9C94-3DE7FCFB9230}">
                <p14:media xmlns:p14="http://schemas.microsoft.com/office/powerpoint/2010/main" r:embed="rId5"/>
              </p:ext>
            </p:extLst>
          </p:nvPr>
        </p:nvPicPr>
        <p:blipFill>
          <a:blip r:embed="rId11">
            <a:extLst>
              <a:ext uri="{28A0092B-C50C-407E-A947-70E740481C1C}">
                <a14:useLocalDpi xmlns:a14="http://schemas.microsoft.com/office/drawing/2010/main" val="0"/>
              </a:ext>
            </a:extLst>
          </a:blip>
          <a:srcRect/>
          <a:stretch>
            <a:fillRect/>
          </a:stretch>
        </p:blipFill>
        <p:spPr bwMode="auto">
          <a:xfrm>
            <a:off x="9167813" y="37147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28000" fill="hold"/>
                                        <p:tgtEl>
                                          <p:spTgt spid="50"/>
                                        </p:tgtEl>
                                      </p:cBhvr>
                                    </p:cmd>
                                  </p:childTnLst>
                                </p:cTn>
                              </p:par>
                              <p:par>
                                <p:cTn id="9" presetID="4" presetClass="entr" presetSubtype="16" fill="hold" nodeType="withEffect">
                                  <p:stCondLst>
                                    <p:cond delay="10000"/>
                                  </p:stCondLst>
                                  <p:childTnLst>
                                    <p:set>
                                      <p:cBhvr>
                                        <p:cTn id="10" dur="1" fill="hold">
                                          <p:stCondLst>
                                            <p:cond delay="0"/>
                                          </p:stCondLst>
                                        </p:cTn>
                                        <p:tgtEl>
                                          <p:spTgt spid="33"/>
                                        </p:tgtEl>
                                        <p:attrNameLst>
                                          <p:attrName>style.visibility</p:attrName>
                                        </p:attrNameLst>
                                      </p:cBhvr>
                                      <p:to>
                                        <p:strVal val="visible"/>
                                      </p:to>
                                    </p:set>
                                    <p:animEffect transition="in" filter="box(in)">
                                      <p:cBhvr>
                                        <p:cTn id="11" dur="1700"/>
                                        <p:tgtEl>
                                          <p:spTgt spid="33"/>
                                        </p:tgtEl>
                                      </p:cBhvr>
                                    </p:animEffect>
                                  </p:childTnLst>
                                </p:cTn>
                              </p:par>
                              <p:par>
                                <p:cTn id="12" presetID="0" presetClass="path" presetSubtype="0" accel="50000" decel="50000" fill="hold" grpId="0" nodeType="withEffect">
                                  <p:stCondLst>
                                    <p:cond delay="13000"/>
                                  </p:stCondLst>
                                  <p:childTnLst>
                                    <p:animMotion origin="layout" path="M -0.24982 -0.02637 L -0.00173 -0.02637 " pathEditMode="relative" rAng="0" ptsTypes="AA">
                                      <p:cBhvr>
                                        <p:cTn id="13" dur="3000" fill="hold"/>
                                        <p:tgtEl>
                                          <p:spTgt spid="7"/>
                                        </p:tgtEl>
                                        <p:attrNameLst>
                                          <p:attrName>ppt_x</p:attrName>
                                          <p:attrName>ppt_y</p:attrName>
                                        </p:attrNameLst>
                                      </p:cBhvr>
                                      <p:rCtr x="12396" y="0"/>
                                    </p:animMotion>
                                  </p:childTnLst>
                                </p:cTn>
                              </p:par>
                              <p:par>
                                <p:cTn id="14" presetID="0" presetClass="path" presetSubtype="0" accel="50000" decel="50000" fill="hold" grpId="0" nodeType="withEffect">
                                  <p:stCondLst>
                                    <p:cond delay="13000"/>
                                  </p:stCondLst>
                                  <p:childTnLst>
                                    <p:animMotion origin="layout" path="M -0.23472 0.0104 L 0.00538 0.0104 " pathEditMode="relative" rAng="0" ptsTypes="AA">
                                      <p:cBhvr>
                                        <p:cTn id="15" dur="3000" fill="hold"/>
                                        <p:tgtEl>
                                          <p:spTgt spid="10"/>
                                        </p:tgtEl>
                                        <p:attrNameLst>
                                          <p:attrName>ppt_x</p:attrName>
                                          <p:attrName>ppt_y</p:attrName>
                                        </p:attrNameLst>
                                      </p:cBhvr>
                                      <p:rCtr x="11997" y="0"/>
                                    </p:animMotion>
                                  </p:childTnLst>
                                </p:cTn>
                              </p:par>
                              <p:par>
                                <p:cTn id="16" presetID="0" presetClass="path" presetSubtype="0" accel="50000" decel="50000" fill="hold" grpId="0" nodeType="withEffect">
                                  <p:stCondLst>
                                    <p:cond delay="13000"/>
                                  </p:stCondLst>
                                  <p:childTnLst>
                                    <p:animMotion origin="layout" path="M -1.94444E-6 0.16373 L -1.94444E-6 1.84089E-6 " pathEditMode="relative" ptsTypes="AA">
                                      <p:cBhvr>
                                        <p:cTn id="17" dur="3000" fill="hold"/>
                                        <p:tgtEl>
                                          <p:spTgt spid="9"/>
                                        </p:tgtEl>
                                        <p:attrNameLst>
                                          <p:attrName>ppt_x</p:attrName>
                                          <p:attrName>ppt_y</p:attrName>
                                        </p:attrNameLst>
                                      </p:cBhvr>
                                    </p:animMotion>
                                  </p:childTnLst>
                                </p:cTn>
                              </p:par>
                              <p:par>
                                <p:cTn id="18" presetID="64" presetClass="path" presetSubtype="0" accel="50000" decel="50000" fill="hold" grpId="0" nodeType="withEffect">
                                  <p:stCondLst>
                                    <p:cond delay="13000"/>
                                  </p:stCondLst>
                                  <p:childTnLst>
                                    <p:animMotion origin="layout" path="M -0.03941 0.11286 L -0.03854 0.00532 " pathEditMode="relative" rAng="0" ptsTypes="AA">
                                      <p:cBhvr>
                                        <p:cTn id="19" dur="3000" fill="hold"/>
                                        <p:tgtEl>
                                          <p:spTgt spid="11"/>
                                        </p:tgtEl>
                                        <p:attrNameLst>
                                          <p:attrName>ppt_x</p:attrName>
                                          <p:attrName>ppt_y</p:attrName>
                                        </p:attrNameLst>
                                      </p:cBhvr>
                                      <p:rCtr x="35" y="-5389"/>
                                    </p:animMotion>
                                  </p:childTnLst>
                                </p:cTn>
                              </p:par>
                              <p:par>
                                <p:cTn id="20" presetID="4" presetClass="entr" presetSubtype="16" fill="hold" nodeType="withEffect">
                                  <p:stCondLst>
                                    <p:cond delay="1300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par>
                                <p:cTn id="23" presetID="8" presetClass="entr" presetSubtype="16" fill="hold" nodeType="withEffect">
                                  <p:stCondLst>
                                    <p:cond delay="13000"/>
                                  </p:stCondLst>
                                  <p:childTnLst>
                                    <p:set>
                                      <p:cBhvr>
                                        <p:cTn id="24" dur="1" fill="hold">
                                          <p:stCondLst>
                                            <p:cond delay="0"/>
                                          </p:stCondLst>
                                        </p:cTn>
                                        <p:tgtEl>
                                          <p:spTgt spid="19"/>
                                        </p:tgtEl>
                                        <p:attrNameLst>
                                          <p:attrName>style.visibility</p:attrName>
                                        </p:attrNameLst>
                                      </p:cBhvr>
                                      <p:to>
                                        <p:strVal val="visible"/>
                                      </p:to>
                                    </p:set>
                                    <p:animEffect transition="in" filter="diamond(in)">
                                      <p:cBhvr>
                                        <p:cTn id="25" dur="2000"/>
                                        <p:tgtEl>
                                          <p:spTgt spid="19"/>
                                        </p:tgtEl>
                                      </p:cBhvr>
                                    </p:animEffect>
                                  </p:childTnLst>
                                </p:cTn>
                              </p:par>
                              <p:par>
                                <p:cTn id="26" presetID="8" presetClass="entr" presetSubtype="16" fill="hold" nodeType="withEffect">
                                  <p:stCondLst>
                                    <p:cond delay="13000"/>
                                  </p:stCondLst>
                                  <p:childTnLst>
                                    <p:set>
                                      <p:cBhvr>
                                        <p:cTn id="27" dur="1" fill="hold">
                                          <p:stCondLst>
                                            <p:cond delay="0"/>
                                          </p:stCondLst>
                                        </p:cTn>
                                        <p:tgtEl>
                                          <p:spTgt spid="20"/>
                                        </p:tgtEl>
                                        <p:attrNameLst>
                                          <p:attrName>style.visibility</p:attrName>
                                        </p:attrNameLst>
                                      </p:cBhvr>
                                      <p:to>
                                        <p:strVal val="visible"/>
                                      </p:to>
                                    </p:set>
                                    <p:animEffect transition="in" filter="diamond(in)">
                                      <p:cBhvr>
                                        <p:cTn id="28" dur="2000"/>
                                        <p:tgtEl>
                                          <p:spTgt spid="20"/>
                                        </p:tgtEl>
                                      </p:cBhvr>
                                    </p:animEffect>
                                  </p:childTnLst>
                                </p:cTn>
                              </p:par>
                              <p:par>
                                <p:cTn id="29" presetID="8" presetClass="entr" presetSubtype="16" fill="hold" nodeType="withEffect">
                                  <p:stCondLst>
                                    <p:cond delay="13000"/>
                                  </p:stCondLst>
                                  <p:childTnLst>
                                    <p:set>
                                      <p:cBhvr>
                                        <p:cTn id="30" dur="1" fill="hold">
                                          <p:stCondLst>
                                            <p:cond delay="0"/>
                                          </p:stCondLst>
                                        </p:cTn>
                                        <p:tgtEl>
                                          <p:spTgt spid="22"/>
                                        </p:tgtEl>
                                        <p:attrNameLst>
                                          <p:attrName>style.visibility</p:attrName>
                                        </p:attrNameLst>
                                      </p:cBhvr>
                                      <p:to>
                                        <p:strVal val="visible"/>
                                      </p:to>
                                    </p:set>
                                    <p:animEffect transition="in" filter="diamond(in)">
                                      <p:cBhvr>
                                        <p:cTn id="31" dur="2000"/>
                                        <p:tgtEl>
                                          <p:spTgt spid="22"/>
                                        </p:tgtEl>
                                      </p:cBhvr>
                                    </p:animEffect>
                                  </p:childTnLst>
                                </p:cTn>
                              </p:par>
                              <p:par>
                                <p:cTn id="32" presetID="8" presetClass="entr" presetSubtype="16" fill="hold" nodeType="withEffect">
                                  <p:stCondLst>
                                    <p:cond delay="13000"/>
                                  </p:stCondLst>
                                  <p:childTnLst>
                                    <p:set>
                                      <p:cBhvr>
                                        <p:cTn id="33" dur="1" fill="hold">
                                          <p:stCondLst>
                                            <p:cond delay="0"/>
                                          </p:stCondLst>
                                        </p:cTn>
                                        <p:tgtEl>
                                          <p:spTgt spid="23"/>
                                        </p:tgtEl>
                                        <p:attrNameLst>
                                          <p:attrName>style.visibility</p:attrName>
                                        </p:attrNameLst>
                                      </p:cBhvr>
                                      <p:to>
                                        <p:strVal val="visible"/>
                                      </p:to>
                                    </p:set>
                                    <p:animEffect transition="in" filter="diamond(in)">
                                      <p:cBhvr>
                                        <p:cTn id="34" dur="2000"/>
                                        <p:tgtEl>
                                          <p:spTgt spid="23"/>
                                        </p:tgtEl>
                                      </p:cBhvr>
                                    </p:animEffect>
                                  </p:childTnLst>
                                </p:cTn>
                              </p:par>
                              <p:par>
                                <p:cTn id="35" presetID="8" presetClass="entr" presetSubtype="16" fill="hold" nodeType="withEffect">
                                  <p:stCondLst>
                                    <p:cond delay="13000"/>
                                  </p:stCondLst>
                                  <p:childTnLst>
                                    <p:set>
                                      <p:cBhvr>
                                        <p:cTn id="36" dur="1" fill="hold">
                                          <p:stCondLst>
                                            <p:cond delay="0"/>
                                          </p:stCondLst>
                                        </p:cTn>
                                        <p:tgtEl>
                                          <p:spTgt spid="21"/>
                                        </p:tgtEl>
                                        <p:attrNameLst>
                                          <p:attrName>style.visibility</p:attrName>
                                        </p:attrNameLst>
                                      </p:cBhvr>
                                      <p:to>
                                        <p:strVal val="visible"/>
                                      </p:to>
                                    </p:set>
                                    <p:animEffect transition="in" filter="diamond(in)">
                                      <p:cBhvr>
                                        <p:cTn id="37" dur="2000"/>
                                        <p:tgtEl>
                                          <p:spTgt spid="21"/>
                                        </p:tgtEl>
                                      </p:cBhvr>
                                    </p:animEffect>
                                  </p:childTnLst>
                                </p:cTn>
                              </p:par>
                              <p:par>
                                <p:cTn id="38" presetID="8" presetClass="entr" presetSubtype="16" fill="hold" nodeType="withEffect">
                                  <p:stCondLst>
                                    <p:cond delay="13000"/>
                                  </p:stCondLst>
                                  <p:childTnLst>
                                    <p:set>
                                      <p:cBhvr>
                                        <p:cTn id="39" dur="1" fill="hold">
                                          <p:stCondLst>
                                            <p:cond delay="0"/>
                                          </p:stCondLst>
                                        </p:cTn>
                                        <p:tgtEl>
                                          <p:spTgt spid="26"/>
                                        </p:tgtEl>
                                        <p:attrNameLst>
                                          <p:attrName>style.visibility</p:attrName>
                                        </p:attrNameLst>
                                      </p:cBhvr>
                                      <p:to>
                                        <p:strVal val="visible"/>
                                      </p:to>
                                    </p:set>
                                    <p:animEffect transition="in" filter="diamond(in)">
                                      <p:cBhvr>
                                        <p:cTn id="40" dur="2000"/>
                                        <p:tgtEl>
                                          <p:spTgt spid="26"/>
                                        </p:tgtEl>
                                      </p:cBhvr>
                                    </p:animEffect>
                                  </p:childTnLst>
                                </p:cTn>
                              </p:par>
                              <p:par>
                                <p:cTn id="41" presetID="8" presetClass="entr" presetSubtype="16" fill="hold" nodeType="withEffect">
                                  <p:stCondLst>
                                    <p:cond delay="13000"/>
                                  </p:stCondLst>
                                  <p:childTnLst>
                                    <p:set>
                                      <p:cBhvr>
                                        <p:cTn id="42" dur="1" fill="hold">
                                          <p:stCondLst>
                                            <p:cond delay="0"/>
                                          </p:stCondLst>
                                        </p:cTn>
                                        <p:tgtEl>
                                          <p:spTgt spid="27"/>
                                        </p:tgtEl>
                                        <p:attrNameLst>
                                          <p:attrName>style.visibility</p:attrName>
                                        </p:attrNameLst>
                                      </p:cBhvr>
                                      <p:to>
                                        <p:strVal val="visible"/>
                                      </p:to>
                                    </p:set>
                                    <p:animEffect transition="in" filter="diamond(in)">
                                      <p:cBhvr>
                                        <p:cTn id="43" dur="2000"/>
                                        <p:tgtEl>
                                          <p:spTgt spid="27"/>
                                        </p:tgtEl>
                                      </p:cBhvr>
                                    </p:animEffect>
                                  </p:childTnLst>
                                </p:cTn>
                              </p:par>
                              <p:par>
                                <p:cTn id="44" presetID="8" presetClass="entr" presetSubtype="16" fill="hold" nodeType="withEffect">
                                  <p:stCondLst>
                                    <p:cond delay="13000"/>
                                  </p:stCondLst>
                                  <p:childTnLst>
                                    <p:set>
                                      <p:cBhvr>
                                        <p:cTn id="45" dur="1" fill="hold">
                                          <p:stCondLst>
                                            <p:cond delay="0"/>
                                          </p:stCondLst>
                                        </p:cTn>
                                        <p:tgtEl>
                                          <p:spTgt spid="28"/>
                                        </p:tgtEl>
                                        <p:attrNameLst>
                                          <p:attrName>style.visibility</p:attrName>
                                        </p:attrNameLst>
                                      </p:cBhvr>
                                      <p:to>
                                        <p:strVal val="visible"/>
                                      </p:to>
                                    </p:set>
                                    <p:animEffect transition="in" filter="diamond(in)">
                                      <p:cBhvr>
                                        <p:cTn id="46" dur="2000"/>
                                        <p:tgtEl>
                                          <p:spTgt spid="28"/>
                                        </p:tgtEl>
                                      </p:cBhvr>
                                    </p:animEffect>
                                  </p:childTnLst>
                                </p:cTn>
                              </p:par>
                              <p:par>
                                <p:cTn id="47" presetID="8" presetClass="entr" presetSubtype="16" fill="hold" nodeType="withEffect">
                                  <p:stCondLst>
                                    <p:cond delay="13000"/>
                                  </p:stCondLst>
                                  <p:childTnLst>
                                    <p:set>
                                      <p:cBhvr>
                                        <p:cTn id="48" dur="1" fill="hold">
                                          <p:stCondLst>
                                            <p:cond delay="0"/>
                                          </p:stCondLst>
                                        </p:cTn>
                                        <p:tgtEl>
                                          <p:spTgt spid="29"/>
                                        </p:tgtEl>
                                        <p:attrNameLst>
                                          <p:attrName>style.visibility</p:attrName>
                                        </p:attrNameLst>
                                      </p:cBhvr>
                                      <p:to>
                                        <p:strVal val="visible"/>
                                      </p:to>
                                    </p:set>
                                    <p:animEffect transition="in" filter="diamond(in)">
                                      <p:cBhvr>
                                        <p:cTn id="49" dur="2000"/>
                                        <p:tgtEl>
                                          <p:spTgt spid="29"/>
                                        </p:tgtEl>
                                      </p:cBhvr>
                                    </p:animEffect>
                                  </p:childTnLst>
                                </p:cTn>
                              </p:par>
                              <p:par>
                                <p:cTn id="50" presetID="3" presetClass="entr" presetSubtype="10" fill="hold" nodeType="withEffect">
                                  <p:stCondLst>
                                    <p:cond delay="1300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par>
                                <p:cTn id="53" presetID="3" presetClass="entr" presetSubtype="10" fill="hold" nodeType="withEffect">
                                  <p:stCondLst>
                                    <p:cond delay="13000"/>
                                  </p:stCondLst>
                                  <p:childTnLst>
                                    <p:set>
                                      <p:cBhvr>
                                        <p:cTn id="54" dur="1" fill="hold">
                                          <p:stCondLst>
                                            <p:cond delay="0"/>
                                          </p:stCondLst>
                                        </p:cTn>
                                        <p:tgtEl>
                                          <p:spTgt spid="51"/>
                                        </p:tgtEl>
                                        <p:attrNameLst>
                                          <p:attrName>style.visibility</p:attrName>
                                        </p:attrNameLst>
                                      </p:cBhvr>
                                      <p:to>
                                        <p:strVal val="visible"/>
                                      </p:to>
                                    </p:set>
                                    <p:animEffect transition="in" filter="blinds(horizontal)">
                                      <p:cBhvr>
                                        <p:cTn id="55" dur="500"/>
                                        <p:tgtEl>
                                          <p:spTgt spid="51"/>
                                        </p:tgtEl>
                                      </p:cBhvr>
                                    </p:animEffect>
                                  </p:childTnLst>
                                </p:cTn>
                              </p:par>
                            </p:childTnLst>
                          </p:cTn>
                        </p:par>
                        <p:par>
                          <p:cTn id="56" fill="hold" nodeType="afterGroup">
                            <p:stCondLst>
                              <p:cond delay="28000"/>
                            </p:stCondLst>
                            <p:childTnLst>
                              <p:par>
                                <p:cTn id="57" presetID="1"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par>
                          <p:cTn id="59" fill="hold" nodeType="afterGroup">
                            <p:stCondLst>
                              <p:cond delay="28000"/>
                            </p:stCondLst>
                            <p:childTnLst>
                              <p:par>
                                <p:cTn id="60" presetID="1" presetClass="entr" presetSubtype="0"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childTnLst>
                                </p:cTn>
                              </p:par>
                            </p:childTnLst>
                          </p:cTn>
                        </p:par>
                        <p:par>
                          <p:cTn id="62" fill="hold" nodeType="afterGroup">
                            <p:stCondLst>
                              <p:cond delay="28000"/>
                            </p:stCondLst>
                            <p:childTnLst>
                              <p:par>
                                <p:cTn id="63" presetID="1" presetClass="entr" presetSubtype="0"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childTnLst>
                          </p:cTn>
                        </p:par>
                        <p:par>
                          <p:cTn id="65" fill="hold" nodeType="afterGroup">
                            <p:stCondLst>
                              <p:cond delay="28000"/>
                            </p:stCondLst>
                            <p:childTnLst>
                              <p:par>
                                <p:cTn id="66" presetID="1" presetClass="entr" presetSubtype="0" fill="hold" grpId="0" nodeType="after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childTnLst>
                          </p:cTn>
                        </p:par>
                        <p:par>
                          <p:cTn id="68" fill="hold" nodeType="afterGroup">
                            <p:stCondLst>
                              <p:cond delay="28000"/>
                            </p:stCondLst>
                            <p:childTnLst>
                              <p:par>
                                <p:cTn id="69" presetID="1" presetClass="entr" presetSubtype="0"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childTnLst>
                          </p:cTn>
                        </p:par>
                        <p:par>
                          <p:cTn id="71" fill="hold" nodeType="afterGroup">
                            <p:stCondLst>
                              <p:cond delay="28000"/>
                            </p:stCondLst>
                            <p:childTnLst>
                              <p:par>
                                <p:cTn id="72" presetID="1" presetClass="entr" presetSubtype="0" fill="hold" grpId="0" nodeType="after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childTnLst>
                          </p:cTn>
                        </p:par>
                        <p:par>
                          <p:cTn id="74" fill="hold" nodeType="afterGroup">
                            <p:stCondLst>
                              <p:cond delay="28000"/>
                            </p:stCondLst>
                            <p:childTnLst>
                              <p:par>
                                <p:cTn id="75" presetID="1" presetClass="mediacall" presetSubtype="0" fill="hold" nodeType="afterEffect">
                                  <p:stCondLst>
                                    <p:cond delay="0"/>
                                  </p:stCondLst>
                                  <p:childTnLst>
                                    <p:cmd type="call" cmd="playFrom(0.0)">
                                      <p:cBhvr>
                                        <p:cTn id="76" dur="30000" fill="hold"/>
                                        <p:tgtEl>
                                          <p:spTgt spid="66"/>
                                        </p:tgtEl>
                                      </p:cBhvr>
                                    </p:cmd>
                                  </p:childTnLst>
                                </p:cTn>
                              </p:par>
                              <p:par>
                                <p:cTn id="77" presetID="64" presetClass="path" presetSubtype="0" accel="50000" decel="50000" fill="hold" nodeType="withEffect">
                                  <p:stCondLst>
                                    <p:cond delay="7200"/>
                                  </p:stCondLst>
                                  <p:childTnLst>
                                    <p:animMotion origin="layout" path="M 5.55112E-17 0.3314 L 5.55112E-17 -0.00162 " pathEditMode="relative" rAng="0" ptsTypes="AA">
                                      <p:cBhvr>
                                        <p:cTn id="78" dur="5200" fill="hold"/>
                                        <p:tgtEl>
                                          <p:spTgt spid="5"/>
                                        </p:tgtEl>
                                        <p:attrNameLst>
                                          <p:attrName>ppt_x</p:attrName>
                                          <p:attrName>ppt_y</p:attrName>
                                        </p:attrNameLst>
                                      </p:cBhvr>
                                      <p:rCtr x="0" y="-16651"/>
                                    </p:animMotion>
                                  </p:childTnLst>
                                </p:cTn>
                              </p:par>
                              <p:par>
                                <p:cTn id="79" presetID="63" presetClass="path" presetSubtype="0" accel="50000" decel="50000" fill="hold" nodeType="withEffect">
                                  <p:stCondLst>
                                    <p:cond delay="7200"/>
                                  </p:stCondLst>
                                  <p:childTnLst>
                                    <p:animMotion origin="layout" path="M -0.24583 -3.22849E-6 L 0.00417 -3.22849E-6 " pathEditMode="relative" rAng="0" ptsTypes="AA">
                                      <p:cBhvr>
                                        <p:cTn id="80" dur="5200" fill="hold"/>
                                        <p:tgtEl>
                                          <p:spTgt spid="6"/>
                                        </p:tgtEl>
                                        <p:attrNameLst>
                                          <p:attrName>ppt_x</p:attrName>
                                          <p:attrName>ppt_y</p:attrName>
                                        </p:attrNameLst>
                                      </p:cBhvr>
                                      <p:rCtr x="12500" y="0"/>
                                    </p:animMotion>
                                  </p:childTnLst>
                                </p:cTn>
                              </p:par>
                              <p:par>
                                <p:cTn id="81" presetID="42" presetClass="path" presetSubtype="0" accel="50000" decel="50000" fill="hold" nodeType="withEffect">
                                  <p:stCondLst>
                                    <p:cond delay="7200"/>
                                  </p:stCondLst>
                                  <p:childTnLst>
                                    <p:animMotion origin="layout" path="M 4.16667E-6 -0.30967 L 4.16667E-6 0.02336 " pathEditMode="relative" rAng="0" ptsTypes="AA">
                                      <p:cBhvr>
                                        <p:cTn id="82" dur="5200" fill="hold"/>
                                        <p:tgtEl>
                                          <p:spTgt spid="62"/>
                                        </p:tgtEl>
                                        <p:attrNameLst>
                                          <p:attrName>ppt_x</p:attrName>
                                          <p:attrName>ppt_y</p:attrName>
                                        </p:attrNameLst>
                                      </p:cBhvr>
                                      <p:rCtr x="0" y="16651"/>
                                    </p:animMotion>
                                  </p:childTnLst>
                                </p:cTn>
                              </p:par>
                              <p:par>
                                <p:cTn id="83" presetID="35" presetClass="path" presetSubtype="0" accel="50000" decel="50000" fill="hold" nodeType="withEffect">
                                  <p:stCondLst>
                                    <p:cond delay="7200"/>
                                  </p:stCondLst>
                                  <p:childTnLst>
                                    <p:animMotion origin="layout" path="M 0.26216 3.82054E-6 L 0.01216 3.82054E-6 " pathEditMode="relative" rAng="0" ptsTypes="AA">
                                      <p:cBhvr>
                                        <p:cTn id="84" dur="5200" fill="hold"/>
                                        <p:tgtEl>
                                          <p:spTgt spid="63"/>
                                        </p:tgtEl>
                                        <p:attrNameLst>
                                          <p:attrName>ppt_x</p:attrName>
                                          <p:attrName>ppt_y</p:attrName>
                                        </p:attrNameLst>
                                      </p:cBhvr>
                                      <p:rCtr x="-12500" y="0"/>
                                    </p:animMotion>
                                  </p:childTnLst>
                                </p:cTn>
                              </p:par>
                            </p:childTnLst>
                          </p:cTn>
                        </p:par>
                        <p:par>
                          <p:cTn id="85" fill="hold" nodeType="afterGroup">
                            <p:stCondLst>
                              <p:cond delay="58000"/>
                            </p:stCondLst>
                            <p:childTnLst>
                              <p:par>
                                <p:cTn id="86" presetID="4" presetClass="entr" presetSubtype="16"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box(in)">
                                      <p:cBhvr>
                                        <p:cTn id="88" dur="2000"/>
                                        <p:tgtEl>
                                          <p:spTgt spid="8"/>
                                        </p:tgtEl>
                                      </p:cBhvr>
                                    </p:animEffect>
                                  </p:childTnLst>
                                </p:cTn>
                              </p:par>
                              <p:par>
                                <p:cTn id="89" presetID="64" presetClass="path" presetSubtype="0" accel="50000" decel="50000" fill="hold" grpId="0" nodeType="withEffect">
                                  <p:stCondLst>
                                    <p:cond delay="0"/>
                                  </p:stCondLst>
                                  <p:childTnLst>
                                    <p:animMotion origin="layout" path="M -0.00139 0.22017 L 4.16667E-6 -2.27567E-6 " pathEditMode="relative" rAng="0" ptsTypes="AA">
                                      <p:cBhvr>
                                        <p:cTn id="90" dur="2000" fill="hold"/>
                                        <p:tgtEl>
                                          <p:spTgt spid="12"/>
                                        </p:tgtEl>
                                        <p:attrNameLst>
                                          <p:attrName>ppt_x</p:attrName>
                                          <p:attrName>ppt_y</p:attrName>
                                        </p:attrNameLst>
                                      </p:cBhvr>
                                      <p:rCtr x="69" y="-11008"/>
                                    </p:animMotion>
                                  </p:childTnLst>
                                </p:cTn>
                              </p:par>
                              <p:par>
                                <p:cTn id="91" presetID="5" presetClass="entr" presetSubtype="1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checkerboard(across)">
                                      <p:cBhvr>
                                        <p:cTn id="93" dur="500"/>
                                        <p:tgtEl>
                                          <p:spTgt spid="65"/>
                                        </p:tgtEl>
                                      </p:cBhvr>
                                    </p:animEffect>
                                  </p:childTnLst>
                                </p:cTn>
                              </p:par>
                              <p:par>
                                <p:cTn id="94" presetID="4" presetClass="entr" presetSubtype="16" fill="hold"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box(in)">
                                      <p:cBhvr>
                                        <p:cTn id="96" dur="500"/>
                                        <p:tgtEl>
                                          <p:spTgt spid="67"/>
                                        </p:tgtEl>
                                      </p:cBhvr>
                                    </p:animEffect>
                                  </p:childTnLst>
                                </p:cTn>
                              </p:par>
                            </p:childTnLst>
                          </p:cTn>
                        </p:par>
                        <p:par>
                          <p:cTn id="97" fill="hold" nodeType="afterGroup">
                            <p:stCondLst>
                              <p:cond delay="60000"/>
                            </p:stCondLst>
                            <p:childTnLst>
                              <p:par>
                                <p:cTn id="98" presetID="1" presetClass="mediacall" presetSubtype="0" fill="hold" nodeType="afterEffect">
                                  <p:stCondLst>
                                    <p:cond delay="0"/>
                                  </p:stCondLst>
                                  <p:childTnLst>
                                    <p:cmd type="call" cmd="playFrom(0.0)">
                                      <p:cBhvr>
                                        <p:cTn id="99" dur="32000" fill="hold"/>
                                        <p:tgtEl>
                                          <p:spTgt spid="6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00" fill="hold" display="0">
                  <p:stCondLst>
                    <p:cond delay="indefinite"/>
                  </p:stCondLst>
                  <p:endCondLst>
                    <p:cond evt="onNext" delay="0">
                      <p:tgtEl>
                        <p:sldTgt/>
                      </p:tgtEl>
                    </p:cond>
                    <p:cond evt="onPrev" delay="0">
                      <p:tgtEl>
                        <p:sldTgt/>
                      </p:tgtEl>
                    </p:cond>
                    <p:cond evt="onStopAudio" delay="0">
                      <p:tgtEl>
                        <p:sldTgt/>
                      </p:tgtEl>
                    </p:cond>
                  </p:endCondLst>
                </p:cTn>
                <p:tgtEl>
                  <p:spTgt spid="50"/>
                </p:tgtEl>
              </p:cMediaNode>
            </p:audio>
            <p:audio>
              <p:cMediaNode showWhenStopped="0">
                <p:cTn id="101" fill="hold" display="0">
                  <p:stCondLst>
                    <p:cond delay="indefinite"/>
                  </p:stCondLst>
                  <p:endCondLst>
                    <p:cond evt="onNext" delay="0">
                      <p:tgtEl>
                        <p:sldTgt/>
                      </p:tgtEl>
                    </p:cond>
                    <p:cond evt="onPrev" delay="0">
                      <p:tgtEl>
                        <p:sldTgt/>
                      </p:tgtEl>
                    </p:cond>
                    <p:cond evt="onStopAudio" delay="0">
                      <p:tgtEl>
                        <p:sldTgt/>
                      </p:tgtEl>
                    </p:cond>
                  </p:endCondLst>
                </p:cTn>
                <p:tgtEl>
                  <p:spTgt spid="64"/>
                </p:tgtEl>
              </p:cMediaNode>
            </p:audio>
            <p:audio>
              <p:cMediaNode showWhenStopped="0">
                <p:cTn id="102" fill="hold" display="0">
                  <p:stCondLst>
                    <p:cond delay="indefinite"/>
                  </p:stCondLst>
                  <p:endCondLst>
                    <p:cond evt="onNext" delay="0">
                      <p:tgtEl>
                        <p:sldTgt/>
                      </p:tgtEl>
                    </p:cond>
                    <p:cond evt="onPrev" delay="0">
                      <p:tgtEl>
                        <p:sldTgt/>
                      </p:tgtEl>
                    </p:cond>
                    <p:cond evt="onStopAudio" delay="0">
                      <p:tgtEl>
                        <p:sldTgt/>
                      </p:tgtEl>
                    </p:cond>
                  </p:endCondLst>
                </p:cTn>
                <p:tgtEl>
                  <p:spTgt spid="66"/>
                </p:tgtEl>
              </p:cMediaNode>
            </p:audio>
          </p:childTnLst>
        </p:cTn>
      </p:par>
    </p:tnLst>
    <p:bldLst>
      <p:bldP spid="3074" grpId="0"/>
      <p:bldP spid="7" grpId="0" animBg="1"/>
      <p:bldP spid="8" grpId="0" animBg="1"/>
      <p:bldP spid="9" grpId="0" animBg="1"/>
      <p:bldP spid="10" grpId="0" animBg="1"/>
      <p:bldP spid="11" grpId="0" animBg="1"/>
      <p:bldP spid="12" grpId="0" animBg="1"/>
      <p:bldP spid="56" grpId="0"/>
      <p:bldP spid="57" grpId="0"/>
      <p:bldP spid="58" grpId="0"/>
      <p:bldP spid="59" grpId="0"/>
      <p:bldP spid="60" grpId="0"/>
      <p:bldP spid="61" grpId="0"/>
      <p:bldP spid="6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a:extLst>
              <a:ext uri="{FF2B5EF4-FFF2-40B4-BE49-F238E27FC236}">
                <a16:creationId xmlns:a16="http://schemas.microsoft.com/office/drawing/2014/main" id="{610E98E0-CAA6-4279-A26E-C88E9D99DF9E}"/>
              </a:ext>
            </a:extLst>
          </p:cNvPr>
          <p:cNvSpPr>
            <a:spLocks noGrp="1"/>
          </p:cNvSpPr>
          <p:nvPr>
            <p:ph type="title"/>
          </p:nvPr>
        </p:nvSpPr>
        <p:spPr>
          <a:xfrm>
            <a:off x="1952625" y="142875"/>
            <a:ext cx="8229600" cy="796925"/>
          </a:xfrm>
        </p:spPr>
        <p:txBody>
          <a:bodyPr/>
          <a:lstStyle/>
          <a:p>
            <a:pPr eaLnBrk="1" hangingPunct="1"/>
            <a:r>
              <a:rPr lang="es-MX" altLang="es-MX" sz="4000"/>
              <a:t>Curva de la oferta</a:t>
            </a:r>
            <a:endParaRPr lang="es-ES" altLang="es-MX" sz="4000"/>
          </a:p>
        </p:txBody>
      </p:sp>
      <p:sp>
        <p:nvSpPr>
          <p:cNvPr id="8195" name="Text Box 10">
            <a:extLst>
              <a:ext uri="{FF2B5EF4-FFF2-40B4-BE49-F238E27FC236}">
                <a16:creationId xmlns:a16="http://schemas.microsoft.com/office/drawing/2014/main" id="{3DAB1448-43BA-41CE-9F32-77EE2F8E7AB1}"/>
              </a:ext>
            </a:extLst>
          </p:cNvPr>
          <p:cNvSpPr txBox="1">
            <a:spLocks noChangeArrowheads="1"/>
          </p:cNvSpPr>
          <p:nvPr/>
        </p:nvSpPr>
        <p:spPr bwMode="auto">
          <a:xfrm>
            <a:off x="4810125" y="1571625"/>
            <a:ext cx="500063" cy="385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rPr>
              <a:t>70</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rPr>
              <a:t>60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rPr>
              <a:t>50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rPr>
              <a:t>40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rPr>
              <a:t>30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rPr>
              <a:t>20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srgbClr val="0070C0"/>
                </a:solidFill>
                <a:effectLst/>
                <a:uLnTx/>
                <a:uFillTx/>
                <a:latin typeface="Calibri" panose="020F0502020204030204" pitchFamily="34" charset="0"/>
                <a:ea typeface="Times New Roman" panose="02020603050405020304" pitchFamily="18" charset="0"/>
                <a:cs typeface="Arial" panose="020B0604020202020204" pitchFamily="34" charset="0"/>
              </a:rPr>
              <a:t>10</a:t>
            </a:r>
          </a:p>
        </p:txBody>
      </p:sp>
      <p:cxnSp>
        <p:nvCxnSpPr>
          <p:cNvPr id="8" name="AutoShape 2">
            <a:extLst>
              <a:ext uri="{FF2B5EF4-FFF2-40B4-BE49-F238E27FC236}">
                <a16:creationId xmlns:a16="http://schemas.microsoft.com/office/drawing/2014/main" id="{28AEBE80-35ED-47EF-B946-E32F2A50D129}"/>
              </a:ext>
            </a:extLst>
          </p:cNvPr>
          <p:cNvCxnSpPr>
            <a:cxnSpLocks noChangeShapeType="1"/>
          </p:cNvCxnSpPr>
          <p:nvPr/>
        </p:nvCxnSpPr>
        <p:spPr bwMode="auto">
          <a:xfrm flipV="1">
            <a:off x="5599113" y="2071688"/>
            <a:ext cx="3786187" cy="3429000"/>
          </a:xfrm>
          <a:prstGeom prst="straightConnector1">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9" name="Text Box 11">
            <a:extLst>
              <a:ext uri="{FF2B5EF4-FFF2-40B4-BE49-F238E27FC236}">
                <a16:creationId xmlns:a16="http://schemas.microsoft.com/office/drawing/2014/main" id="{6EBD0D2C-3D29-44D2-8829-71B67584DB7B}"/>
              </a:ext>
            </a:extLst>
          </p:cNvPr>
          <p:cNvSpPr txBox="1">
            <a:spLocks noChangeArrowheads="1"/>
          </p:cNvSpPr>
          <p:nvPr/>
        </p:nvSpPr>
        <p:spPr bwMode="auto">
          <a:xfrm>
            <a:off x="6046788" y="5572125"/>
            <a:ext cx="3552825" cy="357188"/>
          </a:xfrm>
          <a:prstGeom prst="rect">
            <a:avLst/>
          </a:prstGeom>
          <a:solidFill>
            <a:srgbClr val="FFFFFF"/>
          </a:solidFill>
          <a:ln w="9525">
            <a:noFill/>
            <a:miter lim="800000"/>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600" b="1" i="0" u="none" strike="noStrike" kern="1200" cap="none" spc="0" normalizeH="0" baseline="0" noProof="0" dirty="0">
                <a:ln>
                  <a:noFill/>
                </a:ln>
                <a:solidFill>
                  <a:srgbClr val="C0504D">
                    <a:lumMod val="75000"/>
                  </a:srgbClr>
                </a:solidFill>
                <a:effectLst/>
                <a:uLnTx/>
                <a:uFillTx/>
                <a:latin typeface="Arial" panose="020B0604020202020204" pitchFamily="34" charset="0"/>
                <a:ea typeface="Times New Roman" pitchFamily="18" charset="0"/>
                <a:cs typeface="Arial" pitchFamily="34" charset="0"/>
              </a:rPr>
              <a:t>2       4        6       8        10       12</a:t>
            </a:r>
            <a:endParaRPr kumimoji="0" lang="es-MX" sz="4400" b="1" i="0" u="none" strike="noStrike" kern="1200" cap="none" spc="0" normalizeH="0" baseline="0" noProof="0" dirty="0">
              <a:ln>
                <a:noFill/>
              </a:ln>
              <a:solidFill>
                <a:srgbClr val="C0504D">
                  <a:lumMod val="75000"/>
                </a:srgbClr>
              </a:solidFill>
              <a:effectLst/>
              <a:uLnTx/>
              <a:uFillTx/>
              <a:latin typeface="Arial" panose="020B0604020202020204" pitchFamily="34" charset="0"/>
              <a:ea typeface="+mn-ea"/>
              <a:cs typeface="+mn-cs"/>
            </a:endParaRPr>
          </a:p>
        </p:txBody>
      </p:sp>
      <p:sp>
        <p:nvSpPr>
          <p:cNvPr id="8198" name="Text Box 7">
            <a:extLst>
              <a:ext uri="{FF2B5EF4-FFF2-40B4-BE49-F238E27FC236}">
                <a16:creationId xmlns:a16="http://schemas.microsoft.com/office/drawing/2014/main" id="{17A11D2A-B0FF-455E-BE5F-0CFA229FB018}"/>
              </a:ext>
            </a:extLst>
          </p:cNvPr>
          <p:cNvSpPr txBox="1">
            <a:spLocks noChangeArrowheads="1"/>
          </p:cNvSpPr>
          <p:nvPr/>
        </p:nvSpPr>
        <p:spPr bwMode="auto">
          <a:xfrm>
            <a:off x="4024313" y="3143250"/>
            <a:ext cx="785812" cy="571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altLang="es-MX" sz="1800" b="1" i="0" u="none" strike="noStrike" kern="1200" cap="none" spc="0" normalizeH="0" baseline="0" noProof="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P   $ </a:t>
            </a:r>
            <a:endParaRPr kumimoji="0" lang="es-ES_tradnl" altLang="es-MX" sz="2800" b="1" i="0" u="none" strike="noStrike" kern="1200" cap="none" spc="0" normalizeH="0" baseline="0" noProof="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endParaRPr>
          </a:p>
        </p:txBody>
      </p:sp>
      <p:sp>
        <p:nvSpPr>
          <p:cNvPr id="8199" name="Text Box 6">
            <a:extLst>
              <a:ext uri="{FF2B5EF4-FFF2-40B4-BE49-F238E27FC236}">
                <a16:creationId xmlns:a16="http://schemas.microsoft.com/office/drawing/2014/main" id="{C2F4DACA-0A8F-4F51-AB9A-80B227B447AE}"/>
              </a:ext>
            </a:extLst>
          </p:cNvPr>
          <p:cNvSpPr txBox="1">
            <a:spLocks noChangeArrowheads="1"/>
          </p:cNvSpPr>
          <p:nvPr/>
        </p:nvSpPr>
        <p:spPr bwMode="auto">
          <a:xfrm>
            <a:off x="7015163" y="6078538"/>
            <a:ext cx="584200" cy="4937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altLang="es-MX" sz="2000" b="0" i="0" u="none" strike="noStrike" kern="1200" cap="none" spc="0" normalizeH="0" baseline="0" noProof="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rPr>
              <a:t>Q</a:t>
            </a:r>
            <a:endParaRPr kumimoji="0" lang="es-ES_tradnl" altLang="es-MX" sz="3200" b="0" i="0" u="none" strike="noStrike" kern="1200" cap="none" spc="0" normalizeH="0" baseline="0" noProof="0">
              <a:ln>
                <a:noFill/>
              </a:ln>
              <a:solidFill>
                <a:prstClr val="black"/>
              </a:solidFill>
              <a:effectLst/>
              <a:uLnTx/>
              <a:uFillTx/>
              <a:latin typeface="Calibri" panose="020F0502020204030204" pitchFamily="34" charset="0"/>
              <a:ea typeface="Times New Roman" panose="02020603050405020304" pitchFamily="18" charset="0"/>
              <a:cs typeface="Arial" panose="020B0604020202020204" pitchFamily="34" charset="0"/>
            </a:endParaRPr>
          </a:p>
        </p:txBody>
      </p:sp>
      <p:sp>
        <p:nvSpPr>
          <p:cNvPr id="8200" name="Text Box 5">
            <a:extLst>
              <a:ext uri="{FF2B5EF4-FFF2-40B4-BE49-F238E27FC236}">
                <a16:creationId xmlns:a16="http://schemas.microsoft.com/office/drawing/2014/main" id="{6D36793A-B132-4628-85A0-E4B30BAFF1C7}"/>
              </a:ext>
            </a:extLst>
          </p:cNvPr>
          <p:cNvSpPr txBox="1">
            <a:spLocks noChangeArrowheads="1"/>
          </p:cNvSpPr>
          <p:nvPr/>
        </p:nvSpPr>
        <p:spPr bwMode="auto">
          <a:xfrm>
            <a:off x="9456738" y="1857375"/>
            <a:ext cx="428625" cy="428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altLang="es-MX" sz="1600" b="1"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t>O</a:t>
            </a:r>
            <a:endParaRPr kumimoji="0" lang="es-ES_tradnl" altLang="es-MX" sz="24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cxnSp>
        <p:nvCxnSpPr>
          <p:cNvPr id="14" name="13 Conector recto">
            <a:extLst>
              <a:ext uri="{FF2B5EF4-FFF2-40B4-BE49-F238E27FC236}">
                <a16:creationId xmlns:a16="http://schemas.microsoft.com/office/drawing/2014/main" id="{6DE4B360-65FF-46A4-8419-017094359EB1}"/>
              </a:ext>
            </a:extLst>
          </p:cNvPr>
          <p:cNvCxnSpPr/>
          <p:nvPr/>
        </p:nvCxnSpPr>
        <p:spPr>
          <a:xfrm>
            <a:off x="5599113" y="5000625"/>
            <a:ext cx="571500"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19" name="18 Conector recto">
            <a:extLst>
              <a:ext uri="{FF2B5EF4-FFF2-40B4-BE49-F238E27FC236}">
                <a16:creationId xmlns:a16="http://schemas.microsoft.com/office/drawing/2014/main" id="{455F113D-AC5F-4080-B214-939508ACDB7E}"/>
              </a:ext>
            </a:extLst>
          </p:cNvPr>
          <p:cNvCxnSpPr/>
          <p:nvPr/>
        </p:nvCxnSpPr>
        <p:spPr>
          <a:xfrm>
            <a:off x="5599113" y="4500563"/>
            <a:ext cx="1071562" cy="158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0" name="19 Conector recto">
            <a:extLst>
              <a:ext uri="{FF2B5EF4-FFF2-40B4-BE49-F238E27FC236}">
                <a16:creationId xmlns:a16="http://schemas.microsoft.com/office/drawing/2014/main" id="{268B324F-5BEB-404B-8763-819142F2EB40}"/>
              </a:ext>
            </a:extLst>
          </p:cNvPr>
          <p:cNvCxnSpPr/>
          <p:nvPr/>
        </p:nvCxnSpPr>
        <p:spPr>
          <a:xfrm flipV="1">
            <a:off x="5670550" y="3500438"/>
            <a:ext cx="2143125" cy="0"/>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1" name="20 Conector recto">
            <a:extLst>
              <a:ext uri="{FF2B5EF4-FFF2-40B4-BE49-F238E27FC236}">
                <a16:creationId xmlns:a16="http://schemas.microsoft.com/office/drawing/2014/main" id="{A22E3C9B-30CA-4C56-825E-0B777DE8A015}"/>
              </a:ext>
            </a:extLst>
          </p:cNvPr>
          <p:cNvCxnSpPr/>
          <p:nvPr/>
        </p:nvCxnSpPr>
        <p:spPr>
          <a:xfrm>
            <a:off x="5599113" y="4000500"/>
            <a:ext cx="1643062"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2" name="21 Conector recto">
            <a:extLst>
              <a:ext uri="{FF2B5EF4-FFF2-40B4-BE49-F238E27FC236}">
                <a16:creationId xmlns:a16="http://schemas.microsoft.com/office/drawing/2014/main" id="{6BAEBA8F-7C37-4AEC-8C64-A8E7A50895AD}"/>
              </a:ext>
            </a:extLst>
          </p:cNvPr>
          <p:cNvCxnSpPr/>
          <p:nvPr/>
        </p:nvCxnSpPr>
        <p:spPr>
          <a:xfrm>
            <a:off x="5599113" y="2357438"/>
            <a:ext cx="3429000" cy="158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3" name="22 Conector recto">
            <a:extLst>
              <a:ext uri="{FF2B5EF4-FFF2-40B4-BE49-F238E27FC236}">
                <a16:creationId xmlns:a16="http://schemas.microsoft.com/office/drawing/2014/main" id="{CF236A88-4DCE-4889-B5D3-77E9924F9ED5}"/>
              </a:ext>
            </a:extLst>
          </p:cNvPr>
          <p:cNvCxnSpPr/>
          <p:nvPr/>
        </p:nvCxnSpPr>
        <p:spPr>
          <a:xfrm rot="5400000">
            <a:off x="5918994" y="5250656"/>
            <a:ext cx="501650"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6" name="25 Conector recto">
            <a:extLst>
              <a:ext uri="{FF2B5EF4-FFF2-40B4-BE49-F238E27FC236}">
                <a16:creationId xmlns:a16="http://schemas.microsoft.com/office/drawing/2014/main" id="{CF3376C1-5891-4684-9CE9-C11FFCDA8DF8}"/>
              </a:ext>
            </a:extLst>
          </p:cNvPr>
          <p:cNvCxnSpPr/>
          <p:nvPr/>
        </p:nvCxnSpPr>
        <p:spPr>
          <a:xfrm rot="5400000">
            <a:off x="6169026" y="5000625"/>
            <a:ext cx="1001712" cy="158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7" name="26 Conector recto">
            <a:extLst>
              <a:ext uri="{FF2B5EF4-FFF2-40B4-BE49-F238E27FC236}">
                <a16:creationId xmlns:a16="http://schemas.microsoft.com/office/drawing/2014/main" id="{7DB6C2AB-24EF-44EC-8EF3-3DA61F3D7639}"/>
              </a:ext>
            </a:extLst>
          </p:cNvPr>
          <p:cNvCxnSpPr/>
          <p:nvPr/>
        </p:nvCxnSpPr>
        <p:spPr>
          <a:xfrm rot="5400000">
            <a:off x="6492875" y="4751388"/>
            <a:ext cx="1500187"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8" name="27 Conector recto">
            <a:extLst>
              <a:ext uri="{FF2B5EF4-FFF2-40B4-BE49-F238E27FC236}">
                <a16:creationId xmlns:a16="http://schemas.microsoft.com/office/drawing/2014/main" id="{EA2756A8-7199-4905-9A85-14340E98F3B1}"/>
              </a:ext>
            </a:extLst>
          </p:cNvPr>
          <p:cNvCxnSpPr/>
          <p:nvPr/>
        </p:nvCxnSpPr>
        <p:spPr>
          <a:xfrm rot="5400000">
            <a:off x="6808788" y="4497388"/>
            <a:ext cx="2001837" cy="793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9" name="28 Conector recto">
            <a:extLst>
              <a:ext uri="{FF2B5EF4-FFF2-40B4-BE49-F238E27FC236}">
                <a16:creationId xmlns:a16="http://schemas.microsoft.com/office/drawing/2014/main" id="{76B25ACA-4F6A-4475-BAC6-D5EA82A69B0B}"/>
              </a:ext>
            </a:extLst>
          </p:cNvPr>
          <p:cNvCxnSpPr/>
          <p:nvPr/>
        </p:nvCxnSpPr>
        <p:spPr>
          <a:xfrm rot="5400000">
            <a:off x="7097713" y="4214813"/>
            <a:ext cx="2573337" cy="158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0" name="29 Conector recto">
            <a:extLst>
              <a:ext uri="{FF2B5EF4-FFF2-40B4-BE49-F238E27FC236}">
                <a16:creationId xmlns:a16="http://schemas.microsoft.com/office/drawing/2014/main" id="{E7ADBFEB-AE30-4398-BA41-6B223C128DE2}"/>
              </a:ext>
            </a:extLst>
          </p:cNvPr>
          <p:cNvCxnSpPr/>
          <p:nvPr/>
        </p:nvCxnSpPr>
        <p:spPr>
          <a:xfrm rot="5400000">
            <a:off x="7454900" y="3929063"/>
            <a:ext cx="3144837" cy="1588"/>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50 Conector recto">
            <a:extLst>
              <a:ext uri="{FF2B5EF4-FFF2-40B4-BE49-F238E27FC236}">
                <a16:creationId xmlns:a16="http://schemas.microsoft.com/office/drawing/2014/main" id="{DE39EE26-F59F-4C74-BEF7-B027C7E1BA29}"/>
              </a:ext>
            </a:extLst>
          </p:cNvPr>
          <p:cNvCxnSpPr/>
          <p:nvPr/>
        </p:nvCxnSpPr>
        <p:spPr>
          <a:xfrm>
            <a:off x="5599113" y="2928938"/>
            <a:ext cx="2786062" cy="1587"/>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56" name="55 CuadroTexto">
            <a:extLst>
              <a:ext uri="{FF2B5EF4-FFF2-40B4-BE49-F238E27FC236}">
                <a16:creationId xmlns:a16="http://schemas.microsoft.com/office/drawing/2014/main" id="{22EFB7DC-094F-4CF5-BD56-03D66730477E}"/>
              </a:ext>
            </a:extLst>
          </p:cNvPr>
          <p:cNvSpPr txBox="1">
            <a:spLocks noChangeArrowheads="1"/>
          </p:cNvSpPr>
          <p:nvPr/>
        </p:nvSpPr>
        <p:spPr bwMode="auto">
          <a:xfrm>
            <a:off x="5826125" y="4814888"/>
            <a:ext cx="487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a:t>
            </a:r>
            <a:r>
              <a:rPr kumimoji="0" lang="es-MX" altLang="es-MX" sz="20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 </a:t>
            </a:r>
            <a:endParaRPr kumimoji="0" lang="es-ES"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 name="56 CuadroTexto">
            <a:extLst>
              <a:ext uri="{FF2B5EF4-FFF2-40B4-BE49-F238E27FC236}">
                <a16:creationId xmlns:a16="http://schemas.microsoft.com/office/drawing/2014/main" id="{02F432D0-A2AE-4A77-B1DB-26D66B40A5F4}"/>
              </a:ext>
            </a:extLst>
          </p:cNvPr>
          <p:cNvSpPr txBox="1">
            <a:spLocks noChangeArrowheads="1"/>
          </p:cNvSpPr>
          <p:nvPr/>
        </p:nvSpPr>
        <p:spPr bwMode="auto">
          <a:xfrm>
            <a:off x="6313488" y="4314825"/>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b</a:t>
            </a:r>
            <a:r>
              <a:rPr kumimoji="0" lang="es-MX" altLang="es-MX" sz="20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 </a:t>
            </a:r>
            <a:endParaRPr kumimoji="0" lang="es-ES"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8" name="57 CuadroTexto">
            <a:extLst>
              <a:ext uri="{FF2B5EF4-FFF2-40B4-BE49-F238E27FC236}">
                <a16:creationId xmlns:a16="http://schemas.microsoft.com/office/drawing/2014/main" id="{380CA274-56CA-4F3A-BB46-AB85734D83C0}"/>
              </a:ext>
            </a:extLst>
          </p:cNvPr>
          <p:cNvSpPr txBox="1">
            <a:spLocks noChangeArrowheads="1"/>
          </p:cNvSpPr>
          <p:nvPr/>
        </p:nvSpPr>
        <p:spPr bwMode="auto">
          <a:xfrm>
            <a:off x="6956425" y="3814763"/>
            <a:ext cx="468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c</a:t>
            </a:r>
            <a:r>
              <a:rPr kumimoji="0" lang="es-MX" altLang="es-MX" sz="20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 </a:t>
            </a:r>
            <a:endParaRPr kumimoji="0" lang="es-ES"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9" name="58 CuadroTexto">
            <a:extLst>
              <a:ext uri="{FF2B5EF4-FFF2-40B4-BE49-F238E27FC236}">
                <a16:creationId xmlns:a16="http://schemas.microsoft.com/office/drawing/2014/main" id="{B4169DCF-1834-410A-A4E0-0581AE5D6E9E}"/>
              </a:ext>
            </a:extLst>
          </p:cNvPr>
          <p:cNvSpPr txBox="1">
            <a:spLocks noChangeArrowheads="1"/>
          </p:cNvSpPr>
          <p:nvPr/>
        </p:nvSpPr>
        <p:spPr bwMode="auto">
          <a:xfrm>
            <a:off x="7456488" y="3314700"/>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d</a:t>
            </a:r>
            <a:r>
              <a:rPr kumimoji="0" lang="es-MX" altLang="es-MX" sz="20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 </a:t>
            </a:r>
            <a:endParaRPr kumimoji="0" lang="es-ES"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60" name="59 CuadroTexto">
            <a:extLst>
              <a:ext uri="{FF2B5EF4-FFF2-40B4-BE49-F238E27FC236}">
                <a16:creationId xmlns:a16="http://schemas.microsoft.com/office/drawing/2014/main" id="{CE413BEC-150B-482D-8E67-059C1DDA96A8}"/>
              </a:ext>
            </a:extLst>
          </p:cNvPr>
          <p:cNvSpPr txBox="1">
            <a:spLocks noChangeArrowheads="1"/>
          </p:cNvSpPr>
          <p:nvPr/>
        </p:nvSpPr>
        <p:spPr bwMode="auto">
          <a:xfrm>
            <a:off x="8099425" y="2743200"/>
            <a:ext cx="490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e</a:t>
            </a:r>
            <a:r>
              <a:rPr kumimoji="0" lang="es-MX" altLang="es-MX" sz="20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 </a:t>
            </a:r>
            <a:endParaRPr kumimoji="0" lang="es-ES"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61" name="60 CuadroTexto">
            <a:extLst>
              <a:ext uri="{FF2B5EF4-FFF2-40B4-BE49-F238E27FC236}">
                <a16:creationId xmlns:a16="http://schemas.microsoft.com/office/drawing/2014/main" id="{FCED3643-7002-42B5-8D40-814506E6E351}"/>
              </a:ext>
            </a:extLst>
          </p:cNvPr>
          <p:cNvSpPr txBox="1">
            <a:spLocks noChangeArrowheads="1"/>
          </p:cNvSpPr>
          <p:nvPr/>
        </p:nvSpPr>
        <p:spPr bwMode="auto">
          <a:xfrm>
            <a:off x="8742363" y="2171700"/>
            <a:ext cx="442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f</a:t>
            </a:r>
            <a:r>
              <a:rPr kumimoji="0" lang="es-MX" altLang="es-MX" sz="2000" b="0"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Symbol" panose="05050102010706020507" pitchFamily="18" charset="2"/>
              </a:rPr>
              <a:t> </a:t>
            </a:r>
            <a:endParaRPr kumimoji="0" lang="es-ES" altLang="es-MX" sz="20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8219" name="61 CuadroTexto">
            <a:extLst>
              <a:ext uri="{FF2B5EF4-FFF2-40B4-BE49-F238E27FC236}">
                <a16:creationId xmlns:a16="http://schemas.microsoft.com/office/drawing/2014/main" id="{913B0E86-2079-46C3-A44E-76FA4FFAFD31}"/>
              </a:ext>
            </a:extLst>
          </p:cNvPr>
          <p:cNvSpPr txBox="1">
            <a:spLocks noChangeArrowheads="1"/>
          </p:cNvSpPr>
          <p:nvPr/>
        </p:nvSpPr>
        <p:spPr bwMode="auto">
          <a:xfrm>
            <a:off x="5527675" y="1143000"/>
            <a:ext cx="30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Y</a:t>
            </a:r>
            <a:endParaRPr kumimoji="0" lang="es-ES"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8220" name="62 CuadroTexto">
            <a:extLst>
              <a:ext uri="{FF2B5EF4-FFF2-40B4-BE49-F238E27FC236}">
                <a16:creationId xmlns:a16="http://schemas.microsoft.com/office/drawing/2014/main" id="{26EEC8C6-4DDB-4095-AFC7-26B20511A699}"/>
              </a:ext>
            </a:extLst>
          </p:cNvPr>
          <p:cNvSpPr txBox="1">
            <a:spLocks noChangeArrowheads="1"/>
          </p:cNvSpPr>
          <p:nvPr/>
        </p:nvSpPr>
        <p:spPr bwMode="auto">
          <a:xfrm>
            <a:off x="9723438" y="53578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X</a:t>
            </a:r>
            <a:endParaRPr kumimoji="0" lang="es-ES"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57373" name="64 CuadroTexto">
            <a:extLst>
              <a:ext uri="{FF2B5EF4-FFF2-40B4-BE49-F238E27FC236}">
                <a16:creationId xmlns:a16="http://schemas.microsoft.com/office/drawing/2014/main" id="{9B968D3A-E4FB-4D6D-8602-D50B167383ED}"/>
              </a:ext>
            </a:extLst>
          </p:cNvPr>
          <p:cNvSpPr txBox="1">
            <a:spLocks noChangeArrowheads="1"/>
          </p:cNvSpPr>
          <p:nvPr/>
        </p:nvSpPr>
        <p:spPr bwMode="auto">
          <a:xfrm>
            <a:off x="9629775" y="3714750"/>
            <a:ext cx="1038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altLang="es-MX"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Curva de la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MX" altLang="es-MX"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Oferta</a:t>
            </a:r>
            <a:endParaRPr kumimoji="0" lang="es-ES" altLang="es-MX" sz="14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cxnSp>
        <p:nvCxnSpPr>
          <p:cNvPr id="67" name="66 Conector recto de flecha">
            <a:extLst>
              <a:ext uri="{FF2B5EF4-FFF2-40B4-BE49-F238E27FC236}">
                <a16:creationId xmlns:a16="http://schemas.microsoft.com/office/drawing/2014/main" id="{BF8692F3-0C31-4966-B963-0AF4C5FB0A04}"/>
              </a:ext>
            </a:extLst>
          </p:cNvPr>
          <p:cNvCxnSpPr>
            <a:stCxn id="57373" idx="0"/>
          </p:cNvCxnSpPr>
          <p:nvPr/>
        </p:nvCxnSpPr>
        <p:spPr>
          <a:xfrm rot="16200000" flipV="1">
            <a:off x="9017001" y="2582862"/>
            <a:ext cx="1428750" cy="8350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a:extLst>
              <a:ext uri="{FF2B5EF4-FFF2-40B4-BE49-F238E27FC236}">
                <a16:creationId xmlns:a16="http://schemas.microsoft.com/office/drawing/2014/main" id="{989B1619-54AE-403F-927D-030B817A70BE}"/>
              </a:ext>
            </a:extLst>
          </p:cNvPr>
          <p:cNvCxnSpPr/>
          <p:nvPr/>
        </p:nvCxnSpPr>
        <p:spPr>
          <a:xfrm rot="5400000" flipH="1" flipV="1">
            <a:off x="3729038" y="3656013"/>
            <a:ext cx="374173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35 Conector recto de flecha">
            <a:extLst>
              <a:ext uri="{FF2B5EF4-FFF2-40B4-BE49-F238E27FC236}">
                <a16:creationId xmlns:a16="http://schemas.microsoft.com/office/drawing/2014/main" id="{929EBAE0-8CDB-43BA-A3CC-9B167CB7AE5F}"/>
              </a:ext>
            </a:extLst>
          </p:cNvPr>
          <p:cNvCxnSpPr/>
          <p:nvPr/>
        </p:nvCxnSpPr>
        <p:spPr>
          <a:xfrm>
            <a:off x="5599113" y="5499100"/>
            <a:ext cx="38576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34 Tabla">
            <a:extLst>
              <a:ext uri="{FF2B5EF4-FFF2-40B4-BE49-F238E27FC236}">
                <a16:creationId xmlns:a16="http://schemas.microsoft.com/office/drawing/2014/main" id="{80BBB746-EE7E-4E84-9980-8F89B25EF416}"/>
              </a:ext>
            </a:extLst>
          </p:cNvPr>
          <p:cNvGraphicFramePr>
            <a:graphicFrameLocks noGrp="1"/>
          </p:cNvGraphicFramePr>
          <p:nvPr/>
        </p:nvGraphicFramePr>
        <p:xfrm>
          <a:off x="1738313" y="2286000"/>
          <a:ext cx="2214562" cy="1736726"/>
        </p:xfrm>
        <a:graphic>
          <a:graphicData uri="http://schemas.openxmlformats.org/drawingml/2006/table">
            <a:tbl>
              <a:tblPr/>
              <a:tblGrid>
                <a:gridCol w="718512">
                  <a:extLst>
                    <a:ext uri="{9D8B030D-6E8A-4147-A177-3AD203B41FA5}">
                      <a16:colId xmlns:a16="http://schemas.microsoft.com/office/drawing/2014/main" val="20000"/>
                    </a:ext>
                  </a:extLst>
                </a:gridCol>
                <a:gridCol w="718512">
                  <a:extLst>
                    <a:ext uri="{9D8B030D-6E8A-4147-A177-3AD203B41FA5}">
                      <a16:colId xmlns:a16="http://schemas.microsoft.com/office/drawing/2014/main" val="20001"/>
                    </a:ext>
                  </a:extLst>
                </a:gridCol>
                <a:gridCol w="777538">
                  <a:extLst>
                    <a:ext uri="{9D8B030D-6E8A-4147-A177-3AD203B41FA5}">
                      <a16:colId xmlns:a16="http://schemas.microsoft.com/office/drawing/2014/main" val="20002"/>
                    </a:ext>
                  </a:extLst>
                </a:gridCol>
              </a:tblGrid>
              <a:tr h="438145">
                <a:tc>
                  <a:txBody>
                    <a:bodyPr/>
                    <a:lstStyle/>
                    <a:p>
                      <a:pPr algn="ctr">
                        <a:lnSpc>
                          <a:spcPct val="115000"/>
                        </a:lnSpc>
                        <a:spcAft>
                          <a:spcPts val="0"/>
                        </a:spcAft>
                      </a:pPr>
                      <a:r>
                        <a:rPr lang="es-MX" sz="900" b="1" dirty="0">
                          <a:latin typeface="Arial"/>
                          <a:ea typeface="Calibri"/>
                          <a:cs typeface="Times New Roman"/>
                        </a:rPr>
                        <a:t>PUNTO</a:t>
                      </a:r>
                    </a:p>
                    <a:p>
                      <a:pPr algn="ctr">
                        <a:lnSpc>
                          <a:spcPct val="115000"/>
                        </a:lnSpc>
                        <a:spcAft>
                          <a:spcPts val="0"/>
                        </a:spcAft>
                      </a:pPr>
                      <a:r>
                        <a:rPr lang="es-MX" sz="1600" dirty="0">
                          <a:latin typeface="Calibri" pitchFamily="34" charset="0"/>
                          <a:sym typeface="Symbol" pitchFamily="18" charset="2"/>
                        </a:rPr>
                        <a:t></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0"/>
                        </a:spcAft>
                      </a:pPr>
                      <a:r>
                        <a:rPr lang="es-MX" sz="900" b="1" dirty="0">
                          <a:latin typeface="Arial"/>
                          <a:ea typeface="Calibri"/>
                          <a:cs typeface="Times New Roman"/>
                        </a:rPr>
                        <a:t>PRECIO</a:t>
                      </a:r>
                      <a:endParaRPr lang="es-ES" sz="16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0"/>
                        </a:spcAft>
                      </a:pPr>
                      <a:r>
                        <a:rPr lang="es-MX" sz="900" b="1" dirty="0">
                          <a:latin typeface="Arial"/>
                          <a:ea typeface="Calibri"/>
                          <a:cs typeface="Times New Roman"/>
                        </a:rPr>
                        <a:t>CANTIDAD OFRECIDA</a:t>
                      </a:r>
                      <a:endParaRPr lang="es-ES" sz="1600" b="1"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r h="214836">
                <a:tc>
                  <a:txBody>
                    <a:bodyPr/>
                    <a:lstStyle/>
                    <a:p>
                      <a:pPr algn="ctr">
                        <a:lnSpc>
                          <a:spcPct val="115000"/>
                        </a:lnSpc>
                        <a:spcAft>
                          <a:spcPts val="0"/>
                        </a:spcAft>
                      </a:pPr>
                      <a:r>
                        <a:rPr lang="es-MX" sz="900" b="1" dirty="0">
                          <a:latin typeface="Arial"/>
                          <a:ea typeface="Calibri"/>
                          <a:cs typeface="Times New Roman"/>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15000"/>
                        </a:lnSpc>
                        <a:spcAft>
                          <a:spcPts val="0"/>
                        </a:spcAft>
                      </a:pPr>
                      <a:r>
                        <a:rPr lang="es-MX" sz="900" b="1" dirty="0">
                          <a:latin typeface="Arial"/>
                          <a:ea typeface="Calibri"/>
                          <a:cs typeface="Times New Roman"/>
                        </a:rPr>
                        <a:t>10</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15000"/>
                        </a:lnSpc>
                        <a:spcAft>
                          <a:spcPts val="0"/>
                        </a:spcAft>
                      </a:pPr>
                      <a:r>
                        <a:rPr lang="es-MX" sz="900" b="1" dirty="0">
                          <a:latin typeface="Arial"/>
                          <a:ea typeface="Calibri"/>
                          <a:cs typeface="Times New Roman"/>
                        </a:rPr>
                        <a:t>2</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14836">
                <a:tc>
                  <a:txBody>
                    <a:bodyPr/>
                    <a:lstStyle/>
                    <a:p>
                      <a:pPr algn="ctr">
                        <a:lnSpc>
                          <a:spcPct val="115000"/>
                        </a:lnSpc>
                        <a:spcAft>
                          <a:spcPts val="0"/>
                        </a:spcAft>
                      </a:pPr>
                      <a:r>
                        <a:rPr lang="es-MX" sz="900" b="1" dirty="0">
                          <a:latin typeface="Arial"/>
                          <a:ea typeface="Calibri"/>
                          <a:cs typeface="Times New Roman"/>
                        </a:rPr>
                        <a:t>b</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0"/>
                        </a:spcAft>
                      </a:pPr>
                      <a:r>
                        <a:rPr lang="es-MX" sz="900" b="1" dirty="0">
                          <a:latin typeface="Arial"/>
                          <a:ea typeface="Calibri"/>
                          <a:cs typeface="Times New Roman"/>
                        </a:rPr>
                        <a:t>20</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0"/>
                        </a:spcAft>
                      </a:pPr>
                      <a:r>
                        <a:rPr lang="es-MX" sz="900" b="1" dirty="0">
                          <a:latin typeface="Arial"/>
                          <a:ea typeface="Calibri"/>
                          <a:cs typeface="Times New Roman"/>
                        </a:rPr>
                        <a:t>4</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2"/>
                  </a:ext>
                </a:extLst>
              </a:tr>
              <a:tr h="214836">
                <a:tc>
                  <a:txBody>
                    <a:bodyPr/>
                    <a:lstStyle/>
                    <a:p>
                      <a:pPr algn="ctr">
                        <a:lnSpc>
                          <a:spcPct val="115000"/>
                        </a:lnSpc>
                        <a:spcAft>
                          <a:spcPts val="0"/>
                        </a:spcAft>
                      </a:pPr>
                      <a:r>
                        <a:rPr lang="es-MX" sz="900" b="1" dirty="0">
                          <a:latin typeface="Arial"/>
                          <a:ea typeface="Calibri"/>
                          <a:cs typeface="Times New Roman"/>
                        </a:rPr>
                        <a:t>c</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15000"/>
                        </a:lnSpc>
                        <a:spcAft>
                          <a:spcPts val="0"/>
                        </a:spcAft>
                      </a:pPr>
                      <a:r>
                        <a:rPr lang="es-MX" sz="900" b="1" dirty="0">
                          <a:latin typeface="Arial"/>
                          <a:ea typeface="Calibri"/>
                          <a:cs typeface="Times New Roman"/>
                        </a:rPr>
                        <a:t>30</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15000"/>
                        </a:lnSpc>
                        <a:spcAft>
                          <a:spcPts val="0"/>
                        </a:spcAft>
                      </a:pPr>
                      <a:r>
                        <a:rPr lang="es-MX" sz="900" b="1" dirty="0">
                          <a:latin typeface="Arial"/>
                          <a:ea typeface="Calibri"/>
                          <a:cs typeface="Times New Roman"/>
                        </a:rPr>
                        <a:t>6</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14836">
                <a:tc>
                  <a:txBody>
                    <a:bodyPr/>
                    <a:lstStyle/>
                    <a:p>
                      <a:pPr algn="ctr">
                        <a:lnSpc>
                          <a:spcPct val="115000"/>
                        </a:lnSpc>
                        <a:spcAft>
                          <a:spcPts val="0"/>
                        </a:spcAft>
                      </a:pPr>
                      <a:r>
                        <a:rPr lang="es-MX" sz="900" b="1" dirty="0">
                          <a:latin typeface="Arial"/>
                          <a:ea typeface="Calibri"/>
                          <a:cs typeface="Times New Roman"/>
                        </a:rPr>
                        <a:t>d</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0"/>
                        </a:spcAft>
                      </a:pPr>
                      <a:r>
                        <a:rPr lang="es-MX" sz="900" b="1" dirty="0">
                          <a:latin typeface="Arial"/>
                          <a:ea typeface="Calibri"/>
                          <a:cs typeface="Times New Roman"/>
                        </a:rPr>
                        <a:t>40</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0"/>
                        </a:spcAft>
                      </a:pPr>
                      <a:r>
                        <a:rPr lang="es-MX" sz="900" b="1" dirty="0">
                          <a:latin typeface="Arial"/>
                          <a:ea typeface="Calibri"/>
                          <a:cs typeface="Times New Roman"/>
                        </a:rPr>
                        <a:t>8</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214836">
                <a:tc>
                  <a:txBody>
                    <a:bodyPr/>
                    <a:lstStyle/>
                    <a:p>
                      <a:pPr algn="ctr">
                        <a:lnSpc>
                          <a:spcPct val="115000"/>
                        </a:lnSpc>
                        <a:spcAft>
                          <a:spcPts val="0"/>
                        </a:spcAft>
                      </a:pPr>
                      <a:r>
                        <a:rPr lang="es-MX" sz="900" b="1" dirty="0">
                          <a:latin typeface="Arial"/>
                          <a:ea typeface="Calibri"/>
                          <a:cs typeface="Times New Roman"/>
                        </a:rPr>
                        <a:t>e</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15000"/>
                        </a:lnSpc>
                        <a:spcAft>
                          <a:spcPts val="0"/>
                        </a:spcAft>
                      </a:pPr>
                      <a:r>
                        <a:rPr lang="es-MX" sz="900" b="1">
                          <a:latin typeface="Arial"/>
                          <a:ea typeface="Calibri"/>
                          <a:cs typeface="Times New Roman"/>
                        </a:rPr>
                        <a:t>50</a:t>
                      </a:r>
                      <a:endParaRPr lang="es-ES" sz="16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lnSpc>
                          <a:spcPct val="115000"/>
                        </a:lnSpc>
                        <a:spcAft>
                          <a:spcPts val="0"/>
                        </a:spcAft>
                      </a:pPr>
                      <a:r>
                        <a:rPr lang="es-MX" sz="900" b="1" dirty="0">
                          <a:latin typeface="Arial"/>
                          <a:ea typeface="Calibri"/>
                          <a:cs typeface="Times New Roman"/>
                        </a:rPr>
                        <a:t>10</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224401">
                <a:tc>
                  <a:txBody>
                    <a:bodyPr/>
                    <a:lstStyle/>
                    <a:p>
                      <a:pPr algn="ctr">
                        <a:lnSpc>
                          <a:spcPct val="115000"/>
                        </a:lnSpc>
                        <a:spcAft>
                          <a:spcPts val="0"/>
                        </a:spcAft>
                      </a:pPr>
                      <a:r>
                        <a:rPr lang="es-MX" sz="900" b="1" dirty="0">
                          <a:latin typeface="Arial"/>
                          <a:ea typeface="Calibri"/>
                          <a:cs typeface="Times New Roman"/>
                        </a:rPr>
                        <a:t>f</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0"/>
                        </a:spcAft>
                      </a:pPr>
                      <a:r>
                        <a:rPr lang="es-MX" sz="900" b="1" dirty="0">
                          <a:latin typeface="Arial"/>
                          <a:ea typeface="Calibri"/>
                          <a:cs typeface="Times New Roman"/>
                        </a:rPr>
                        <a:t>60</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0"/>
                        </a:spcAft>
                      </a:pPr>
                      <a:r>
                        <a:rPr lang="es-MX" sz="900" b="1" dirty="0">
                          <a:latin typeface="Arial"/>
                          <a:ea typeface="Calibri"/>
                          <a:cs typeface="Times New Roman"/>
                        </a:rPr>
                        <a:t>12</a:t>
                      </a:r>
                      <a:endParaRPr lang="es-ES" sz="16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6"/>
                  </a:ext>
                </a:extLst>
              </a:tr>
            </a:tbl>
          </a:graphicData>
        </a:graphic>
      </p:graphicFrame>
      <p:sp>
        <p:nvSpPr>
          <p:cNvPr id="57411" name="36 CuadroTexto">
            <a:extLst>
              <a:ext uri="{FF2B5EF4-FFF2-40B4-BE49-F238E27FC236}">
                <a16:creationId xmlns:a16="http://schemas.microsoft.com/office/drawing/2014/main" id="{DB16FF80-A75D-4535-B984-42CDE166ECC0}"/>
              </a:ext>
            </a:extLst>
          </p:cNvPr>
          <p:cNvSpPr txBox="1">
            <a:spLocks noChangeArrowheads="1"/>
          </p:cNvSpPr>
          <p:nvPr/>
        </p:nvSpPr>
        <p:spPr bwMode="auto">
          <a:xfrm>
            <a:off x="1809750" y="1844675"/>
            <a:ext cx="1870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MX"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rPr>
              <a:t>Tabla de la Oferta</a:t>
            </a:r>
            <a:endParaRPr kumimoji="0" lang="es-ES" altLang="es-MX" sz="1800" b="1"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pic>
        <p:nvPicPr>
          <p:cNvPr id="37" name="Curva de la Oferta">
            <a:hlinkClick r:id="" action="ppaction://media"/>
            <a:extLst>
              <a:ext uri="{FF2B5EF4-FFF2-40B4-BE49-F238E27FC236}">
                <a16:creationId xmlns:a16="http://schemas.microsoft.com/office/drawing/2014/main" id="{55379F2D-1E1E-40E8-9458-BCF392822B9D}"/>
              </a:ext>
            </a:extLst>
          </p:cNvPr>
          <p:cNvPicPr>
            <a:picLocks noChangeAspect="1"/>
          </p:cNvPicPr>
          <p:nvPr>
            <a:audioFile r:link="rId2"/>
            <p:extLst>
              <p:ext uri="{DAA4B4D4-6D71-4841-9C94-3DE7FCFB9230}">
                <p14:media xmlns:p14="http://schemas.microsoft.com/office/powerpoint/2010/main" r:embed="rId1"/>
              </p:ext>
            </p:extLst>
          </p:nvPr>
        </p:nvPicPr>
        <p:blipFill>
          <a:blip r:embed="rId5">
            <a:extLst>
              <a:ext uri="{28A0092B-C50C-407E-A947-70E740481C1C}">
                <a14:useLocalDpi xmlns:a14="http://schemas.microsoft.com/office/drawing/2010/main" val="0"/>
              </a:ext>
            </a:extLst>
          </a:blip>
          <a:srcRect/>
          <a:stretch>
            <a:fillRect/>
          </a:stretch>
        </p:blipFill>
        <p:spPr bwMode="auto">
          <a:xfrm>
            <a:off x="9525000" y="10715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withEffect">
                                  <p:stCondLst>
                                    <p:cond delay="0"/>
                                  </p:stCondLst>
                                  <p:childTnLst>
                                    <p:cmd type="call" cmd="playFrom(0.0)">
                                      <p:cBhvr>
                                        <p:cTn id="6" dur="81000" fill="hold"/>
                                        <p:tgtEl>
                                          <p:spTgt spid="37"/>
                                        </p:tgtEl>
                                      </p:cBhvr>
                                    </p:cmd>
                                  </p:childTnLst>
                                </p:cTn>
                              </p:par>
                              <p:par>
                                <p:cTn id="7" presetID="4" presetClass="entr" presetSubtype="16" fill="hold" nodeType="withEffect">
                                  <p:stCondLst>
                                    <p:cond delay="10000"/>
                                  </p:stCondLst>
                                  <p:childTnLst>
                                    <p:set>
                                      <p:cBhvr>
                                        <p:cTn id="8" dur="1" fill="hold">
                                          <p:stCondLst>
                                            <p:cond delay="0"/>
                                          </p:stCondLst>
                                        </p:cTn>
                                        <p:tgtEl>
                                          <p:spTgt spid="35"/>
                                        </p:tgtEl>
                                        <p:attrNameLst>
                                          <p:attrName>style.visibility</p:attrName>
                                        </p:attrNameLst>
                                      </p:cBhvr>
                                      <p:to>
                                        <p:strVal val="visible"/>
                                      </p:to>
                                    </p:set>
                                    <p:animEffect transition="in" filter="box(in)">
                                      <p:cBhvr>
                                        <p:cTn id="9" dur="11000"/>
                                        <p:tgtEl>
                                          <p:spTgt spid="35"/>
                                        </p:tgtEl>
                                      </p:cBhvr>
                                    </p:animEffect>
                                  </p:childTnLst>
                                </p:cTn>
                              </p:par>
                              <p:par>
                                <p:cTn id="10" presetID="64" presetClass="path" presetSubtype="0" accel="50000" decel="50000" fill="hold" nodeType="withEffect">
                                  <p:stCondLst>
                                    <p:cond delay="22000"/>
                                  </p:stCondLst>
                                  <p:childTnLst>
                                    <p:animMotion origin="layout" path="M 2.77778E-7 0.33171 L 2.77778E-7 -0.00162 " pathEditMode="relative" rAng="0" ptsTypes="AA">
                                      <p:cBhvr>
                                        <p:cTn id="11" dur="9500" fill="hold"/>
                                        <p:tgtEl>
                                          <p:spTgt spid="34"/>
                                        </p:tgtEl>
                                        <p:attrNameLst>
                                          <p:attrName>ppt_x</p:attrName>
                                          <p:attrName>ppt_y</p:attrName>
                                        </p:attrNameLst>
                                      </p:cBhvr>
                                      <p:rCtr x="0" y="-16667"/>
                                    </p:animMotion>
                                  </p:childTnLst>
                                </p:cTn>
                              </p:par>
                              <p:par>
                                <p:cTn id="12" presetID="63" presetClass="path" presetSubtype="0" accel="50000" decel="50000" fill="hold" nodeType="withEffect">
                                  <p:stCondLst>
                                    <p:cond delay="22000"/>
                                  </p:stCondLst>
                                  <p:childTnLst>
                                    <p:animMotion origin="layout" path="M -0.24913 -1.85185E-6 L 0.00087 -1.85185E-6 " pathEditMode="relative" rAng="0" ptsTypes="AA">
                                      <p:cBhvr>
                                        <p:cTn id="13" dur="9500" fill="hold"/>
                                        <p:tgtEl>
                                          <p:spTgt spid="36"/>
                                        </p:tgtEl>
                                        <p:attrNameLst>
                                          <p:attrName>ppt_x</p:attrName>
                                          <p:attrName>ppt_y</p:attrName>
                                        </p:attrNameLst>
                                      </p:cBhvr>
                                      <p:rCtr x="12500" y="0"/>
                                    </p:animMotion>
                                  </p:childTnLst>
                                </p:cTn>
                              </p:par>
                              <p:par>
                                <p:cTn id="14" presetID="63" presetClass="path" presetSubtype="0" accel="50000" decel="50000" fill="hold" grpId="0" nodeType="withEffect">
                                  <p:stCondLst>
                                    <p:cond delay="22000"/>
                                  </p:stCondLst>
                                  <p:childTnLst>
                                    <p:animMotion origin="layout" path="M -0.23941 0 L 0.01059 0 " pathEditMode="relative" rAng="0" ptsTypes="AA">
                                      <p:cBhvr>
                                        <p:cTn id="15" dur="9500" fill="hold"/>
                                        <p:tgtEl>
                                          <p:spTgt spid="8198"/>
                                        </p:tgtEl>
                                        <p:attrNameLst>
                                          <p:attrName>ppt_x</p:attrName>
                                          <p:attrName>ppt_y</p:attrName>
                                        </p:attrNameLst>
                                      </p:cBhvr>
                                      <p:rCtr x="12500" y="0"/>
                                    </p:animMotion>
                                  </p:childTnLst>
                                </p:cTn>
                              </p:par>
                              <p:par>
                                <p:cTn id="16" presetID="63" presetClass="path" presetSubtype="0" accel="50000" decel="50000" fill="hold" grpId="0" nodeType="withEffect">
                                  <p:stCondLst>
                                    <p:cond delay="22000"/>
                                  </p:stCondLst>
                                  <p:childTnLst>
                                    <p:animMotion origin="layout" path="M -0.23941 3.33333E-6 L 0.01059 3.33333E-6 " pathEditMode="relative" rAng="0" ptsTypes="AA">
                                      <p:cBhvr>
                                        <p:cTn id="17" dur="9500" fill="hold"/>
                                        <p:tgtEl>
                                          <p:spTgt spid="8195"/>
                                        </p:tgtEl>
                                        <p:attrNameLst>
                                          <p:attrName>ppt_x</p:attrName>
                                          <p:attrName>ppt_y</p:attrName>
                                        </p:attrNameLst>
                                      </p:cBhvr>
                                      <p:rCtr x="12500" y="0"/>
                                    </p:animMotion>
                                  </p:childTnLst>
                                </p:cTn>
                              </p:par>
                              <p:par>
                                <p:cTn id="18" presetID="64" presetClass="path" presetSubtype="0" accel="50000" decel="50000" fill="hold" grpId="0" nodeType="withEffect">
                                  <p:stCondLst>
                                    <p:cond delay="22000"/>
                                  </p:stCondLst>
                                  <p:childTnLst>
                                    <p:animMotion origin="layout" path="M 1.11111E-6 0.34421 L 1.11111E-6 0.01088 " pathEditMode="relative" rAng="0" ptsTypes="AA">
                                      <p:cBhvr>
                                        <p:cTn id="19" dur="9500" fill="hold"/>
                                        <p:tgtEl>
                                          <p:spTgt spid="9"/>
                                        </p:tgtEl>
                                        <p:attrNameLst>
                                          <p:attrName>ppt_x</p:attrName>
                                          <p:attrName>ppt_y</p:attrName>
                                        </p:attrNameLst>
                                      </p:cBhvr>
                                      <p:rCtr x="0" y="-16667"/>
                                    </p:animMotion>
                                  </p:childTnLst>
                                </p:cTn>
                              </p:par>
                              <p:par>
                                <p:cTn id="20" presetID="64" presetClass="path" presetSubtype="0" accel="50000" decel="50000" fill="hold" grpId="0" nodeType="withEffect">
                                  <p:stCondLst>
                                    <p:cond delay="22000"/>
                                  </p:stCondLst>
                                  <p:childTnLst>
                                    <p:animMotion origin="layout" path="M 4.72222E-6 0.34422 L 4.72222E-6 0.01088 " pathEditMode="relative" rAng="0" ptsTypes="AA">
                                      <p:cBhvr>
                                        <p:cTn id="21" dur="9500" fill="hold"/>
                                        <p:tgtEl>
                                          <p:spTgt spid="8199"/>
                                        </p:tgtEl>
                                        <p:attrNameLst>
                                          <p:attrName>ppt_x</p:attrName>
                                          <p:attrName>ppt_y</p:attrName>
                                        </p:attrNameLst>
                                      </p:cBhvr>
                                      <p:rCtr x="0" y="-16667"/>
                                    </p:animMotion>
                                  </p:childTnLst>
                                </p:cTn>
                              </p:par>
                              <p:par>
                                <p:cTn id="22" presetID="42" presetClass="path" presetSubtype="0" accel="50000" decel="50000" fill="hold" grpId="0" nodeType="withEffect">
                                  <p:stCondLst>
                                    <p:cond delay="22000"/>
                                  </p:stCondLst>
                                  <p:childTnLst>
                                    <p:animMotion origin="layout" path="M -3.05556E-6 -0.3419 L -3.05556E-6 -0.00857 " pathEditMode="relative" rAng="0" ptsTypes="AA">
                                      <p:cBhvr>
                                        <p:cTn id="23" dur="9500" fill="hold"/>
                                        <p:tgtEl>
                                          <p:spTgt spid="8219"/>
                                        </p:tgtEl>
                                        <p:attrNameLst>
                                          <p:attrName>ppt_x</p:attrName>
                                          <p:attrName>ppt_y</p:attrName>
                                        </p:attrNameLst>
                                      </p:cBhvr>
                                      <p:rCtr x="0" y="16667"/>
                                    </p:animMotion>
                                  </p:childTnLst>
                                </p:cTn>
                              </p:par>
                              <p:par>
                                <p:cTn id="24" presetID="63" presetClass="path" presetSubtype="0" accel="50000" decel="50000" fill="hold" grpId="0" nodeType="withEffect">
                                  <p:stCondLst>
                                    <p:cond delay="22000"/>
                                  </p:stCondLst>
                                  <p:childTnLst>
                                    <p:animMotion origin="layout" path="M 0 0  L 0.25 0  E" pathEditMode="relative" ptsTypes="">
                                      <p:cBhvr>
                                        <p:cTn id="25" dur="9500" spd="-100000" fill="hold"/>
                                        <p:tgtEl>
                                          <p:spTgt spid="8220"/>
                                        </p:tgtEl>
                                        <p:attrNameLst>
                                          <p:attrName>ppt_x</p:attrName>
                                          <p:attrName>ppt_y</p:attrName>
                                        </p:attrNameLst>
                                      </p:cBhvr>
                                    </p:animMotion>
                                  </p:childTnLst>
                                </p:cTn>
                              </p:par>
                              <p:par>
                                <p:cTn id="26" presetID="5" presetClass="entr" presetSubtype="10" fill="hold" nodeType="withEffect">
                                  <p:stCondLst>
                                    <p:cond delay="3150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32100"/>
                                  </p:stCondLst>
                                  <p:childTnLst>
                                    <p:set>
                                      <p:cBhvr>
                                        <p:cTn id="30" dur="1" fill="hold">
                                          <p:stCondLst>
                                            <p:cond delay="0"/>
                                          </p:stCondLst>
                                        </p:cTn>
                                        <p:tgtEl>
                                          <p:spTgt spid="23"/>
                                        </p:tgtEl>
                                        <p:attrNameLst>
                                          <p:attrName>style.visibility</p:attrName>
                                        </p:attrNameLst>
                                      </p:cBhvr>
                                      <p:to>
                                        <p:strVal val="visible"/>
                                      </p:to>
                                    </p:set>
                                    <p:animEffect transition="in" filter="checkerboard(across)">
                                      <p:cBhvr>
                                        <p:cTn id="31" dur="500"/>
                                        <p:tgtEl>
                                          <p:spTgt spid="23"/>
                                        </p:tgtEl>
                                      </p:cBhvr>
                                    </p:animEffect>
                                  </p:childTnLst>
                                </p:cTn>
                              </p:par>
                              <p:par>
                                <p:cTn id="32" presetID="5" presetClass="entr" presetSubtype="10" fill="hold" nodeType="withEffect">
                                  <p:stCondLst>
                                    <p:cond delay="32700"/>
                                  </p:stCondLst>
                                  <p:childTnLst>
                                    <p:set>
                                      <p:cBhvr>
                                        <p:cTn id="33" dur="1" fill="hold">
                                          <p:stCondLst>
                                            <p:cond delay="0"/>
                                          </p:stCondLst>
                                        </p:cTn>
                                        <p:tgtEl>
                                          <p:spTgt spid="26"/>
                                        </p:tgtEl>
                                        <p:attrNameLst>
                                          <p:attrName>style.visibility</p:attrName>
                                        </p:attrNameLst>
                                      </p:cBhvr>
                                      <p:to>
                                        <p:strVal val="visible"/>
                                      </p:to>
                                    </p:set>
                                    <p:animEffect transition="in" filter="checkerboard(across)">
                                      <p:cBhvr>
                                        <p:cTn id="34" dur="500"/>
                                        <p:tgtEl>
                                          <p:spTgt spid="26"/>
                                        </p:tgtEl>
                                      </p:cBhvr>
                                    </p:animEffect>
                                  </p:childTnLst>
                                </p:cTn>
                              </p:par>
                              <p:par>
                                <p:cTn id="35" presetID="5" presetClass="entr" presetSubtype="10" fill="hold" nodeType="withEffect">
                                  <p:stCondLst>
                                    <p:cond delay="33200"/>
                                  </p:stCondLst>
                                  <p:childTnLst>
                                    <p:set>
                                      <p:cBhvr>
                                        <p:cTn id="36" dur="1" fill="hold">
                                          <p:stCondLst>
                                            <p:cond delay="0"/>
                                          </p:stCondLst>
                                        </p:cTn>
                                        <p:tgtEl>
                                          <p:spTgt spid="19"/>
                                        </p:tgtEl>
                                        <p:attrNameLst>
                                          <p:attrName>style.visibility</p:attrName>
                                        </p:attrNameLst>
                                      </p:cBhvr>
                                      <p:to>
                                        <p:strVal val="visible"/>
                                      </p:to>
                                    </p:set>
                                    <p:animEffect transition="in" filter="checkerboard(across)">
                                      <p:cBhvr>
                                        <p:cTn id="37" dur="500"/>
                                        <p:tgtEl>
                                          <p:spTgt spid="19"/>
                                        </p:tgtEl>
                                      </p:cBhvr>
                                    </p:animEffect>
                                  </p:childTnLst>
                                </p:cTn>
                              </p:par>
                              <p:par>
                                <p:cTn id="38" presetID="5" presetClass="entr" presetSubtype="10" fill="hold" nodeType="withEffect">
                                  <p:stCondLst>
                                    <p:cond delay="33900"/>
                                  </p:stCondLst>
                                  <p:childTnLst>
                                    <p:set>
                                      <p:cBhvr>
                                        <p:cTn id="39" dur="1" fill="hold">
                                          <p:stCondLst>
                                            <p:cond delay="0"/>
                                          </p:stCondLst>
                                        </p:cTn>
                                        <p:tgtEl>
                                          <p:spTgt spid="21"/>
                                        </p:tgtEl>
                                        <p:attrNameLst>
                                          <p:attrName>style.visibility</p:attrName>
                                        </p:attrNameLst>
                                      </p:cBhvr>
                                      <p:to>
                                        <p:strVal val="visible"/>
                                      </p:to>
                                    </p:set>
                                    <p:animEffect transition="in" filter="checkerboard(across)">
                                      <p:cBhvr>
                                        <p:cTn id="40" dur="500"/>
                                        <p:tgtEl>
                                          <p:spTgt spid="21"/>
                                        </p:tgtEl>
                                      </p:cBhvr>
                                    </p:animEffect>
                                  </p:childTnLst>
                                </p:cTn>
                              </p:par>
                              <p:par>
                                <p:cTn id="41" presetID="5" presetClass="entr" presetSubtype="10" fill="hold" nodeType="withEffect">
                                  <p:stCondLst>
                                    <p:cond delay="34500"/>
                                  </p:stCondLst>
                                  <p:childTnLst>
                                    <p:set>
                                      <p:cBhvr>
                                        <p:cTn id="42" dur="1" fill="hold">
                                          <p:stCondLst>
                                            <p:cond delay="0"/>
                                          </p:stCondLst>
                                        </p:cTn>
                                        <p:tgtEl>
                                          <p:spTgt spid="27"/>
                                        </p:tgtEl>
                                        <p:attrNameLst>
                                          <p:attrName>style.visibility</p:attrName>
                                        </p:attrNameLst>
                                      </p:cBhvr>
                                      <p:to>
                                        <p:strVal val="visible"/>
                                      </p:to>
                                    </p:set>
                                    <p:animEffect transition="in" filter="checkerboard(across)">
                                      <p:cBhvr>
                                        <p:cTn id="43" dur="500"/>
                                        <p:tgtEl>
                                          <p:spTgt spid="27"/>
                                        </p:tgtEl>
                                      </p:cBhvr>
                                    </p:animEffect>
                                  </p:childTnLst>
                                </p:cTn>
                              </p:par>
                              <p:par>
                                <p:cTn id="44" presetID="5" presetClass="entr" presetSubtype="10" fill="hold" nodeType="withEffect">
                                  <p:stCondLst>
                                    <p:cond delay="35100"/>
                                  </p:stCondLst>
                                  <p:childTnLst>
                                    <p:set>
                                      <p:cBhvr>
                                        <p:cTn id="45" dur="1" fill="hold">
                                          <p:stCondLst>
                                            <p:cond delay="0"/>
                                          </p:stCondLst>
                                        </p:cTn>
                                        <p:tgtEl>
                                          <p:spTgt spid="28"/>
                                        </p:tgtEl>
                                        <p:attrNameLst>
                                          <p:attrName>style.visibility</p:attrName>
                                        </p:attrNameLst>
                                      </p:cBhvr>
                                      <p:to>
                                        <p:strVal val="visible"/>
                                      </p:to>
                                    </p:set>
                                    <p:animEffect transition="in" filter="checkerboard(across)">
                                      <p:cBhvr>
                                        <p:cTn id="46" dur="500"/>
                                        <p:tgtEl>
                                          <p:spTgt spid="28"/>
                                        </p:tgtEl>
                                      </p:cBhvr>
                                    </p:animEffect>
                                  </p:childTnLst>
                                </p:cTn>
                              </p:par>
                              <p:par>
                                <p:cTn id="47" presetID="5" presetClass="entr" presetSubtype="10" fill="hold" nodeType="withEffect">
                                  <p:stCondLst>
                                    <p:cond delay="35700"/>
                                  </p:stCondLst>
                                  <p:childTnLst>
                                    <p:set>
                                      <p:cBhvr>
                                        <p:cTn id="48" dur="1" fill="hold">
                                          <p:stCondLst>
                                            <p:cond delay="0"/>
                                          </p:stCondLst>
                                        </p:cTn>
                                        <p:tgtEl>
                                          <p:spTgt spid="20"/>
                                        </p:tgtEl>
                                        <p:attrNameLst>
                                          <p:attrName>style.visibility</p:attrName>
                                        </p:attrNameLst>
                                      </p:cBhvr>
                                      <p:to>
                                        <p:strVal val="visible"/>
                                      </p:to>
                                    </p:set>
                                    <p:animEffect transition="in" filter="checkerboard(across)">
                                      <p:cBhvr>
                                        <p:cTn id="49" dur="500"/>
                                        <p:tgtEl>
                                          <p:spTgt spid="20"/>
                                        </p:tgtEl>
                                      </p:cBhvr>
                                    </p:animEffect>
                                  </p:childTnLst>
                                </p:cTn>
                              </p:par>
                              <p:par>
                                <p:cTn id="50" presetID="5" presetClass="entr" presetSubtype="10" fill="hold" nodeType="withEffect">
                                  <p:stCondLst>
                                    <p:cond delay="36400"/>
                                  </p:stCondLst>
                                  <p:childTnLst>
                                    <p:set>
                                      <p:cBhvr>
                                        <p:cTn id="51" dur="1" fill="hold">
                                          <p:stCondLst>
                                            <p:cond delay="0"/>
                                          </p:stCondLst>
                                        </p:cTn>
                                        <p:tgtEl>
                                          <p:spTgt spid="51"/>
                                        </p:tgtEl>
                                        <p:attrNameLst>
                                          <p:attrName>style.visibility</p:attrName>
                                        </p:attrNameLst>
                                      </p:cBhvr>
                                      <p:to>
                                        <p:strVal val="visible"/>
                                      </p:to>
                                    </p:set>
                                    <p:animEffect transition="in" filter="checkerboard(across)">
                                      <p:cBhvr>
                                        <p:cTn id="52" dur="500"/>
                                        <p:tgtEl>
                                          <p:spTgt spid="51"/>
                                        </p:tgtEl>
                                      </p:cBhvr>
                                    </p:animEffect>
                                  </p:childTnLst>
                                </p:cTn>
                              </p:par>
                              <p:par>
                                <p:cTn id="53" presetID="5" presetClass="entr" presetSubtype="10" fill="hold" nodeType="withEffect">
                                  <p:stCondLst>
                                    <p:cond delay="37100"/>
                                  </p:stCondLst>
                                  <p:childTnLst>
                                    <p:set>
                                      <p:cBhvr>
                                        <p:cTn id="54" dur="1" fill="hold">
                                          <p:stCondLst>
                                            <p:cond delay="0"/>
                                          </p:stCondLst>
                                        </p:cTn>
                                        <p:tgtEl>
                                          <p:spTgt spid="29"/>
                                        </p:tgtEl>
                                        <p:attrNameLst>
                                          <p:attrName>style.visibility</p:attrName>
                                        </p:attrNameLst>
                                      </p:cBhvr>
                                      <p:to>
                                        <p:strVal val="visible"/>
                                      </p:to>
                                    </p:set>
                                    <p:animEffect transition="in" filter="checkerboard(across)">
                                      <p:cBhvr>
                                        <p:cTn id="55" dur="500"/>
                                        <p:tgtEl>
                                          <p:spTgt spid="29"/>
                                        </p:tgtEl>
                                      </p:cBhvr>
                                    </p:animEffect>
                                  </p:childTnLst>
                                </p:cTn>
                              </p:par>
                              <p:par>
                                <p:cTn id="56" presetID="5" presetClass="entr" presetSubtype="10" fill="hold" nodeType="withEffect">
                                  <p:stCondLst>
                                    <p:cond delay="37700"/>
                                  </p:stCondLst>
                                  <p:childTnLst>
                                    <p:set>
                                      <p:cBhvr>
                                        <p:cTn id="57" dur="1" fill="hold">
                                          <p:stCondLst>
                                            <p:cond delay="0"/>
                                          </p:stCondLst>
                                        </p:cTn>
                                        <p:tgtEl>
                                          <p:spTgt spid="30"/>
                                        </p:tgtEl>
                                        <p:attrNameLst>
                                          <p:attrName>style.visibility</p:attrName>
                                        </p:attrNameLst>
                                      </p:cBhvr>
                                      <p:to>
                                        <p:strVal val="visible"/>
                                      </p:to>
                                    </p:set>
                                    <p:animEffect transition="in" filter="checkerboard(across)">
                                      <p:cBhvr>
                                        <p:cTn id="58" dur="500"/>
                                        <p:tgtEl>
                                          <p:spTgt spid="30"/>
                                        </p:tgtEl>
                                      </p:cBhvr>
                                    </p:animEffect>
                                  </p:childTnLst>
                                </p:cTn>
                              </p:par>
                              <p:par>
                                <p:cTn id="59" presetID="5" presetClass="entr" presetSubtype="10" fill="hold" nodeType="withEffect">
                                  <p:stCondLst>
                                    <p:cond delay="38400"/>
                                  </p:stCondLst>
                                  <p:childTnLst>
                                    <p:set>
                                      <p:cBhvr>
                                        <p:cTn id="60" dur="1" fill="hold">
                                          <p:stCondLst>
                                            <p:cond delay="0"/>
                                          </p:stCondLst>
                                        </p:cTn>
                                        <p:tgtEl>
                                          <p:spTgt spid="22"/>
                                        </p:tgtEl>
                                        <p:attrNameLst>
                                          <p:attrName>style.visibility</p:attrName>
                                        </p:attrNameLst>
                                      </p:cBhvr>
                                      <p:to>
                                        <p:strVal val="visible"/>
                                      </p:to>
                                    </p:set>
                                    <p:animEffect transition="in" filter="checkerboard(across)">
                                      <p:cBhvr>
                                        <p:cTn id="61" dur="500"/>
                                        <p:tgtEl>
                                          <p:spTgt spid="22"/>
                                        </p:tgtEl>
                                      </p:cBhvr>
                                    </p:animEffect>
                                  </p:childTnLst>
                                </p:cTn>
                              </p:par>
                              <p:par>
                                <p:cTn id="62" presetID="4" presetClass="entr" presetSubtype="16" fill="hold" grpId="0" nodeType="withEffect">
                                  <p:stCondLst>
                                    <p:cond delay="39000"/>
                                  </p:stCondLst>
                                  <p:childTnLst>
                                    <p:set>
                                      <p:cBhvr>
                                        <p:cTn id="63" dur="1" fill="hold">
                                          <p:stCondLst>
                                            <p:cond delay="0"/>
                                          </p:stCondLst>
                                        </p:cTn>
                                        <p:tgtEl>
                                          <p:spTgt spid="56"/>
                                        </p:tgtEl>
                                        <p:attrNameLst>
                                          <p:attrName>style.visibility</p:attrName>
                                        </p:attrNameLst>
                                      </p:cBhvr>
                                      <p:to>
                                        <p:strVal val="visible"/>
                                      </p:to>
                                    </p:set>
                                    <p:animEffect transition="in" filter="box(in)">
                                      <p:cBhvr>
                                        <p:cTn id="64" dur="500"/>
                                        <p:tgtEl>
                                          <p:spTgt spid="56"/>
                                        </p:tgtEl>
                                      </p:cBhvr>
                                    </p:animEffect>
                                  </p:childTnLst>
                                </p:cTn>
                              </p:par>
                              <p:par>
                                <p:cTn id="65" presetID="4" presetClass="entr" presetSubtype="16" fill="hold" grpId="0" nodeType="withEffect">
                                  <p:stCondLst>
                                    <p:cond delay="39600"/>
                                  </p:stCondLst>
                                  <p:childTnLst>
                                    <p:set>
                                      <p:cBhvr>
                                        <p:cTn id="66" dur="1" fill="hold">
                                          <p:stCondLst>
                                            <p:cond delay="0"/>
                                          </p:stCondLst>
                                        </p:cTn>
                                        <p:tgtEl>
                                          <p:spTgt spid="57"/>
                                        </p:tgtEl>
                                        <p:attrNameLst>
                                          <p:attrName>style.visibility</p:attrName>
                                        </p:attrNameLst>
                                      </p:cBhvr>
                                      <p:to>
                                        <p:strVal val="visible"/>
                                      </p:to>
                                    </p:set>
                                    <p:animEffect transition="in" filter="box(in)">
                                      <p:cBhvr>
                                        <p:cTn id="67" dur="500"/>
                                        <p:tgtEl>
                                          <p:spTgt spid="57"/>
                                        </p:tgtEl>
                                      </p:cBhvr>
                                    </p:animEffect>
                                  </p:childTnLst>
                                </p:cTn>
                              </p:par>
                              <p:par>
                                <p:cTn id="68" presetID="4" presetClass="entr" presetSubtype="16" fill="hold" grpId="0" nodeType="withEffect">
                                  <p:stCondLst>
                                    <p:cond delay="40200"/>
                                  </p:stCondLst>
                                  <p:childTnLst>
                                    <p:set>
                                      <p:cBhvr>
                                        <p:cTn id="69" dur="1" fill="hold">
                                          <p:stCondLst>
                                            <p:cond delay="0"/>
                                          </p:stCondLst>
                                        </p:cTn>
                                        <p:tgtEl>
                                          <p:spTgt spid="58"/>
                                        </p:tgtEl>
                                        <p:attrNameLst>
                                          <p:attrName>style.visibility</p:attrName>
                                        </p:attrNameLst>
                                      </p:cBhvr>
                                      <p:to>
                                        <p:strVal val="visible"/>
                                      </p:to>
                                    </p:set>
                                    <p:animEffect transition="in" filter="box(in)">
                                      <p:cBhvr>
                                        <p:cTn id="70" dur="500"/>
                                        <p:tgtEl>
                                          <p:spTgt spid="58"/>
                                        </p:tgtEl>
                                      </p:cBhvr>
                                    </p:animEffect>
                                  </p:childTnLst>
                                </p:cTn>
                              </p:par>
                              <p:par>
                                <p:cTn id="71" presetID="4" presetClass="entr" presetSubtype="16" fill="hold" grpId="0" nodeType="withEffect">
                                  <p:stCondLst>
                                    <p:cond delay="40800"/>
                                  </p:stCondLst>
                                  <p:childTnLst>
                                    <p:set>
                                      <p:cBhvr>
                                        <p:cTn id="72" dur="1" fill="hold">
                                          <p:stCondLst>
                                            <p:cond delay="0"/>
                                          </p:stCondLst>
                                        </p:cTn>
                                        <p:tgtEl>
                                          <p:spTgt spid="59"/>
                                        </p:tgtEl>
                                        <p:attrNameLst>
                                          <p:attrName>style.visibility</p:attrName>
                                        </p:attrNameLst>
                                      </p:cBhvr>
                                      <p:to>
                                        <p:strVal val="visible"/>
                                      </p:to>
                                    </p:set>
                                    <p:animEffect transition="in" filter="box(in)">
                                      <p:cBhvr>
                                        <p:cTn id="73" dur="500"/>
                                        <p:tgtEl>
                                          <p:spTgt spid="59"/>
                                        </p:tgtEl>
                                      </p:cBhvr>
                                    </p:animEffect>
                                  </p:childTnLst>
                                </p:cTn>
                              </p:par>
                              <p:par>
                                <p:cTn id="74" presetID="4" presetClass="entr" presetSubtype="16" fill="hold" grpId="0" nodeType="withEffect">
                                  <p:stCondLst>
                                    <p:cond delay="41400"/>
                                  </p:stCondLst>
                                  <p:childTnLst>
                                    <p:set>
                                      <p:cBhvr>
                                        <p:cTn id="75" dur="1" fill="hold">
                                          <p:stCondLst>
                                            <p:cond delay="0"/>
                                          </p:stCondLst>
                                        </p:cTn>
                                        <p:tgtEl>
                                          <p:spTgt spid="60"/>
                                        </p:tgtEl>
                                        <p:attrNameLst>
                                          <p:attrName>style.visibility</p:attrName>
                                        </p:attrNameLst>
                                      </p:cBhvr>
                                      <p:to>
                                        <p:strVal val="visible"/>
                                      </p:to>
                                    </p:set>
                                    <p:animEffect transition="in" filter="box(in)">
                                      <p:cBhvr>
                                        <p:cTn id="76" dur="500"/>
                                        <p:tgtEl>
                                          <p:spTgt spid="60"/>
                                        </p:tgtEl>
                                      </p:cBhvr>
                                    </p:animEffect>
                                  </p:childTnLst>
                                </p:cTn>
                              </p:par>
                              <p:par>
                                <p:cTn id="77" presetID="4" presetClass="entr" presetSubtype="16" fill="hold" grpId="0" nodeType="withEffect">
                                  <p:stCondLst>
                                    <p:cond delay="42000"/>
                                  </p:stCondLst>
                                  <p:childTnLst>
                                    <p:set>
                                      <p:cBhvr>
                                        <p:cTn id="78" dur="1" fill="hold">
                                          <p:stCondLst>
                                            <p:cond delay="0"/>
                                          </p:stCondLst>
                                        </p:cTn>
                                        <p:tgtEl>
                                          <p:spTgt spid="61"/>
                                        </p:tgtEl>
                                        <p:attrNameLst>
                                          <p:attrName>style.visibility</p:attrName>
                                        </p:attrNameLst>
                                      </p:cBhvr>
                                      <p:to>
                                        <p:strVal val="visible"/>
                                      </p:to>
                                    </p:set>
                                    <p:animEffect transition="in" filter="box(in)">
                                      <p:cBhvr>
                                        <p:cTn id="79" dur="500"/>
                                        <p:tgtEl>
                                          <p:spTgt spid="61"/>
                                        </p:tgtEl>
                                      </p:cBhvr>
                                    </p:animEffect>
                                  </p:childTnLst>
                                </p:cTn>
                              </p:par>
                              <p:par>
                                <p:cTn id="80" presetID="4" presetClass="entr" presetSubtype="16" repeatCount="4000" fill="hold" nodeType="withEffect">
                                  <p:stCondLst>
                                    <p:cond delay="44700"/>
                                  </p:stCondLst>
                                  <p:childTnLst>
                                    <p:set>
                                      <p:cBhvr>
                                        <p:cTn id="81" dur="1" fill="hold">
                                          <p:stCondLst>
                                            <p:cond delay="0"/>
                                          </p:stCondLst>
                                        </p:cTn>
                                        <p:tgtEl>
                                          <p:spTgt spid="8"/>
                                        </p:tgtEl>
                                        <p:attrNameLst>
                                          <p:attrName>style.visibility</p:attrName>
                                        </p:attrNameLst>
                                      </p:cBhvr>
                                      <p:to>
                                        <p:strVal val="visible"/>
                                      </p:to>
                                    </p:set>
                                    <p:animEffect transition="in" filter="box(in)">
                                      <p:cBhvr>
                                        <p:cTn id="82" dur="2000"/>
                                        <p:tgtEl>
                                          <p:spTgt spid="8"/>
                                        </p:tgtEl>
                                      </p:cBhvr>
                                    </p:animEffect>
                                  </p:childTnLst>
                                </p:cTn>
                              </p:par>
                              <p:par>
                                <p:cTn id="83" presetID="4" presetClass="entr" presetSubtype="16" repeatCount="3000" fill="hold" nodeType="withEffect">
                                  <p:stCondLst>
                                    <p:cond delay="44500"/>
                                  </p:stCondLst>
                                  <p:childTnLst>
                                    <p:set>
                                      <p:cBhvr>
                                        <p:cTn id="84" dur="1" fill="hold">
                                          <p:stCondLst>
                                            <p:cond delay="0"/>
                                          </p:stCondLst>
                                        </p:cTn>
                                        <p:tgtEl>
                                          <p:spTgt spid="67"/>
                                        </p:tgtEl>
                                        <p:attrNameLst>
                                          <p:attrName>style.visibility</p:attrName>
                                        </p:attrNameLst>
                                      </p:cBhvr>
                                      <p:to>
                                        <p:strVal val="visible"/>
                                      </p:to>
                                    </p:set>
                                    <p:animEffect transition="in" filter="box(in)">
                                      <p:cBhvr>
                                        <p:cTn id="85" dur="2000"/>
                                        <p:tgtEl>
                                          <p:spTgt spid="67"/>
                                        </p:tgtEl>
                                      </p:cBhvr>
                                    </p:animEffect>
                                  </p:childTnLst>
                                </p:cTn>
                              </p:par>
                              <p:par>
                                <p:cTn id="86" presetID="4" presetClass="entr" presetSubtype="16" repeatCount="3000" fill="hold" grpId="0" nodeType="withEffect">
                                  <p:stCondLst>
                                    <p:cond delay="44400"/>
                                  </p:stCondLst>
                                  <p:childTnLst>
                                    <p:set>
                                      <p:cBhvr>
                                        <p:cTn id="87" dur="1" fill="hold">
                                          <p:stCondLst>
                                            <p:cond delay="0"/>
                                          </p:stCondLst>
                                        </p:cTn>
                                        <p:tgtEl>
                                          <p:spTgt spid="8200"/>
                                        </p:tgtEl>
                                        <p:attrNameLst>
                                          <p:attrName>style.visibility</p:attrName>
                                        </p:attrNameLst>
                                      </p:cBhvr>
                                      <p:to>
                                        <p:strVal val="visible"/>
                                      </p:to>
                                    </p:set>
                                    <p:animEffect transition="in" filter="box(in)">
                                      <p:cBhvr>
                                        <p:cTn id="88" dur="20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89" fill="hold" display="0">
                  <p:stCondLst>
                    <p:cond delay="indefinite"/>
                  </p:stCondLst>
                  <p:endCondLst>
                    <p:cond evt="onNext" delay="0">
                      <p:tgtEl>
                        <p:sldTgt/>
                      </p:tgtEl>
                    </p:cond>
                    <p:cond evt="onPrev" delay="0">
                      <p:tgtEl>
                        <p:sldTgt/>
                      </p:tgtEl>
                    </p:cond>
                    <p:cond evt="onStopAudio" delay="0">
                      <p:tgtEl>
                        <p:sldTgt/>
                      </p:tgtEl>
                    </p:cond>
                  </p:endCondLst>
                </p:cTn>
                <p:tgtEl>
                  <p:spTgt spid="37"/>
                </p:tgtEl>
              </p:cMediaNode>
            </p:audio>
          </p:childTnLst>
        </p:cTn>
      </p:par>
    </p:tnLst>
    <p:bldLst>
      <p:bldP spid="8195" grpId="0" animBg="1"/>
      <p:bldP spid="9" grpId="0" animBg="1"/>
      <p:bldP spid="8198" grpId="0" animBg="1"/>
      <p:bldP spid="8199" grpId="0" animBg="1"/>
      <p:bldP spid="8200" grpId="0" animBg="1" autoUpdateAnimBg="0"/>
      <p:bldP spid="56" grpId="0" autoUpdateAnimBg="0"/>
      <p:bldP spid="57" grpId="0" autoUpdateAnimBg="0"/>
      <p:bldP spid="58" grpId="0" autoUpdateAnimBg="0"/>
      <p:bldP spid="59" grpId="0" autoUpdateAnimBg="0"/>
      <p:bldP spid="60" grpId="0" autoUpdateAnimBg="0"/>
      <p:bldP spid="61" grpId="0" autoUpdateAnimBg="0"/>
      <p:bldP spid="8219" grpId="0"/>
      <p:bldP spid="82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Imagen 5" descr="MCj04127700000[1]">
            <a:extLst>
              <a:ext uri="{FF2B5EF4-FFF2-40B4-BE49-F238E27FC236}">
                <a16:creationId xmlns:a16="http://schemas.microsoft.com/office/drawing/2014/main" id="{0F97EAFA-3029-40CB-A790-8598682FB18E}"/>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453063" y="2714625"/>
            <a:ext cx="1500187"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26" descr="C:\Archivos de programa\Microsoft Office\Media\CntCD1\ClipArt2\j0229025.wmf">
            <a:extLst>
              <a:ext uri="{FF2B5EF4-FFF2-40B4-BE49-F238E27FC236}">
                <a16:creationId xmlns:a16="http://schemas.microsoft.com/office/drawing/2014/main" id="{467D5012-E0E0-4300-8066-1F75AA528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5857875"/>
            <a:ext cx="82391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24" descr="C:\Archivos de programa\Microsoft Office\Media\CntCD1\ClipArt2\j0229021.wmf">
            <a:extLst>
              <a:ext uri="{FF2B5EF4-FFF2-40B4-BE49-F238E27FC236}">
                <a16:creationId xmlns:a16="http://schemas.microsoft.com/office/drawing/2014/main" id="{1251A87B-0454-498C-A5E4-268EA2275B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3" y="5754688"/>
            <a:ext cx="11430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22" descr="C:\Archivos de programa\Microsoft Office\Media\CntCD1\ClipArt2\j0229011.wmf">
            <a:extLst>
              <a:ext uri="{FF2B5EF4-FFF2-40B4-BE49-F238E27FC236}">
                <a16:creationId xmlns:a16="http://schemas.microsoft.com/office/drawing/2014/main" id="{03387147-088C-4492-9853-2B160051A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250" y="5411788"/>
            <a:ext cx="9683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20" descr="C:\Archivos de programa\Microsoft Office\Media\CntCD1\ClipArt2\j0229007.wmf">
            <a:extLst>
              <a:ext uri="{FF2B5EF4-FFF2-40B4-BE49-F238E27FC236}">
                <a16:creationId xmlns:a16="http://schemas.microsoft.com/office/drawing/2014/main" id="{9EEC3BAA-86AD-408B-8FF9-4215D76643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072063"/>
            <a:ext cx="804863"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9" descr="C:\Archivos de programa\Microsoft Office\Media\CntCD1\ClipArt2\j0229003.wmf">
            <a:extLst>
              <a:ext uri="{FF2B5EF4-FFF2-40B4-BE49-F238E27FC236}">
                <a16:creationId xmlns:a16="http://schemas.microsoft.com/office/drawing/2014/main" id="{84443DB5-5091-4F59-8FE7-AF3420EF2D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000500"/>
            <a:ext cx="817563"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8" descr="C:\Archivos de programa\Microsoft Office\Media\CntCD1\ClipArt2\j0229001.wmf">
            <a:extLst>
              <a:ext uri="{FF2B5EF4-FFF2-40B4-BE49-F238E27FC236}">
                <a16:creationId xmlns:a16="http://schemas.microsoft.com/office/drawing/2014/main" id="{D5D55D4F-8079-4B37-B35B-5D6A707078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857500"/>
            <a:ext cx="134143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5" descr="C:\Archivos de programa\Microsoft Office\Media\CntCD1\ClipArt2\j0228991.wmf">
            <a:extLst>
              <a:ext uri="{FF2B5EF4-FFF2-40B4-BE49-F238E27FC236}">
                <a16:creationId xmlns:a16="http://schemas.microsoft.com/office/drawing/2014/main" id="{29D170A9-2869-41DA-BE91-2424E1FAE3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857375"/>
            <a:ext cx="119856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13" descr="C:\Archivos de programa\Microsoft Office\Media\CntCD1\ClipArt2\j0228987.wmf">
            <a:extLst>
              <a:ext uri="{FF2B5EF4-FFF2-40B4-BE49-F238E27FC236}">
                <a16:creationId xmlns:a16="http://schemas.microsoft.com/office/drawing/2014/main" id="{F4BB526B-6B3A-4B3D-A350-BDF67D0FD1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59925" y="0"/>
            <a:ext cx="1108075"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2" descr="C:\Archivos de programa\Microsoft Office\Media\CntCD1\ClipArt2\j0228985.wmf">
            <a:extLst>
              <a:ext uri="{FF2B5EF4-FFF2-40B4-BE49-F238E27FC236}">
                <a16:creationId xmlns:a16="http://schemas.microsoft.com/office/drawing/2014/main" id="{FE8445BD-FBE3-4F6A-B34A-3BF94BE594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39125" y="0"/>
            <a:ext cx="998538"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11" descr="C:\Archivos de programa\Microsoft Office\Media\CntCD1\ClipArt2\j0228983.wmf">
            <a:extLst>
              <a:ext uri="{FF2B5EF4-FFF2-40B4-BE49-F238E27FC236}">
                <a16:creationId xmlns:a16="http://schemas.microsoft.com/office/drawing/2014/main" id="{4A4CBA24-6C16-44F8-83BA-6D599F1990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0438" y="0"/>
            <a:ext cx="830262"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10" descr="C:\Archivos de programa\Microsoft Office\Media\CntCD1\ClipArt2\j0228979.wmf">
            <a:extLst>
              <a:ext uri="{FF2B5EF4-FFF2-40B4-BE49-F238E27FC236}">
                <a16:creationId xmlns:a16="http://schemas.microsoft.com/office/drawing/2014/main" id="{2F15EC13-64A0-40F0-A2E0-63601E50144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81750" y="0"/>
            <a:ext cx="9128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9" descr="C:\Archivos de programa\Microsoft Office\Media\CntCD1\ClipArt2\j0228971.wmf">
            <a:extLst>
              <a:ext uri="{FF2B5EF4-FFF2-40B4-BE49-F238E27FC236}">
                <a16:creationId xmlns:a16="http://schemas.microsoft.com/office/drawing/2014/main" id="{4A002A6F-0ED2-49F6-BC89-3C8B44A455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928688"/>
            <a:ext cx="665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8" descr="C:\Archivos de programa\Microsoft Office\Media\CntCD1\ClipArt2\j0217478.wmf">
            <a:extLst>
              <a:ext uri="{FF2B5EF4-FFF2-40B4-BE49-F238E27FC236}">
                <a16:creationId xmlns:a16="http://schemas.microsoft.com/office/drawing/2014/main" id="{0952BE91-97A8-4678-9524-9917EB89970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52938" y="0"/>
            <a:ext cx="1085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5" descr="C:\Archivos de programa\Microsoft Office\Media\CntCD1\ClipArt2\j0228965.wmf">
            <a:extLst>
              <a:ext uri="{FF2B5EF4-FFF2-40B4-BE49-F238E27FC236}">
                <a16:creationId xmlns:a16="http://schemas.microsoft.com/office/drawing/2014/main" id="{B66A051E-A93F-4F86-B2FE-5993D629CBE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0"/>
            <a:ext cx="10683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6" descr="C:\Archivos de programa\Microsoft Office\Media\CntCD1\ClipArt2\j0228967.wmf">
            <a:extLst>
              <a:ext uri="{FF2B5EF4-FFF2-40B4-BE49-F238E27FC236}">
                <a16:creationId xmlns:a16="http://schemas.microsoft.com/office/drawing/2014/main" id="{3211868C-1C6A-4419-B461-325088B28FB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95563" y="0"/>
            <a:ext cx="85883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7" descr="C:\Archivos de programa\Microsoft Office\Media\CntCD1\ClipArt2\j0228973.wmf">
            <a:extLst>
              <a:ext uri="{FF2B5EF4-FFF2-40B4-BE49-F238E27FC236}">
                <a16:creationId xmlns:a16="http://schemas.microsoft.com/office/drawing/2014/main" id="{55680497-BCB0-47D8-91C0-2E835A28B25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09938" y="0"/>
            <a:ext cx="1001712"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a:extLst>
              <a:ext uri="{FF2B5EF4-FFF2-40B4-BE49-F238E27FC236}">
                <a16:creationId xmlns:a16="http://schemas.microsoft.com/office/drawing/2014/main" id="{2F51B1E7-3773-42CC-BC6E-FEA0FF5056DD}"/>
              </a:ext>
            </a:extLst>
          </p:cNvPr>
          <p:cNvSpPr>
            <a:spLocks noGrp="1"/>
          </p:cNvSpPr>
          <p:nvPr>
            <p:ph type="title"/>
          </p:nvPr>
        </p:nvSpPr>
        <p:spPr bwMode="auto">
          <a:xfrm>
            <a:off x="4857750" y="3976688"/>
            <a:ext cx="285750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3600" b="1">
                <a:solidFill>
                  <a:srgbClr val="FF0000"/>
                </a:solidFill>
              </a:rPr>
              <a:t> EMPRESA</a:t>
            </a:r>
            <a:endParaRPr lang="es-ES" altLang="es-MX" sz="3600" b="1">
              <a:solidFill>
                <a:srgbClr val="FF0000"/>
              </a:solidFill>
            </a:endParaRPr>
          </a:p>
        </p:txBody>
      </p:sp>
      <p:sp>
        <p:nvSpPr>
          <p:cNvPr id="15380" name="4 Marcador de número de diapositiva">
            <a:extLst>
              <a:ext uri="{FF2B5EF4-FFF2-40B4-BE49-F238E27FC236}">
                <a16:creationId xmlns:a16="http://schemas.microsoft.com/office/drawing/2014/main" id="{378FD2C4-66BD-49D9-B623-B96B978636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CB6520-C821-4745-AF4A-A1EFBE758A81}" type="slidenum">
              <a:rPr lang="es-ES" altLang="es-MX"/>
              <a:pPr/>
              <a:t>3</a:t>
            </a:fld>
            <a:endParaRPr lang="es-ES" altLang="es-MX"/>
          </a:p>
        </p:txBody>
      </p:sp>
      <p:sp>
        <p:nvSpPr>
          <p:cNvPr id="10" name="9 CuadroTexto">
            <a:extLst>
              <a:ext uri="{FF2B5EF4-FFF2-40B4-BE49-F238E27FC236}">
                <a16:creationId xmlns:a16="http://schemas.microsoft.com/office/drawing/2014/main" id="{36C0DDFD-3E0D-4396-87F2-0354807AAB6E}"/>
              </a:ext>
            </a:extLst>
          </p:cNvPr>
          <p:cNvSpPr txBox="1"/>
          <p:nvPr/>
        </p:nvSpPr>
        <p:spPr>
          <a:xfrm>
            <a:off x="5521325" y="4786313"/>
            <a:ext cx="1479550" cy="64611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AGENTE </a:t>
            </a:r>
          </a:p>
          <a:p>
            <a:pPr algn="ctr" eaLnBrk="1" hangingPunct="1">
              <a:defRPr/>
            </a:pPr>
            <a:r>
              <a:rPr lang="es-MX" sz="1200" dirty="0"/>
              <a:t>ECONÓMICO SOCIAL</a:t>
            </a:r>
          </a:p>
          <a:p>
            <a:pPr algn="ctr" eaLnBrk="1" hangingPunct="1">
              <a:defRPr/>
            </a:pPr>
            <a:r>
              <a:rPr lang="es-MX" sz="1200" dirty="0"/>
              <a:t>MICRO Y MACRO</a:t>
            </a:r>
            <a:endParaRPr lang="es-ES" sz="1200" dirty="0"/>
          </a:p>
        </p:txBody>
      </p:sp>
      <p:sp>
        <p:nvSpPr>
          <p:cNvPr id="21" name="20 CuadroTexto">
            <a:extLst>
              <a:ext uri="{FF2B5EF4-FFF2-40B4-BE49-F238E27FC236}">
                <a16:creationId xmlns:a16="http://schemas.microsoft.com/office/drawing/2014/main" id="{D3BB3CFE-68E3-429D-BE53-5E5A8F33B735}"/>
              </a:ext>
            </a:extLst>
          </p:cNvPr>
          <p:cNvSpPr txBox="1"/>
          <p:nvPr/>
        </p:nvSpPr>
        <p:spPr>
          <a:xfrm>
            <a:off x="7845425" y="4071938"/>
            <a:ext cx="1219200" cy="64611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MERCADO</a:t>
            </a:r>
          </a:p>
          <a:p>
            <a:pPr algn="ctr" eaLnBrk="1" hangingPunct="1">
              <a:defRPr/>
            </a:pPr>
            <a:r>
              <a:rPr lang="es-MX" sz="1200" dirty="0"/>
              <a:t>NACIONAL</a:t>
            </a:r>
          </a:p>
          <a:p>
            <a:pPr algn="ctr" eaLnBrk="1" hangingPunct="1">
              <a:defRPr/>
            </a:pPr>
            <a:r>
              <a:rPr lang="es-MX" sz="1200" dirty="0"/>
              <a:t>INTERNACIONAL</a:t>
            </a:r>
          </a:p>
        </p:txBody>
      </p:sp>
      <p:sp>
        <p:nvSpPr>
          <p:cNvPr id="22" name="21 CuadroTexto">
            <a:extLst>
              <a:ext uri="{FF2B5EF4-FFF2-40B4-BE49-F238E27FC236}">
                <a16:creationId xmlns:a16="http://schemas.microsoft.com/office/drawing/2014/main" id="{7747F981-7AA8-45C9-BE43-C3EE2D3DC4EE}"/>
              </a:ext>
            </a:extLst>
          </p:cNvPr>
          <p:cNvSpPr txBox="1"/>
          <p:nvPr/>
        </p:nvSpPr>
        <p:spPr>
          <a:xfrm>
            <a:off x="2319338" y="4929188"/>
            <a:ext cx="1614487" cy="64611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EMPRESA MIXTA</a:t>
            </a:r>
          </a:p>
          <a:p>
            <a:pPr algn="ctr" eaLnBrk="1" hangingPunct="1">
              <a:defRPr/>
            </a:pPr>
            <a:r>
              <a:rPr lang="es-MX" sz="1200" dirty="0"/>
              <a:t>CAPITAL  PÚBLICO 51%</a:t>
            </a:r>
          </a:p>
          <a:p>
            <a:pPr algn="ctr" eaLnBrk="1" hangingPunct="1">
              <a:defRPr/>
            </a:pPr>
            <a:r>
              <a:rPr lang="es-MX" sz="1200" dirty="0"/>
              <a:t>CAPITAL PRIVADO 49%</a:t>
            </a:r>
          </a:p>
        </p:txBody>
      </p:sp>
      <p:sp>
        <p:nvSpPr>
          <p:cNvPr id="23" name="22 CuadroTexto">
            <a:extLst>
              <a:ext uri="{FF2B5EF4-FFF2-40B4-BE49-F238E27FC236}">
                <a16:creationId xmlns:a16="http://schemas.microsoft.com/office/drawing/2014/main" id="{053034BD-795F-4CE8-8153-6B9AB149DF66}"/>
              </a:ext>
            </a:extLst>
          </p:cNvPr>
          <p:cNvSpPr txBox="1"/>
          <p:nvPr/>
        </p:nvSpPr>
        <p:spPr>
          <a:xfrm>
            <a:off x="7234238" y="2357438"/>
            <a:ext cx="760412"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FORMA </a:t>
            </a:r>
          </a:p>
          <a:p>
            <a:pPr algn="ctr" eaLnBrk="1" hangingPunct="1">
              <a:defRPr/>
            </a:pPr>
            <a:r>
              <a:rPr lang="es-MX" sz="1200" dirty="0"/>
              <a:t>JURÍDICA</a:t>
            </a:r>
          </a:p>
        </p:txBody>
      </p:sp>
      <p:sp>
        <p:nvSpPr>
          <p:cNvPr id="24" name="23 CuadroTexto">
            <a:extLst>
              <a:ext uri="{FF2B5EF4-FFF2-40B4-BE49-F238E27FC236}">
                <a16:creationId xmlns:a16="http://schemas.microsoft.com/office/drawing/2014/main" id="{DECFAC46-6308-45D3-92DF-B58ABE1E97DB}"/>
              </a:ext>
            </a:extLst>
          </p:cNvPr>
          <p:cNvSpPr txBox="1"/>
          <p:nvPr/>
        </p:nvSpPr>
        <p:spPr>
          <a:xfrm>
            <a:off x="2357438" y="3214688"/>
            <a:ext cx="1252537"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PROCESOS </a:t>
            </a:r>
          </a:p>
          <a:p>
            <a:pPr algn="ctr" eaLnBrk="1" hangingPunct="1">
              <a:defRPr/>
            </a:pPr>
            <a:r>
              <a:rPr lang="es-MX" sz="1200" dirty="0"/>
              <a:t>DE PRODUCCIÓN</a:t>
            </a:r>
          </a:p>
        </p:txBody>
      </p:sp>
      <p:sp>
        <p:nvSpPr>
          <p:cNvPr id="25" name="24 CuadroTexto">
            <a:extLst>
              <a:ext uri="{FF2B5EF4-FFF2-40B4-BE49-F238E27FC236}">
                <a16:creationId xmlns:a16="http://schemas.microsoft.com/office/drawing/2014/main" id="{83754B2E-BCA0-4106-AA2E-F9968E1678EE}"/>
              </a:ext>
            </a:extLst>
          </p:cNvPr>
          <p:cNvSpPr txBox="1"/>
          <p:nvPr/>
        </p:nvSpPr>
        <p:spPr>
          <a:xfrm>
            <a:off x="5295900" y="2286000"/>
            <a:ext cx="1006475" cy="2762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TECNOLOGÍA</a:t>
            </a:r>
          </a:p>
        </p:txBody>
      </p:sp>
      <p:sp>
        <p:nvSpPr>
          <p:cNvPr id="26" name="25 CuadroTexto">
            <a:extLst>
              <a:ext uri="{FF2B5EF4-FFF2-40B4-BE49-F238E27FC236}">
                <a16:creationId xmlns:a16="http://schemas.microsoft.com/office/drawing/2014/main" id="{394628AF-3DC6-4A68-BBB8-2CE44B056C98}"/>
              </a:ext>
            </a:extLst>
          </p:cNvPr>
          <p:cNvSpPr txBox="1"/>
          <p:nvPr/>
        </p:nvSpPr>
        <p:spPr>
          <a:xfrm>
            <a:off x="4565650" y="1071563"/>
            <a:ext cx="1749425"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TRANSFORMACIÓN </a:t>
            </a:r>
          </a:p>
          <a:p>
            <a:pPr algn="ctr" eaLnBrk="1" hangingPunct="1">
              <a:defRPr/>
            </a:pPr>
            <a:r>
              <a:rPr lang="es-MX" sz="1200" dirty="0"/>
              <a:t>DE BIENES INTERMEDIOS</a:t>
            </a:r>
          </a:p>
        </p:txBody>
      </p:sp>
      <p:sp>
        <p:nvSpPr>
          <p:cNvPr id="27" name="26 CuadroTexto">
            <a:extLst>
              <a:ext uri="{FF2B5EF4-FFF2-40B4-BE49-F238E27FC236}">
                <a16:creationId xmlns:a16="http://schemas.microsoft.com/office/drawing/2014/main" id="{A4524C62-1918-4081-9E29-DF55B700733C}"/>
              </a:ext>
            </a:extLst>
          </p:cNvPr>
          <p:cNvSpPr txBox="1"/>
          <p:nvPr/>
        </p:nvSpPr>
        <p:spPr>
          <a:xfrm>
            <a:off x="2343150" y="1143000"/>
            <a:ext cx="1416050"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PRODUCCIÓN  DE</a:t>
            </a:r>
          </a:p>
          <a:p>
            <a:pPr algn="ctr" eaLnBrk="1" hangingPunct="1">
              <a:defRPr/>
            </a:pPr>
            <a:r>
              <a:rPr lang="es-MX" sz="1200" dirty="0"/>
              <a:t>BIENES Y SERVICIOS</a:t>
            </a:r>
          </a:p>
        </p:txBody>
      </p:sp>
      <p:sp>
        <p:nvSpPr>
          <p:cNvPr id="28" name="27 CuadroTexto">
            <a:extLst>
              <a:ext uri="{FF2B5EF4-FFF2-40B4-BE49-F238E27FC236}">
                <a16:creationId xmlns:a16="http://schemas.microsoft.com/office/drawing/2014/main" id="{7E14C413-C22C-44F9-B71E-AEDF1C0A7E42}"/>
              </a:ext>
            </a:extLst>
          </p:cNvPr>
          <p:cNvSpPr txBox="1"/>
          <p:nvPr/>
        </p:nvSpPr>
        <p:spPr>
          <a:xfrm>
            <a:off x="4349750" y="3500438"/>
            <a:ext cx="1046163"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FACTORES DE</a:t>
            </a:r>
          </a:p>
          <a:p>
            <a:pPr algn="ctr" eaLnBrk="1" hangingPunct="1">
              <a:defRPr/>
            </a:pPr>
            <a:r>
              <a:rPr lang="es-MX" sz="1200" dirty="0"/>
              <a:t>PRODUCCIÓN</a:t>
            </a:r>
          </a:p>
        </p:txBody>
      </p:sp>
      <p:sp>
        <p:nvSpPr>
          <p:cNvPr id="29" name="28 CuadroTexto">
            <a:extLst>
              <a:ext uri="{FF2B5EF4-FFF2-40B4-BE49-F238E27FC236}">
                <a16:creationId xmlns:a16="http://schemas.microsoft.com/office/drawing/2014/main" id="{4885AABC-2505-4D4A-8394-268FA825AC47}"/>
              </a:ext>
            </a:extLst>
          </p:cNvPr>
          <p:cNvSpPr txBox="1"/>
          <p:nvPr/>
        </p:nvSpPr>
        <p:spPr>
          <a:xfrm>
            <a:off x="2319338" y="4357688"/>
            <a:ext cx="1655762"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EMPRESA PÚBLICA</a:t>
            </a:r>
          </a:p>
          <a:p>
            <a:pPr algn="ctr" eaLnBrk="1" hangingPunct="1">
              <a:defRPr/>
            </a:pPr>
            <a:r>
              <a:rPr lang="es-MX" sz="1200" dirty="0"/>
              <a:t>CAPITAL 100% PÚBLICO</a:t>
            </a:r>
          </a:p>
        </p:txBody>
      </p:sp>
      <p:sp>
        <p:nvSpPr>
          <p:cNvPr id="30" name="29 CuadroTexto">
            <a:extLst>
              <a:ext uri="{FF2B5EF4-FFF2-40B4-BE49-F238E27FC236}">
                <a16:creationId xmlns:a16="http://schemas.microsoft.com/office/drawing/2014/main" id="{BFF166D4-B670-41D4-9B92-EFA174F5370B}"/>
              </a:ext>
            </a:extLst>
          </p:cNvPr>
          <p:cNvSpPr txBox="1"/>
          <p:nvPr/>
        </p:nvSpPr>
        <p:spPr>
          <a:xfrm>
            <a:off x="2311400" y="3786188"/>
            <a:ext cx="1677988"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EMPRESA PRIVADA</a:t>
            </a:r>
          </a:p>
          <a:p>
            <a:pPr algn="ctr" eaLnBrk="1" hangingPunct="1">
              <a:defRPr/>
            </a:pPr>
            <a:r>
              <a:rPr lang="es-MX" sz="1200" dirty="0"/>
              <a:t>CAPITAL 100% PRIVADO</a:t>
            </a:r>
          </a:p>
        </p:txBody>
      </p:sp>
      <p:sp>
        <p:nvSpPr>
          <p:cNvPr id="31" name="30 CuadroTexto">
            <a:extLst>
              <a:ext uri="{FF2B5EF4-FFF2-40B4-BE49-F238E27FC236}">
                <a16:creationId xmlns:a16="http://schemas.microsoft.com/office/drawing/2014/main" id="{40EB8A6F-51B9-4899-91A7-A17469FAB457}"/>
              </a:ext>
            </a:extLst>
          </p:cNvPr>
          <p:cNvSpPr txBox="1"/>
          <p:nvPr/>
        </p:nvSpPr>
        <p:spPr>
          <a:xfrm>
            <a:off x="2636838" y="2571750"/>
            <a:ext cx="1628775"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RELACIONES</a:t>
            </a:r>
          </a:p>
          <a:p>
            <a:pPr algn="ctr" eaLnBrk="1" hangingPunct="1">
              <a:defRPr/>
            </a:pPr>
            <a:r>
              <a:rPr lang="es-MX" sz="1200" dirty="0"/>
              <a:t>CON OTRAS EMPRESAS</a:t>
            </a:r>
          </a:p>
        </p:txBody>
      </p:sp>
      <p:sp>
        <p:nvSpPr>
          <p:cNvPr id="32" name="31 CuadroTexto">
            <a:extLst>
              <a:ext uri="{FF2B5EF4-FFF2-40B4-BE49-F238E27FC236}">
                <a16:creationId xmlns:a16="http://schemas.microsoft.com/office/drawing/2014/main" id="{8280F95E-E58F-44C9-9D2D-1FDB1DB5AB24}"/>
              </a:ext>
            </a:extLst>
          </p:cNvPr>
          <p:cNvSpPr txBox="1"/>
          <p:nvPr/>
        </p:nvSpPr>
        <p:spPr>
          <a:xfrm>
            <a:off x="6137275" y="1643063"/>
            <a:ext cx="1060450"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OBJETIVOS</a:t>
            </a:r>
          </a:p>
          <a:p>
            <a:pPr algn="ctr" eaLnBrk="1" hangingPunct="1">
              <a:defRPr/>
            </a:pPr>
            <a:r>
              <a:rPr lang="es-MX" sz="1200" dirty="0"/>
              <a:t>ALCANZABLES</a:t>
            </a:r>
          </a:p>
        </p:txBody>
      </p:sp>
      <p:sp>
        <p:nvSpPr>
          <p:cNvPr id="33" name="32 CuadroTexto">
            <a:extLst>
              <a:ext uri="{FF2B5EF4-FFF2-40B4-BE49-F238E27FC236}">
                <a16:creationId xmlns:a16="http://schemas.microsoft.com/office/drawing/2014/main" id="{BF99F173-BB99-4614-B0AE-1BD8A77F01BF}"/>
              </a:ext>
            </a:extLst>
          </p:cNvPr>
          <p:cNvSpPr txBox="1"/>
          <p:nvPr/>
        </p:nvSpPr>
        <p:spPr>
          <a:xfrm>
            <a:off x="4184650" y="1643063"/>
            <a:ext cx="909638"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OFERTA DE </a:t>
            </a:r>
          </a:p>
          <a:p>
            <a:pPr algn="ctr" eaLnBrk="1" hangingPunct="1">
              <a:defRPr/>
            </a:pPr>
            <a:r>
              <a:rPr lang="es-MX" sz="1200" dirty="0"/>
              <a:t>EMPLEOS</a:t>
            </a:r>
          </a:p>
        </p:txBody>
      </p:sp>
      <p:sp>
        <p:nvSpPr>
          <p:cNvPr id="34" name="33 CuadroTexto">
            <a:extLst>
              <a:ext uri="{FF2B5EF4-FFF2-40B4-BE49-F238E27FC236}">
                <a16:creationId xmlns:a16="http://schemas.microsoft.com/office/drawing/2014/main" id="{9D311476-116C-4DE8-A71E-5540C84DEF5A}"/>
              </a:ext>
            </a:extLst>
          </p:cNvPr>
          <p:cNvSpPr txBox="1"/>
          <p:nvPr/>
        </p:nvSpPr>
        <p:spPr>
          <a:xfrm>
            <a:off x="2414588" y="1857375"/>
            <a:ext cx="1416050"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VENTA DE</a:t>
            </a:r>
          </a:p>
          <a:p>
            <a:pPr algn="ctr" eaLnBrk="1" hangingPunct="1">
              <a:defRPr/>
            </a:pPr>
            <a:r>
              <a:rPr lang="es-MX" sz="1200" dirty="0"/>
              <a:t>BIENES Y SERVICIOS</a:t>
            </a:r>
          </a:p>
        </p:txBody>
      </p:sp>
      <p:sp>
        <p:nvSpPr>
          <p:cNvPr id="35" name="34 CuadroTexto">
            <a:extLst>
              <a:ext uri="{FF2B5EF4-FFF2-40B4-BE49-F238E27FC236}">
                <a16:creationId xmlns:a16="http://schemas.microsoft.com/office/drawing/2014/main" id="{38923348-6838-4492-9468-0BBD571CB6D8}"/>
              </a:ext>
            </a:extLst>
          </p:cNvPr>
          <p:cNvSpPr txBox="1"/>
          <p:nvPr/>
        </p:nvSpPr>
        <p:spPr>
          <a:xfrm>
            <a:off x="8737600" y="1428750"/>
            <a:ext cx="874713"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CAPITAL</a:t>
            </a:r>
          </a:p>
          <a:p>
            <a:pPr algn="ctr" eaLnBrk="1" hangingPunct="1">
              <a:defRPr/>
            </a:pPr>
            <a:r>
              <a:rPr lang="es-MX" sz="1200" dirty="0"/>
              <a:t>HUMANOS</a:t>
            </a:r>
          </a:p>
        </p:txBody>
      </p:sp>
      <p:sp>
        <p:nvSpPr>
          <p:cNvPr id="36" name="35 CuadroTexto">
            <a:extLst>
              <a:ext uri="{FF2B5EF4-FFF2-40B4-BE49-F238E27FC236}">
                <a16:creationId xmlns:a16="http://schemas.microsoft.com/office/drawing/2014/main" id="{15D9BBC4-A234-4B2B-94B7-3C6D80EA360D}"/>
              </a:ext>
            </a:extLst>
          </p:cNvPr>
          <p:cNvSpPr txBox="1"/>
          <p:nvPr/>
        </p:nvSpPr>
        <p:spPr>
          <a:xfrm>
            <a:off x="7126288" y="1143000"/>
            <a:ext cx="1033462"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RECURSOS</a:t>
            </a:r>
          </a:p>
          <a:p>
            <a:pPr algn="ctr" eaLnBrk="1" hangingPunct="1">
              <a:defRPr/>
            </a:pPr>
            <a:r>
              <a:rPr lang="es-MX" sz="1200" dirty="0"/>
              <a:t>FINANCIEROS</a:t>
            </a:r>
          </a:p>
        </p:txBody>
      </p:sp>
      <p:sp>
        <p:nvSpPr>
          <p:cNvPr id="37" name="36 CuadroTexto">
            <a:extLst>
              <a:ext uri="{FF2B5EF4-FFF2-40B4-BE49-F238E27FC236}">
                <a16:creationId xmlns:a16="http://schemas.microsoft.com/office/drawing/2014/main" id="{FB9ED32F-191F-4D1E-B319-D72FE19237B5}"/>
              </a:ext>
            </a:extLst>
          </p:cNvPr>
          <p:cNvSpPr txBox="1"/>
          <p:nvPr/>
        </p:nvSpPr>
        <p:spPr>
          <a:xfrm>
            <a:off x="7724775" y="4929188"/>
            <a:ext cx="1238250"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IMPORTACIONES</a:t>
            </a:r>
          </a:p>
          <a:p>
            <a:pPr algn="ctr" eaLnBrk="1" hangingPunct="1">
              <a:defRPr/>
            </a:pPr>
            <a:r>
              <a:rPr lang="es-MX" sz="1200" dirty="0"/>
              <a:t>EXPORTACIONES</a:t>
            </a:r>
          </a:p>
        </p:txBody>
      </p:sp>
      <p:sp>
        <p:nvSpPr>
          <p:cNvPr id="38" name="37 CuadroTexto">
            <a:extLst>
              <a:ext uri="{FF2B5EF4-FFF2-40B4-BE49-F238E27FC236}">
                <a16:creationId xmlns:a16="http://schemas.microsoft.com/office/drawing/2014/main" id="{61464F79-A380-41A0-9B6E-B5915A69A4DC}"/>
              </a:ext>
            </a:extLst>
          </p:cNvPr>
          <p:cNvSpPr txBox="1"/>
          <p:nvPr/>
        </p:nvSpPr>
        <p:spPr>
          <a:xfrm>
            <a:off x="7685088" y="3214688"/>
            <a:ext cx="1323975"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INVERSIONES</a:t>
            </a:r>
          </a:p>
          <a:p>
            <a:pPr algn="ctr" eaLnBrk="1" hangingPunct="1">
              <a:defRPr/>
            </a:pPr>
            <a:r>
              <a:rPr lang="es-MX" sz="1200" dirty="0"/>
              <a:t>TASAS DE INTERES</a:t>
            </a:r>
          </a:p>
        </p:txBody>
      </p:sp>
      <p:pic>
        <p:nvPicPr>
          <p:cNvPr id="15400" name="Picture 14" descr="C:\Archivos de programa\Microsoft Office\Media\CntCD1\ClipArt2\j0228989.wmf">
            <a:extLst>
              <a:ext uri="{FF2B5EF4-FFF2-40B4-BE49-F238E27FC236}">
                <a16:creationId xmlns:a16="http://schemas.microsoft.com/office/drawing/2014/main" id="{B2020F96-410F-4158-A5C8-7F9E5241A96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98050" y="1285875"/>
            <a:ext cx="8699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1" name="Picture 16" descr="C:\Archivos de programa\Microsoft Office\Media\CntCD1\ClipArt2\j0228997.wmf">
            <a:extLst>
              <a:ext uri="{FF2B5EF4-FFF2-40B4-BE49-F238E27FC236}">
                <a16:creationId xmlns:a16="http://schemas.microsoft.com/office/drawing/2014/main" id="{CB791FD2-7F61-4164-AA67-654477C0899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801225" y="2428875"/>
            <a:ext cx="866775"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2" name="Picture 17" descr="C:\Archivos de programa\Microsoft Office\Media\CntCD1\ClipArt2\j0228993.wmf">
            <a:extLst>
              <a:ext uri="{FF2B5EF4-FFF2-40B4-BE49-F238E27FC236}">
                <a16:creationId xmlns:a16="http://schemas.microsoft.com/office/drawing/2014/main" id="{838BC778-5FE1-435C-8741-9D9189DFD8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09138" y="3756025"/>
            <a:ext cx="1058862"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3" name="Picture 21" descr="C:\Archivos de programa\Microsoft Office\Media\CntCD1\ClipArt2\j0229009.wmf">
            <a:extLst>
              <a:ext uri="{FF2B5EF4-FFF2-40B4-BE49-F238E27FC236}">
                <a16:creationId xmlns:a16="http://schemas.microsoft.com/office/drawing/2014/main" id="{F2363C45-BCF2-4CBA-ACD4-A0B6BBB923E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38375" y="5873750"/>
            <a:ext cx="10683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25" descr="C:\Archivos de programa\Microsoft Office\Media\CntCD1\ClipArt2\j0229029.wmf">
            <a:extLst>
              <a:ext uri="{FF2B5EF4-FFF2-40B4-BE49-F238E27FC236}">
                <a16:creationId xmlns:a16="http://schemas.microsoft.com/office/drawing/2014/main" id="{8A331BA1-6BF5-49C8-A8EB-090CDD34FA8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10250" y="5845175"/>
            <a:ext cx="1270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5" name="Picture 27" descr="C:\Archivos de programa\Microsoft Office\Media\CntCD1\ClipArt2\j0229035.wmf">
            <a:extLst>
              <a:ext uri="{FF2B5EF4-FFF2-40B4-BE49-F238E27FC236}">
                <a16:creationId xmlns:a16="http://schemas.microsoft.com/office/drawing/2014/main" id="{876ED5C2-7331-4889-886A-47D18B5874D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96250" y="6088063"/>
            <a:ext cx="100171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6" name="Picture 28" descr="C:\Archivos de programa\Microsoft Office\Media\CntCD1\ClipArt2\j0229041.wmf">
            <a:extLst>
              <a:ext uri="{FF2B5EF4-FFF2-40B4-BE49-F238E27FC236}">
                <a16:creationId xmlns:a16="http://schemas.microsoft.com/office/drawing/2014/main" id="{EAC36EED-C7CB-41C4-BC30-4AC997F168F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096375" y="5929313"/>
            <a:ext cx="7143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7" name="Picture 29" descr="C:\Archivos de programa\Microsoft Office\Media\CntCD1\ClipArt2\j0229037.wmf">
            <a:extLst>
              <a:ext uri="{FF2B5EF4-FFF2-40B4-BE49-F238E27FC236}">
                <a16:creationId xmlns:a16="http://schemas.microsoft.com/office/drawing/2014/main" id="{CE84461B-2F49-4F7E-AB9F-CDC1F937B8D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928225" y="5000625"/>
            <a:ext cx="7397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63 CuadroTexto">
            <a:extLst>
              <a:ext uri="{FF2B5EF4-FFF2-40B4-BE49-F238E27FC236}">
                <a16:creationId xmlns:a16="http://schemas.microsoft.com/office/drawing/2014/main" id="{5BDD19D4-BAA8-4457-9C60-675C9C44349A}"/>
              </a:ext>
            </a:extLst>
          </p:cNvPr>
          <p:cNvSpPr txBox="1"/>
          <p:nvPr/>
        </p:nvSpPr>
        <p:spPr>
          <a:xfrm>
            <a:off x="4244975" y="4286250"/>
            <a:ext cx="792163"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TIPOS DE </a:t>
            </a:r>
          </a:p>
          <a:p>
            <a:pPr algn="ctr" eaLnBrk="1" hangingPunct="1">
              <a:defRPr/>
            </a:pPr>
            <a:r>
              <a:rPr lang="es-MX" sz="1200" dirty="0"/>
              <a:t>EMPRESA</a:t>
            </a:r>
          </a:p>
        </p:txBody>
      </p:sp>
      <p:sp>
        <p:nvSpPr>
          <p:cNvPr id="65" name="64 CuadroTexto">
            <a:extLst>
              <a:ext uri="{FF2B5EF4-FFF2-40B4-BE49-F238E27FC236}">
                <a16:creationId xmlns:a16="http://schemas.microsoft.com/office/drawing/2014/main" id="{8E2AF814-92D9-4BD7-A001-D90308B9B333}"/>
              </a:ext>
            </a:extLst>
          </p:cNvPr>
          <p:cNvSpPr txBox="1"/>
          <p:nvPr/>
        </p:nvSpPr>
        <p:spPr>
          <a:xfrm>
            <a:off x="5853113" y="5500688"/>
            <a:ext cx="919162" cy="2762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PROYECTOS</a:t>
            </a:r>
          </a:p>
        </p:txBody>
      </p:sp>
      <p:sp>
        <p:nvSpPr>
          <p:cNvPr id="66" name="65 CuadroTexto">
            <a:extLst>
              <a:ext uri="{FF2B5EF4-FFF2-40B4-BE49-F238E27FC236}">
                <a16:creationId xmlns:a16="http://schemas.microsoft.com/office/drawing/2014/main" id="{DB1E7D4D-D886-4AA7-970F-E9177AA21606}"/>
              </a:ext>
            </a:extLst>
          </p:cNvPr>
          <p:cNvSpPr txBox="1"/>
          <p:nvPr/>
        </p:nvSpPr>
        <p:spPr>
          <a:xfrm>
            <a:off x="8288338" y="2286000"/>
            <a:ext cx="1336675" cy="8302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lgn="ctr" eaLnBrk="1" hangingPunct="1">
              <a:defRPr/>
            </a:pPr>
            <a:r>
              <a:rPr lang="es-MX" sz="1200" dirty="0"/>
              <a:t>MERCADOTECNIA,</a:t>
            </a:r>
          </a:p>
          <a:p>
            <a:pPr algn="ctr" eaLnBrk="1" hangingPunct="1">
              <a:defRPr/>
            </a:pPr>
            <a:r>
              <a:rPr lang="es-MX" sz="1200" dirty="0"/>
              <a:t>PUBLICIDAD,</a:t>
            </a:r>
          </a:p>
          <a:p>
            <a:pPr algn="ctr" eaLnBrk="1" hangingPunct="1">
              <a:defRPr/>
            </a:pPr>
            <a:r>
              <a:rPr lang="es-MX" sz="1200" dirty="0"/>
              <a:t>ENCUESTAS,</a:t>
            </a:r>
          </a:p>
          <a:p>
            <a:pPr algn="ctr" eaLnBrk="1" hangingPunct="1">
              <a:defRPr/>
            </a:pPr>
            <a:r>
              <a:rPr lang="es-MX" sz="1200" dirty="0"/>
              <a:t>INV. DE MERCADO</a:t>
            </a:r>
          </a:p>
        </p:txBody>
      </p:sp>
      <p:sp>
        <p:nvSpPr>
          <p:cNvPr id="68" name="67 CuadroTexto">
            <a:extLst>
              <a:ext uri="{FF2B5EF4-FFF2-40B4-BE49-F238E27FC236}">
                <a16:creationId xmlns:a16="http://schemas.microsoft.com/office/drawing/2014/main" id="{BF4D03B4-8473-45D5-B228-D84D8A466C73}"/>
              </a:ext>
            </a:extLst>
          </p:cNvPr>
          <p:cNvSpPr txBox="1"/>
          <p:nvPr/>
        </p:nvSpPr>
        <p:spPr>
          <a:xfrm>
            <a:off x="4267200" y="3038475"/>
            <a:ext cx="857250"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es-MX" sz="1200" dirty="0"/>
              <a:t>OFERTA Y </a:t>
            </a:r>
          </a:p>
          <a:p>
            <a:pPr eaLnBrk="1" hangingPunct="1">
              <a:defRPr/>
            </a:pPr>
            <a:r>
              <a:rPr lang="es-MX" sz="1200" dirty="0"/>
              <a:t>DEMANDA</a:t>
            </a:r>
            <a:endParaRPr lang="es-ES" sz="1200" dirty="0"/>
          </a:p>
        </p:txBody>
      </p:sp>
      <p:sp>
        <p:nvSpPr>
          <p:cNvPr id="15412" name="51 Marcador de pie de página">
            <a:extLst>
              <a:ext uri="{FF2B5EF4-FFF2-40B4-BE49-F238E27FC236}">
                <a16:creationId xmlns:a16="http://schemas.microsoft.com/office/drawing/2014/main" id="{0E80AA38-5B4D-4F47-9C5A-78C3BCB892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ox(in)">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ox(in)">
                                      <p:cBhvr>
                                        <p:cTn id="16" dur="500"/>
                                        <p:tgtEl>
                                          <p:spTgt spid="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ox(in)">
                                      <p:cBhvr>
                                        <p:cTn id="21" dur="500"/>
                                        <p:tgtEl>
                                          <p:spTgt spid="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in)">
                                      <p:cBhvr>
                                        <p:cTn id="26" dur="500"/>
                                        <p:tgtEl>
                                          <p:spTgt spid="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ox(in)">
                                      <p:cBhvr>
                                        <p:cTn id="31" dur="500"/>
                                        <p:tgtEl>
                                          <p:spTgt spid="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ox(in)">
                                      <p:cBhvr>
                                        <p:cTn id="36" dur="500"/>
                                        <p:tgtEl>
                                          <p:spTgt spid="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ox(in)">
                                      <p:cBhvr>
                                        <p:cTn id="41" dur="500"/>
                                        <p:tgtEl>
                                          <p:spTgt spid="3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ox(in)">
                                      <p:cBhvr>
                                        <p:cTn id="46" dur="500"/>
                                        <p:tgtEl>
                                          <p:spTgt spid="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ox(in)">
                                      <p:cBhvr>
                                        <p:cTn id="51" dur="500"/>
                                        <p:tgtEl>
                                          <p:spTgt spid="3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ox(in)">
                                      <p:cBhvr>
                                        <p:cTn id="56" dur="500"/>
                                        <p:tgtEl>
                                          <p:spTgt spid="2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ox(in)">
                                      <p:cBhvr>
                                        <p:cTn id="61" dur="500"/>
                                        <p:tgtEl>
                                          <p:spTgt spid="2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box(in)">
                                      <p:cBhvr>
                                        <p:cTn id="66" dur="500"/>
                                        <p:tgtEl>
                                          <p:spTgt spid="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box(in)">
                                      <p:cBhvr>
                                        <p:cTn id="71" dur="500"/>
                                        <p:tgtEl>
                                          <p:spTgt spid="3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box(in)">
                                      <p:cBhvr>
                                        <p:cTn id="76" dur="500"/>
                                        <p:tgtEl>
                                          <p:spTgt spid="6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box(in)">
                                      <p:cBhvr>
                                        <p:cTn id="81" dur="500"/>
                                        <p:tgtEl>
                                          <p:spTgt spid="2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box(in)">
                                      <p:cBhvr>
                                        <p:cTn id="86" dur="500"/>
                                        <p:tgtEl>
                                          <p:spTgt spid="3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box(in)">
                                      <p:cBhvr>
                                        <p:cTn id="91" dur="500"/>
                                        <p:tgtEl>
                                          <p:spTgt spid="3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box(in)">
                                      <p:cBhvr>
                                        <p:cTn id="96" dur="500"/>
                                        <p:tgtEl>
                                          <p:spTgt spid="3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box(in)">
                                      <p:cBhvr>
                                        <p:cTn id="101" dur="500"/>
                                        <p:tgtEl>
                                          <p:spTgt spid="3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box(in)">
                                      <p:cBhvr>
                                        <p:cTn id="106" dur="500"/>
                                        <p:tgtEl>
                                          <p:spTgt spid="6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 presetClass="entr" presetSubtype="16" fill="hold" grpId="0" nodeType="click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box(in)">
                                      <p:cBhvr>
                                        <p:cTn id="111" dur="500"/>
                                        <p:tgtEl>
                                          <p:spTgt spid="3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box(in)">
                                      <p:cBhvr>
                                        <p:cTn id="116" dur="500"/>
                                        <p:tgtEl>
                                          <p:spTgt spid="2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box(in)">
                                      <p:cBhvr>
                                        <p:cTn id="1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64" grpId="0" animBg="1"/>
      <p:bldP spid="65" grpId="0" animBg="1"/>
      <p:bldP spid="66"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a:extLst>
              <a:ext uri="{FF2B5EF4-FFF2-40B4-BE49-F238E27FC236}">
                <a16:creationId xmlns:a16="http://schemas.microsoft.com/office/drawing/2014/main" id="{19F9C7F1-C010-4CA5-B1CD-97EF5B752F96}"/>
              </a:ext>
            </a:extLst>
          </p:cNvPr>
          <p:cNvSpPr>
            <a:spLocks noGrp="1"/>
          </p:cNvSpPr>
          <p:nvPr>
            <p:ph type="title"/>
          </p:nvPr>
        </p:nvSpPr>
        <p:spPr bwMode="auto">
          <a:xfrm>
            <a:off x="3595688" y="5000625"/>
            <a:ext cx="4714875" cy="714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a:t>EMPRESARIO</a:t>
            </a:r>
            <a:endParaRPr lang="es-ES" altLang="es-MX"/>
          </a:p>
        </p:txBody>
      </p:sp>
      <p:sp>
        <p:nvSpPr>
          <p:cNvPr id="16387" name="4 Marcador de número de diapositiva">
            <a:extLst>
              <a:ext uri="{FF2B5EF4-FFF2-40B4-BE49-F238E27FC236}">
                <a16:creationId xmlns:a16="http://schemas.microsoft.com/office/drawing/2014/main" id="{46BA66CA-39D3-45E5-A3D7-A48C179B85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B7C74C-9CA5-4A3B-9DFE-3CDBEA87B115}" type="slidenum">
              <a:rPr lang="es-ES" altLang="es-MX"/>
              <a:pPr/>
              <a:t>4</a:t>
            </a:fld>
            <a:endParaRPr lang="es-ES" altLang="es-MX"/>
          </a:p>
        </p:txBody>
      </p:sp>
      <p:sp>
        <p:nvSpPr>
          <p:cNvPr id="16388" name="3 CuadroTexto">
            <a:extLst>
              <a:ext uri="{FF2B5EF4-FFF2-40B4-BE49-F238E27FC236}">
                <a16:creationId xmlns:a16="http://schemas.microsoft.com/office/drawing/2014/main" id="{F8B26CD9-9E74-4148-8E34-917F7BB67B1F}"/>
              </a:ext>
            </a:extLst>
          </p:cNvPr>
          <p:cNvSpPr txBox="1">
            <a:spLocks noChangeArrowheads="1"/>
          </p:cNvSpPr>
          <p:nvPr/>
        </p:nvSpPr>
        <p:spPr bwMode="auto">
          <a:xfrm>
            <a:off x="1441450" y="5665788"/>
            <a:ext cx="92979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b="1"/>
              <a:t>ES LA  PERSONA QUE APORTA EL CAPIAL Y ADEMAS REALIZA  FUNCIONES</a:t>
            </a:r>
          </a:p>
          <a:p>
            <a:pPr algn="ctr" eaLnBrk="1" hangingPunct="1"/>
            <a:r>
              <a:rPr lang="es-MX" altLang="es-MX" b="1"/>
              <a:t>EJECUTIVAS DE DIRECCIÓN COMO; PLANEACIÓN, ORGANIZACIÓN, DIRECCIÓN ,</a:t>
            </a:r>
          </a:p>
          <a:p>
            <a:pPr algn="ctr" eaLnBrk="1" hangingPunct="1"/>
            <a:r>
              <a:rPr lang="es-MX" altLang="es-MX" b="1"/>
              <a:t>CONTROL Y MANDO. (EMPRESARIO - ADMINISTRADOR)</a:t>
            </a:r>
          </a:p>
        </p:txBody>
      </p:sp>
      <p:pic>
        <p:nvPicPr>
          <p:cNvPr id="16389" name="Picture 6" descr="C:\Archivos de programa\Microsoft Office\Media\CntCD1\Animated\j0234755.gif">
            <a:extLst>
              <a:ext uri="{FF2B5EF4-FFF2-40B4-BE49-F238E27FC236}">
                <a16:creationId xmlns:a16="http://schemas.microsoft.com/office/drawing/2014/main" id="{5B499529-972D-4F7D-BB09-FA1BF2F943B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0"/>
            <a:ext cx="16192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descr="C:\Archivos de programa\Microsoft Office\MEDIA\CAGCAT10\j0234687.gif">
            <a:extLst>
              <a:ext uri="{FF2B5EF4-FFF2-40B4-BE49-F238E27FC236}">
                <a16:creationId xmlns:a16="http://schemas.microsoft.com/office/drawing/2014/main" id="{6CC88D68-F90E-48F8-A5BE-3FDBB2F2F9A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52863" y="185738"/>
            <a:ext cx="167163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8" descr="C:\Archivos de programa\Microsoft Office\Media\CntCD1\Animated\j0234773.gif">
            <a:extLst>
              <a:ext uri="{FF2B5EF4-FFF2-40B4-BE49-F238E27FC236}">
                <a16:creationId xmlns:a16="http://schemas.microsoft.com/office/drawing/2014/main" id="{ACB35075-3E6C-49E3-A67B-B0A8E92C16F6}"/>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620250" y="0"/>
            <a:ext cx="1047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9" descr="C:\Archivos de programa\Microsoft Office\Media\CntCD1\Animated\j0283212.gif">
            <a:extLst>
              <a:ext uri="{FF2B5EF4-FFF2-40B4-BE49-F238E27FC236}">
                <a16:creationId xmlns:a16="http://schemas.microsoft.com/office/drawing/2014/main" id="{FD76B187-7ECE-4ABA-859E-9FF171AA4C5D}"/>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953375" y="0"/>
            <a:ext cx="17145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20" descr="C:\Archivos de programa\Microsoft Office\Media\CntCD1\Animated\j0283469.gif">
            <a:extLst>
              <a:ext uri="{FF2B5EF4-FFF2-40B4-BE49-F238E27FC236}">
                <a16:creationId xmlns:a16="http://schemas.microsoft.com/office/drawing/2014/main" id="{FCCC3AFF-107A-4DBE-988A-4EA82F6E34C0}"/>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024438" y="0"/>
            <a:ext cx="1214437"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21" descr="C:\Archivos de programa\Microsoft Office\Media\CntCD1\Photo2\j0316794.jpg">
            <a:extLst>
              <a:ext uri="{FF2B5EF4-FFF2-40B4-BE49-F238E27FC236}">
                <a16:creationId xmlns:a16="http://schemas.microsoft.com/office/drawing/2014/main" id="{520CBAEF-019D-425C-B66E-D38F67ECFE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6363" y="1646238"/>
            <a:ext cx="4359275"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22" descr="C:\Archivos de programa\Microsoft Office\Media\CntCD1\ClipArt6\j0290890.wmf">
            <a:extLst>
              <a:ext uri="{FF2B5EF4-FFF2-40B4-BE49-F238E27FC236}">
                <a16:creationId xmlns:a16="http://schemas.microsoft.com/office/drawing/2014/main" id="{17D1FB58-083E-45E4-99C7-99FD41829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05850" y="1428750"/>
            <a:ext cx="19621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23" descr="C:\Archivos de programa\Microsoft Office\Media\CntCD1\ClipArt3\j0233904.wmf">
            <a:extLst>
              <a:ext uri="{FF2B5EF4-FFF2-40B4-BE49-F238E27FC236}">
                <a16:creationId xmlns:a16="http://schemas.microsoft.com/office/drawing/2014/main" id="{F189EDFD-3D9F-4DC6-8526-025114F9BF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1025" y="3933825"/>
            <a:ext cx="2538413"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14 Marcador de pie de página">
            <a:extLst>
              <a:ext uri="{FF2B5EF4-FFF2-40B4-BE49-F238E27FC236}">
                <a16:creationId xmlns:a16="http://schemas.microsoft.com/office/drawing/2014/main" id="{3343AF72-9993-4D1D-B4D6-B5A5D12969B6}"/>
              </a:ext>
            </a:extLst>
          </p:cNvPr>
          <p:cNvSpPr>
            <a:spLocks noGrp="1"/>
          </p:cNvSpPr>
          <p:nvPr>
            <p:ph type="ftr" sz="quarter" idx="11"/>
          </p:nvPr>
        </p:nvSpPr>
        <p:spPr bwMode="auto">
          <a:xfrm>
            <a:off x="4033838" y="6472238"/>
            <a:ext cx="3860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pic>
        <p:nvPicPr>
          <p:cNvPr id="16398" name="Imagen 1">
            <a:extLst>
              <a:ext uri="{FF2B5EF4-FFF2-40B4-BE49-F238E27FC236}">
                <a16:creationId xmlns:a16="http://schemas.microsoft.com/office/drawing/2014/main" id="{909FF6C7-3DD8-4BD6-9D1E-F8F23BF1BC87}"/>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8113" y="71438"/>
            <a:ext cx="3827462"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C:\Archivos de programa\Microsoft Office\Media\CntCD1\Animated\j0283191.gif">
            <a:extLst>
              <a:ext uri="{FF2B5EF4-FFF2-40B4-BE49-F238E27FC236}">
                <a16:creationId xmlns:a16="http://schemas.microsoft.com/office/drawing/2014/main" id="{E079A95C-833C-4BAF-9700-CF8870963C4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5949950"/>
            <a:ext cx="928687"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12" descr="C:\Archivos de programa\Microsoft Office\Media\CntCD1\ClipArt1\j0200293.wmf">
            <a:extLst>
              <a:ext uri="{FF2B5EF4-FFF2-40B4-BE49-F238E27FC236}">
                <a16:creationId xmlns:a16="http://schemas.microsoft.com/office/drawing/2014/main" id="{83532060-B609-4A73-B407-C88B69FCE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57700"/>
            <a:ext cx="1811338"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1 Título">
            <a:extLst>
              <a:ext uri="{FF2B5EF4-FFF2-40B4-BE49-F238E27FC236}">
                <a16:creationId xmlns:a16="http://schemas.microsoft.com/office/drawing/2014/main" id="{542356E0-6037-4D8C-8289-D20F9C78325E}"/>
              </a:ext>
            </a:extLst>
          </p:cNvPr>
          <p:cNvSpPr>
            <a:spLocks noGrp="1"/>
          </p:cNvSpPr>
          <p:nvPr>
            <p:ph type="title"/>
          </p:nvPr>
        </p:nvSpPr>
        <p:spPr bwMode="auto">
          <a:xfrm>
            <a:off x="1524000" y="0"/>
            <a:ext cx="8929688" cy="142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sz="3200" b="1"/>
              <a:t>EMPRENDEDOR</a:t>
            </a:r>
            <a:br>
              <a:rPr lang="es-MX" altLang="es-MX" sz="3200" b="1"/>
            </a:br>
            <a:r>
              <a:rPr lang="es-MX" altLang="es-MX" sz="2000" b="1"/>
              <a:t>Es Aquella persona que aprovecha las ideas u oportunidades y las emprende,</a:t>
            </a:r>
            <a:br>
              <a:rPr lang="es-MX" altLang="es-MX" sz="2000" b="1"/>
            </a:br>
            <a:r>
              <a:rPr lang="es-ES" altLang="es-MX" sz="2000" b="1"/>
              <a:t> Muchas veces la idea se obtiene de un tercero y se la lleva al éxito.</a:t>
            </a:r>
            <a:endParaRPr lang="es-ES" altLang="es-MX" sz="3600" b="1"/>
          </a:p>
        </p:txBody>
      </p:sp>
      <p:sp>
        <p:nvSpPr>
          <p:cNvPr id="17413" name="5 Marcador de número de diapositiva">
            <a:extLst>
              <a:ext uri="{FF2B5EF4-FFF2-40B4-BE49-F238E27FC236}">
                <a16:creationId xmlns:a16="http://schemas.microsoft.com/office/drawing/2014/main" id="{0FBD5B17-8D9E-4263-83E0-AED58198292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8F3322-7816-4F47-9F72-42ECBBCDBDCC}" type="slidenum">
              <a:rPr lang="es-ES" altLang="es-MX"/>
              <a:pPr/>
              <a:t>5</a:t>
            </a:fld>
            <a:endParaRPr lang="es-ES" altLang="es-MX"/>
          </a:p>
        </p:txBody>
      </p:sp>
      <p:pic>
        <p:nvPicPr>
          <p:cNvPr id="17414" name="Picture 5" descr="C:\Archivos de programa\Microsoft Office\Media\CntCD1\Photo1\j0309230.jpg">
            <a:extLst>
              <a:ext uri="{FF2B5EF4-FFF2-40B4-BE49-F238E27FC236}">
                <a16:creationId xmlns:a16="http://schemas.microsoft.com/office/drawing/2014/main" id="{200B9394-4C94-49DE-85B8-E066D9B1BE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1557338"/>
            <a:ext cx="252095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10 CuadroTexto">
            <a:extLst>
              <a:ext uri="{FF2B5EF4-FFF2-40B4-BE49-F238E27FC236}">
                <a16:creationId xmlns:a16="http://schemas.microsoft.com/office/drawing/2014/main" id="{DBE60015-4414-4045-BE53-B90BF72F2672}"/>
              </a:ext>
            </a:extLst>
          </p:cNvPr>
          <p:cNvSpPr txBox="1">
            <a:spLocks noChangeArrowheads="1"/>
          </p:cNvSpPr>
          <p:nvPr/>
        </p:nvSpPr>
        <p:spPr bwMode="auto">
          <a:xfrm>
            <a:off x="1666875" y="1268413"/>
            <a:ext cx="199707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MX" sz="2400" b="1"/>
              <a:t>- Capaz,</a:t>
            </a:r>
          </a:p>
          <a:p>
            <a:pPr eaLnBrk="1" hangingPunct="1">
              <a:buFontTx/>
              <a:buChar char="-"/>
            </a:pPr>
            <a:r>
              <a:rPr lang="es-MX" altLang="es-MX" sz="2400" b="1"/>
              <a:t>Autónomo,</a:t>
            </a:r>
          </a:p>
          <a:p>
            <a:pPr eaLnBrk="1" hangingPunct="1">
              <a:buFontTx/>
              <a:buChar char="-"/>
            </a:pPr>
            <a:r>
              <a:rPr lang="es-MX" altLang="es-MX" sz="2400" b="1"/>
              <a:t>Eficiente,</a:t>
            </a:r>
          </a:p>
          <a:p>
            <a:pPr eaLnBrk="1" hangingPunct="1">
              <a:buFontTx/>
              <a:buChar char="-"/>
            </a:pPr>
            <a:r>
              <a:rPr lang="es-MX" altLang="es-MX" sz="2400" b="1"/>
              <a:t>Dedicado,</a:t>
            </a:r>
          </a:p>
          <a:p>
            <a:pPr eaLnBrk="1" hangingPunct="1">
              <a:buFontTx/>
              <a:buChar char="-"/>
            </a:pPr>
            <a:r>
              <a:rPr lang="es-MX" altLang="es-MX" sz="2400" b="1"/>
              <a:t>Tenaz,</a:t>
            </a:r>
          </a:p>
          <a:p>
            <a:pPr eaLnBrk="1" hangingPunct="1">
              <a:buFontTx/>
              <a:buChar char="-"/>
            </a:pPr>
            <a:r>
              <a:rPr lang="es-MX" altLang="es-MX" sz="2400" b="1"/>
              <a:t>Arriesgado,</a:t>
            </a:r>
          </a:p>
          <a:p>
            <a:pPr eaLnBrk="1" hangingPunct="1">
              <a:buFontTx/>
              <a:buChar char="-"/>
            </a:pPr>
            <a:r>
              <a:rPr lang="es-MX" altLang="es-MX" sz="2400" b="1"/>
              <a:t>Inquieto,</a:t>
            </a:r>
          </a:p>
          <a:p>
            <a:pPr eaLnBrk="1" hangingPunct="1">
              <a:buFontTx/>
              <a:buChar char="-"/>
            </a:pPr>
            <a:r>
              <a:rPr lang="es-MX" altLang="es-MX" sz="2400" b="1"/>
              <a:t>Entusiasta,</a:t>
            </a:r>
          </a:p>
          <a:p>
            <a:pPr eaLnBrk="1" hangingPunct="1">
              <a:buFontTx/>
              <a:buChar char="-"/>
            </a:pPr>
            <a:r>
              <a:rPr lang="es-MX" altLang="es-MX" sz="2400" b="1"/>
              <a:t>Creativo,</a:t>
            </a:r>
          </a:p>
          <a:p>
            <a:pPr eaLnBrk="1" hangingPunct="1">
              <a:buFontTx/>
              <a:buChar char="-"/>
            </a:pPr>
            <a:r>
              <a:rPr lang="es-MX" altLang="es-MX" sz="2400" b="1"/>
              <a:t>ETC.</a:t>
            </a:r>
          </a:p>
          <a:p>
            <a:pPr eaLnBrk="1" hangingPunct="1">
              <a:buFontTx/>
              <a:buChar char="-"/>
            </a:pPr>
            <a:endParaRPr lang="es-MX" altLang="es-MX" sz="2400" b="1"/>
          </a:p>
          <a:p>
            <a:pPr eaLnBrk="1" hangingPunct="1">
              <a:buFontTx/>
              <a:buChar char="-"/>
            </a:pPr>
            <a:endParaRPr lang="es-MX" altLang="es-MX" sz="2400" b="1"/>
          </a:p>
          <a:p>
            <a:pPr eaLnBrk="1" hangingPunct="1"/>
            <a:endParaRPr lang="es-ES" altLang="es-MX" sz="2400" b="1"/>
          </a:p>
        </p:txBody>
      </p:sp>
      <p:sp>
        <p:nvSpPr>
          <p:cNvPr id="17416" name="11 CuadroTexto">
            <a:extLst>
              <a:ext uri="{FF2B5EF4-FFF2-40B4-BE49-F238E27FC236}">
                <a16:creationId xmlns:a16="http://schemas.microsoft.com/office/drawing/2014/main" id="{0AC1E4F6-30D4-4FFA-A5EE-63222EF5C2DD}"/>
              </a:ext>
            </a:extLst>
          </p:cNvPr>
          <p:cNvSpPr txBox="1">
            <a:spLocks noChangeArrowheads="1"/>
          </p:cNvSpPr>
          <p:nvPr/>
        </p:nvSpPr>
        <p:spPr bwMode="auto">
          <a:xfrm>
            <a:off x="7453313" y="1571625"/>
            <a:ext cx="307022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MX" altLang="es-MX" b="1"/>
              <a:t>-Aprender de sus errores,</a:t>
            </a:r>
          </a:p>
          <a:p>
            <a:pPr eaLnBrk="1" hangingPunct="1">
              <a:buFontTx/>
              <a:buChar char="-"/>
            </a:pPr>
            <a:r>
              <a:rPr lang="es-MX" altLang="es-MX" b="1"/>
              <a:t>No se inmoviliza,</a:t>
            </a:r>
          </a:p>
          <a:p>
            <a:pPr eaLnBrk="1" hangingPunct="1">
              <a:buFontTx/>
              <a:buChar char="-"/>
            </a:pPr>
            <a:r>
              <a:rPr lang="es-MX" altLang="es-MX" b="1"/>
              <a:t>Enfrenta obstáculos y </a:t>
            </a:r>
          </a:p>
          <a:p>
            <a:pPr eaLnBrk="1" hangingPunct="1"/>
            <a:r>
              <a:rPr lang="es-MX" altLang="es-MX" b="1"/>
              <a:t>Riesgos,</a:t>
            </a:r>
          </a:p>
          <a:p>
            <a:pPr eaLnBrk="1" hangingPunct="1">
              <a:buFontTx/>
              <a:buChar char="-"/>
            </a:pPr>
            <a:r>
              <a:rPr lang="es-MX" altLang="es-MX" b="1"/>
              <a:t>Lograr lo que quiere,</a:t>
            </a:r>
          </a:p>
          <a:p>
            <a:pPr eaLnBrk="1" hangingPunct="1">
              <a:buFontTx/>
              <a:buChar char="-"/>
            </a:pPr>
            <a:r>
              <a:rPr lang="es-MX" altLang="es-MX" b="1"/>
              <a:t>No abandona cuando </a:t>
            </a:r>
          </a:p>
          <a:p>
            <a:pPr eaLnBrk="1" hangingPunct="1"/>
            <a:r>
              <a:rPr lang="es-MX" altLang="es-MX" b="1"/>
              <a:t>se equivoca o fracasa,</a:t>
            </a:r>
          </a:p>
          <a:p>
            <a:pPr eaLnBrk="1" hangingPunct="1"/>
            <a:r>
              <a:rPr lang="es-MX" altLang="es-MX" b="1"/>
              <a:t>-intenta salir adelante </a:t>
            </a:r>
          </a:p>
          <a:p>
            <a:pPr eaLnBrk="1" hangingPunct="1"/>
            <a:r>
              <a:rPr lang="es-MX" altLang="es-MX" b="1"/>
              <a:t>A pesar del momento en </a:t>
            </a:r>
          </a:p>
          <a:p>
            <a:pPr eaLnBrk="1" hangingPunct="1"/>
            <a:r>
              <a:rPr lang="es-MX" altLang="es-MX" b="1"/>
              <a:t>Que se encuentre.</a:t>
            </a:r>
          </a:p>
          <a:p>
            <a:pPr eaLnBrk="1" hangingPunct="1"/>
            <a:r>
              <a:rPr lang="es-MX" altLang="es-MX" b="1"/>
              <a:t>EL miedo no lo detiene.</a:t>
            </a:r>
          </a:p>
          <a:p>
            <a:pPr eaLnBrk="1" hangingPunct="1"/>
            <a:r>
              <a:rPr lang="es-MX" altLang="es-MX" b="1"/>
              <a:t>Asumir el riesgo de iniciar</a:t>
            </a:r>
          </a:p>
          <a:p>
            <a:pPr eaLnBrk="1" hangingPunct="1"/>
            <a:r>
              <a:rPr lang="es-MX" altLang="es-MX" b="1"/>
              <a:t>Nuevamente,</a:t>
            </a:r>
          </a:p>
          <a:p>
            <a:pPr eaLnBrk="1" hangingPunct="1"/>
            <a:r>
              <a:rPr lang="es-MX" altLang="es-MX" b="1"/>
              <a:t>Instrumentar su propia </a:t>
            </a:r>
          </a:p>
          <a:p>
            <a:pPr eaLnBrk="1" hangingPunct="1"/>
            <a:r>
              <a:rPr lang="es-MX" altLang="es-MX" b="1"/>
              <a:t>Fuente de trabajo,</a:t>
            </a:r>
          </a:p>
          <a:p>
            <a:pPr eaLnBrk="1" hangingPunct="1"/>
            <a:r>
              <a:rPr lang="es-MX" altLang="es-MX" b="1"/>
              <a:t>ETC.</a:t>
            </a:r>
          </a:p>
          <a:p>
            <a:pPr eaLnBrk="1" hangingPunct="1">
              <a:buFontTx/>
              <a:buChar char="-"/>
            </a:pPr>
            <a:endParaRPr lang="es-MX" altLang="es-MX" b="1"/>
          </a:p>
          <a:p>
            <a:pPr eaLnBrk="1" hangingPunct="1"/>
            <a:endParaRPr lang="es-ES" altLang="es-MX" b="1"/>
          </a:p>
        </p:txBody>
      </p:sp>
      <p:pic>
        <p:nvPicPr>
          <p:cNvPr id="17417" name="Picture 7" descr="C:\Archivos de programa\Microsoft Office\Media\CntCD1\Animated\j0282809.gif">
            <a:extLst>
              <a:ext uri="{FF2B5EF4-FFF2-40B4-BE49-F238E27FC236}">
                <a16:creationId xmlns:a16="http://schemas.microsoft.com/office/drawing/2014/main" id="{368272C0-D382-41CA-B395-FBB93A1221FF}"/>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35734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8" descr="C:\Archivos de programa\Microsoft Office\Media\CntCD1\Animated\j0282810.gif">
            <a:extLst>
              <a:ext uri="{FF2B5EF4-FFF2-40B4-BE49-F238E27FC236}">
                <a16:creationId xmlns:a16="http://schemas.microsoft.com/office/drawing/2014/main" id="{825941B5-94AD-4EED-90A2-A3105FF5FB89}"/>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600825" y="4581525"/>
            <a:ext cx="925513"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0" descr="C:\Archivos de programa\Microsoft Office\Media\CntCD1\Animated\j0283591.gif">
            <a:extLst>
              <a:ext uri="{FF2B5EF4-FFF2-40B4-BE49-F238E27FC236}">
                <a16:creationId xmlns:a16="http://schemas.microsoft.com/office/drawing/2014/main" id="{8B850563-AB53-43D3-8F1D-0B371D2A40AC}"/>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9409113" y="5876925"/>
            <a:ext cx="97948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1" descr="C:\Archivos de programa\Microsoft Office\Media\CntCD1\ClipArt1\j0174101.wmf">
            <a:extLst>
              <a:ext uri="{FF2B5EF4-FFF2-40B4-BE49-F238E27FC236}">
                <a16:creationId xmlns:a16="http://schemas.microsoft.com/office/drawing/2014/main" id="{AE0702E1-7311-48FC-9894-91E4106746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5695950"/>
            <a:ext cx="130651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13" descr="C:\Archivos de programa\Microsoft Office\MEDIA\CAGCAT10\j0195812.wmf">
            <a:extLst>
              <a:ext uri="{FF2B5EF4-FFF2-40B4-BE49-F238E27FC236}">
                <a16:creationId xmlns:a16="http://schemas.microsoft.com/office/drawing/2014/main" id="{4C1D6990-2DA0-4A10-9D6D-5DE5D689FE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3975" y="4076700"/>
            <a:ext cx="1163638"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Imagen 1">
            <a:extLst>
              <a:ext uri="{FF2B5EF4-FFF2-40B4-BE49-F238E27FC236}">
                <a16:creationId xmlns:a16="http://schemas.microsoft.com/office/drawing/2014/main" id="{A76C89C1-C9E0-4809-BCD0-C5ADE13CF2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963" y="814388"/>
            <a:ext cx="3390900" cy="54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a:extLst>
              <a:ext uri="{FF2B5EF4-FFF2-40B4-BE49-F238E27FC236}">
                <a16:creationId xmlns:a16="http://schemas.microsoft.com/office/drawing/2014/main" id="{9838C202-BA11-4B85-9B2A-9EB16700BFDE}"/>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s-MX"/>
              <a:t>EMPRESA</a:t>
            </a:r>
            <a:endParaRPr lang="es-ES" altLang="es-MX"/>
          </a:p>
        </p:txBody>
      </p:sp>
      <p:sp>
        <p:nvSpPr>
          <p:cNvPr id="18436" name="Rectangle 3">
            <a:extLst>
              <a:ext uri="{FF2B5EF4-FFF2-40B4-BE49-F238E27FC236}">
                <a16:creationId xmlns:a16="http://schemas.microsoft.com/office/drawing/2014/main" id="{D5CD6623-B3EC-471C-824D-592475EF2FBD}"/>
              </a:ext>
            </a:extLst>
          </p:cNvPr>
          <p:cNvSpPr>
            <a:spLocks noGrp="1" noChangeArrowheads="1"/>
          </p:cNvSpPr>
          <p:nvPr>
            <p:ph idx="1"/>
          </p:nvPr>
        </p:nvSpPr>
        <p:spPr bwMode="auto">
          <a:xfrm>
            <a:off x="4656138" y="1628775"/>
            <a:ext cx="7358062" cy="5084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4000" b="1"/>
              <a:t>Institución o agente económico que toma las decisiones sobre la utilización de </a:t>
            </a:r>
            <a:r>
              <a:rPr lang="es-ES" altLang="es-MX" sz="4000" b="1" i="1" u="sng"/>
              <a:t>factores de la producción</a:t>
            </a:r>
            <a:r>
              <a:rPr lang="es-ES" altLang="es-MX" sz="4000" b="1"/>
              <a:t> para obtener los </a:t>
            </a:r>
            <a:r>
              <a:rPr lang="es-ES" altLang="es-MX" sz="4000" b="1" i="1" u="sng"/>
              <a:t>bienes y servicios</a:t>
            </a:r>
            <a:r>
              <a:rPr lang="es-ES" altLang="es-MX" sz="4000" b="1"/>
              <a:t> que se ofrecen en el mercado. </a:t>
            </a:r>
          </a:p>
        </p:txBody>
      </p:sp>
      <p:sp>
        <p:nvSpPr>
          <p:cNvPr id="18437" name="6 Marcador de pie de página">
            <a:extLst>
              <a:ext uri="{FF2B5EF4-FFF2-40B4-BE49-F238E27FC236}">
                <a16:creationId xmlns:a16="http://schemas.microsoft.com/office/drawing/2014/main" id="{F65B3D46-7A44-490A-83FC-B556088E235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18438" name="5 Marcador de número de diapositiva">
            <a:extLst>
              <a:ext uri="{FF2B5EF4-FFF2-40B4-BE49-F238E27FC236}">
                <a16:creationId xmlns:a16="http://schemas.microsoft.com/office/drawing/2014/main" id="{E89DB9FE-0BA3-425E-9A33-64412880E8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148FD3-6E18-4344-A682-9951D1D2FDEE}" type="slidenum">
              <a:rPr lang="es-ES" altLang="es-MX"/>
              <a:pPr/>
              <a:t>6</a:t>
            </a:fld>
            <a:endParaRPr lang="es-ES" altLang="es-MX"/>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DC4C1855-DA77-4E60-BD41-2E59278B3D10}"/>
              </a:ext>
            </a:extLst>
          </p:cNvPr>
          <p:cNvSpPr>
            <a:spLocks noGrp="1" noChangeArrowheads="1"/>
          </p:cNvSpPr>
          <p:nvPr>
            <p:ph idx="1"/>
          </p:nvPr>
        </p:nvSpPr>
        <p:spPr bwMode="auto">
          <a:xfrm>
            <a:off x="3214688" y="692150"/>
            <a:ext cx="8642350" cy="5434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4400" b="1"/>
              <a:t>La actividad productiva que realiza, consiste en la transformación de bienes intermedios (materias primas y productos semielaborados) en bienes finales, mediante el empleo de factores productivos (básicamente trabajo y capital). </a:t>
            </a:r>
          </a:p>
        </p:txBody>
      </p:sp>
      <p:sp>
        <p:nvSpPr>
          <p:cNvPr id="19459" name="5 Marcador de pie de página">
            <a:extLst>
              <a:ext uri="{FF2B5EF4-FFF2-40B4-BE49-F238E27FC236}">
                <a16:creationId xmlns:a16="http://schemas.microsoft.com/office/drawing/2014/main" id="{2418FFC6-E767-4B66-BF93-76F142CB51E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19460" name="4 Marcador de número de diapositiva">
            <a:extLst>
              <a:ext uri="{FF2B5EF4-FFF2-40B4-BE49-F238E27FC236}">
                <a16:creationId xmlns:a16="http://schemas.microsoft.com/office/drawing/2014/main" id="{2F51D5AC-AD9E-4EEB-A26D-21C74E78C3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BE0A0E-9244-4314-A89A-EA569DB17BED}" type="slidenum">
              <a:rPr lang="es-ES" altLang="es-MX"/>
              <a:pPr/>
              <a:t>7</a:t>
            </a:fld>
            <a:endParaRPr lang="es-ES" altLang="es-MX"/>
          </a:p>
        </p:txBody>
      </p:sp>
      <p:pic>
        <p:nvPicPr>
          <p:cNvPr id="19461" name="Imagen 1">
            <a:extLst>
              <a:ext uri="{FF2B5EF4-FFF2-40B4-BE49-F238E27FC236}">
                <a16:creationId xmlns:a16="http://schemas.microsoft.com/office/drawing/2014/main" id="{1D3D148B-8630-4162-AE52-9247F21B81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8" y="2132013"/>
            <a:ext cx="3471862"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3202857D-5F18-43B7-B2FA-4133B71BCBAC}"/>
              </a:ext>
            </a:extLst>
          </p:cNvPr>
          <p:cNvSpPr>
            <a:spLocks noGrp="1" noChangeArrowheads="1"/>
          </p:cNvSpPr>
          <p:nvPr>
            <p:ph idx="1"/>
          </p:nvPr>
        </p:nvSpPr>
        <p:spPr bwMode="auto">
          <a:xfrm>
            <a:off x="4295775" y="260350"/>
            <a:ext cx="6861175" cy="560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4800" b="1"/>
              <a:t>Para poder desarrollar su actividad, la empresa necesita disponer de una tecnología que especifique que tipo de factores productivos precisa y como se combinan. </a:t>
            </a:r>
          </a:p>
        </p:txBody>
      </p:sp>
      <p:sp>
        <p:nvSpPr>
          <p:cNvPr id="20483" name="5 Marcador de pie de página">
            <a:extLst>
              <a:ext uri="{FF2B5EF4-FFF2-40B4-BE49-F238E27FC236}">
                <a16:creationId xmlns:a16="http://schemas.microsoft.com/office/drawing/2014/main" id="{C83B9107-799C-459D-AE37-C609926173F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0484" name="4 Marcador de número de diapositiva">
            <a:extLst>
              <a:ext uri="{FF2B5EF4-FFF2-40B4-BE49-F238E27FC236}">
                <a16:creationId xmlns:a16="http://schemas.microsoft.com/office/drawing/2014/main" id="{9C6DF32A-2B8B-41A4-876F-03CAD913E6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E52C75-2C65-4A51-A5FD-72D012D4E18E}" type="slidenum">
              <a:rPr lang="es-ES" altLang="es-MX"/>
              <a:pPr/>
              <a:t>8</a:t>
            </a:fld>
            <a:endParaRPr lang="es-ES" altLang="es-MX"/>
          </a:p>
        </p:txBody>
      </p:sp>
      <p:pic>
        <p:nvPicPr>
          <p:cNvPr id="20485" name="Imagen 1">
            <a:extLst>
              <a:ext uri="{FF2B5EF4-FFF2-40B4-BE49-F238E27FC236}">
                <a16:creationId xmlns:a16="http://schemas.microsoft.com/office/drawing/2014/main" id="{542539AD-518E-4AA3-8770-6F42829E1E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063" y="692150"/>
            <a:ext cx="428466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Imagen 1">
            <a:extLst>
              <a:ext uri="{FF2B5EF4-FFF2-40B4-BE49-F238E27FC236}">
                <a16:creationId xmlns:a16="http://schemas.microsoft.com/office/drawing/2014/main" id="{D07DF641-C7C3-47CD-9FC6-1E97C9D429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84313"/>
            <a:ext cx="4325938"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a:extLst>
              <a:ext uri="{FF2B5EF4-FFF2-40B4-BE49-F238E27FC236}">
                <a16:creationId xmlns:a16="http://schemas.microsoft.com/office/drawing/2014/main" id="{D761FD47-DD21-4FCF-84AD-1B724A09411F}"/>
              </a:ext>
            </a:extLst>
          </p:cNvPr>
          <p:cNvSpPr>
            <a:spLocks noGrp="1" noChangeArrowheads="1"/>
          </p:cNvSpPr>
          <p:nvPr>
            <p:ph idx="1"/>
          </p:nvPr>
        </p:nvSpPr>
        <p:spPr bwMode="auto">
          <a:xfrm>
            <a:off x="3719513" y="746125"/>
            <a:ext cx="8229600" cy="5792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s-MX" sz="4800" b="1"/>
              <a:t>Asimismo, debe adoptar una organización y </a:t>
            </a:r>
            <a:r>
              <a:rPr lang="es-ES" altLang="es-MX" sz="4800" b="1" i="1" u="sng"/>
              <a:t>forma jurídica</a:t>
            </a:r>
            <a:r>
              <a:rPr lang="es-ES" altLang="es-MX" sz="4800" b="1"/>
              <a:t> que le permita realizar contratos, captar recursos financieros, si no dispone de ellos, y ejercer sus derechos sobre los bienes que produce. </a:t>
            </a:r>
          </a:p>
        </p:txBody>
      </p:sp>
      <p:sp>
        <p:nvSpPr>
          <p:cNvPr id="21508" name="5 Marcador de pie de página">
            <a:extLst>
              <a:ext uri="{FF2B5EF4-FFF2-40B4-BE49-F238E27FC236}">
                <a16:creationId xmlns:a16="http://schemas.microsoft.com/office/drawing/2014/main" id="{84557FED-BCCD-4AA3-804A-C4F8CEAEB3E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s-MX"/>
          </a:p>
        </p:txBody>
      </p:sp>
      <p:sp>
        <p:nvSpPr>
          <p:cNvPr id="21509" name="4 Marcador de número de diapositiva">
            <a:extLst>
              <a:ext uri="{FF2B5EF4-FFF2-40B4-BE49-F238E27FC236}">
                <a16:creationId xmlns:a16="http://schemas.microsoft.com/office/drawing/2014/main" id="{FE87D44F-9622-4F90-AA3F-9F8786875A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3E508A-36BE-40DD-9C3C-4407F466C26E}" type="slidenum">
              <a:rPr lang="es-ES" altLang="es-MX"/>
              <a:pPr/>
              <a:t>9</a:t>
            </a:fld>
            <a:endParaRPr lang="es-ES" altLang="es-MX"/>
          </a:p>
        </p:txBody>
      </p:sp>
    </p:spTree>
  </p:cSld>
  <p:clrMapOvr>
    <a:masterClrMapping/>
  </p:clrMapOvr>
</p:sld>
</file>

<file path=ppt/theme/theme1.xml><?xml version="1.0" encoding="utf-8"?>
<a:theme xmlns:a="http://schemas.openxmlformats.org/drawingml/2006/main" name="IP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IPN</Template>
  <TotalTime>3000</TotalTime>
  <Words>2101</Words>
  <Application>Microsoft Office PowerPoint</Application>
  <PresentationFormat>Panorámica</PresentationFormat>
  <Paragraphs>374</Paragraphs>
  <Slides>21</Slides>
  <Notes>4</Notes>
  <HiddenSlides>0</HiddenSlides>
  <MMClips>5</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21</vt:i4>
      </vt:variant>
    </vt:vector>
  </HeadingPairs>
  <TitlesOfParts>
    <vt:vector size="27" baseType="lpstr">
      <vt:lpstr>Arial</vt:lpstr>
      <vt:lpstr>Calibri</vt:lpstr>
      <vt:lpstr>Times New Roman</vt:lpstr>
      <vt:lpstr>Verdana</vt:lpstr>
      <vt:lpstr>IPN</vt:lpstr>
      <vt:lpstr>Tema de Office</vt:lpstr>
      <vt:lpstr>Presentación de PowerPoint</vt:lpstr>
      <vt:lpstr>Presentación de PowerPoint</vt:lpstr>
      <vt:lpstr> EMPRESA</vt:lpstr>
      <vt:lpstr>EMPRESARIO</vt:lpstr>
      <vt:lpstr>EMPRENDEDOR Es Aquella persona que aprovecha las ideas u oportunidades y las emprende,  Muchas veces la idea se obtiene de un tercero y se la lleva al éxito.</vt:lpstr>
      <vt:lpstr>EMPRESA</vt:lpstr>
      <vt:lpstr>Presentación de PowerPoint</vt:lpstr>
      <vt:lpstr>Presentación de PowerPoint</vt:lpstr>
      <vt:lpstr>Presentación de PowerPoint</vt:lpstr>
      <vt:lpstr>Presentación de PowerPoint</vt:lpstr>
      <vt:lpstr>TIPOS DE EMPRESA</vt:lpstr>
      <vt:lpstr>SECTORES SOCIALES (CON RELACION A LA EMPREA)</vt:lpstr>
      <vt:lpstr>EMPRESARIO</vt:lpstr>
      <vt:lpstr>Presentación de PowerPoint</vt:lpstr>
      <vt:lpstr>Presentación de PowerPoint</vt:lpstr>
      <vt:lpstr>EMPRENDEDOR</vt:lpstr>
      <vt:lpstr>CARACTERÍSTICAS:</vt:lpstr>
      <vt:lpstr>Presentación de PowerPoint</vt:lpstr>
      <vt:lpstr>FLUJO CIRCULAR DE LA ECONOMÍA</vt:lpstr>
      <vt:lpstr>CURVA DE LA DEMANDA</vt:lpstr>
      <vt:lpstr>Curva de la oferta</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EMPRESA</dc:title>
  <dc:creator>VIRGINIA VÁZQUEZ FIGUEROA</dc:creator>
  <cp:lastModifiedBy>Jose Antonio Gomez Dosamantes</cp:lastModifiedBy>
  <cp:revision>59</cp:revision>
  <dcterms:created xsi:type="dcterms:W3CDTF">2007-08-28T03:58:52Z</dcterms:created>
  <dcterms:modified xsi:type="dcterms:W3CDTF">2023-03-21T15:42:38Z</dcterms:modified>
</cp:coreProperties>
</file>