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5" r:id="rId2"/>
    <p:sldId id="322" r:id="rId3"/>
    <p:sldId id="309" r:id="rId4"/>
    <p:sldId id="323" r:id="rId5"/>
    <p:sldId id="313" r:id="rId6"/>
    <p:sldId id="327" r:id="rId7"/>
    <p:sldId id="289" r:id="rId8"/>
    <p:sldId id="330" r:id="rId9"/>
    <p:sldId id="331" r:id="rId10"/>
    <p:sldId id="312" r:id="rId11"/>
    <p:sldId id="324" r:id="rId12"/>
    <p:sldId id="325" r:id="rId13"/>
    <p:sldId id="326" r:id="rId14"/>
    <p:sldId id="328" r:id="rId15"/>
    <p:sldId id="315" r:id="rId16"/>
    <p:sldId id="316" r:id="rId17"/>
    <p:sldId id="332" r:id="rId18"/>
    <p:sldId id="317" r:id="rId19"/>
    <p:sldId id="318" r:id="rId20"/>
    <p:sldId id="305" r:id="rId21"/>
    <p:sldId id="335" r:id="rId22"/>
    <p:sldId id="304" r:id="rId23"/>
    <p:sldId id="33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 DOS SANTOS SERTANEJO" initials="HDSS" lastIdx="1" clrIdx="0">
    <p:extLst>
      <p:ext uri="{19B8F6BF-5375-455C-9EA6-DF929625EA0E}">
        <p15:presenceInfo xmlns:p15="http://schemas.microsoft.com/office/powerpoint/2012/main" userId="HENRY DOS SANTOS SERTANE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74134-9330-45E7-B33E-5A8843BBD5ED}" type="doc">
      <dgm:prSet loTypeId="urn:microsoft.com/office/officeart/2005/8/layout/hProcess10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56CD44A3-F82B-4B6E-A44F-15F71BCAC73B}">
      <dgm:prSet phldrT="[Texto]"/>
      <dgm:spPr/>
      <dgm:t>
        <a:bodyPr/>
        <a:lstStyle/>
        <a:p>
          <a:r>
            <a:rPr lang="pt-BR" dirty="0"/>
            <a:t>Conhecimento sobre biologia molecular</a:t>
          </a:r>
        </a:p>
      </dgm:t>
    </dgm:pt>
    <dgm:pt modelId="{D88290B8-8D34-4E3C-B118-0E08D5E31E25}" type="parTrans" cxnId="{1EAFB462-AEA8-46DD-907B-F99BFD9D26DC}">
      <dgm:prSet/>
      <dgm:spPr/>
      <dgm:t>
        <a:bodyPr/>
        <a:lstStyle/>
        <a:p>
          <a:endParaRPr lang="pt-BR"/>
        </a:p>
      </dgm:t>
    </dgm:pt>
    <dgm:pt modelId="{126B52BC-223E-44A8-9AE0-853E178FA578}" type="sibTrans" cxnId="{1EAFB462-AEA8-46DD-907B-F99BFD9D26DC}">
      <dgm:prSet/>
      <dgm:spPr/>
      <dgm:t>
        <a:bodyPr/>
        <a:lstStyle/>
        <a:p>
          <a:endParaRPr lang="pt-BR"/>
        </a:p>
      </dgm:t>
    </dgm:pt>
    <dgm:pt modelId="{5EF59A74-421E-4650-80EC-B111C4C86296}">
      <dgm:prSet phldrT="[Texto]"/>
      <dgm:spPr>
        <a:solidFill>
          <a:srgbClr val="44546A"/>
        </a:solidFill>
      </dgm:spPr>
      <dgm:t>
        <a:bodyPr/>
        <a:lstStyle/>
        <a:p>
          <a:r>
            <a:rPr lang="pt-BR" dirty="0"/>
            <a:t>Maiores notas</a:t>
          </a:r>
        </a:p>
      </dgm:t>
    </dgm:pt>
    <dgm:pt modelId="{EE9B7A59-825C-4798-897F-6B3A57D6B837}" type="parTrans" cxnId="{75B4EFFC-A42A-44AC-8693-CE4DA13488D1}">
      <dgm:prSet/>
      <dgm:spPr/>
      <dgm:t>
        <a:bodyPr/>
        <a:lstStyle/>
        <a:p>
          <a:endParaRPr lang="pt-BR"/>
        </a:p>
      </dgm:t>
    </dgm:pt>
    <dgm:pt modelId="{B23F944B-C168-4369-8F2C-7DA3483B84DC}" type="sibTrans" cxnId="{75B4EFFC-A42A-44AC-8693-CE4DA13488D1}">
      <dgm:prSet/>
      <dgm:spPr/>
      <dgm:t>
        <a:bodyPr/>
        <a:lstStyle/>
        <a:p>
          <a:endParaRPr lang="pt-BR"/>
        </a:p>
      </dgm:t>
    </dgm:pt>
    <dgm:pt modelId="{CB712650-F1F0-43EA-9808-3286A7714AC4}">
      <dgm:prSet phldrT="[Texto]"/>
      <dgm:spPr/>
      <dgm:t>
        <a:bodyPr/>
        <a:lstStyle/>
        <a:p>
          <a:r>
            <a:rPr lang="pt-BR" dirty="0"/>
            <a:t>Maior comprometimento com as medidas restritivas</a:t>
          </a:r>
        </a:p>
      </dgm:t>
    </dgm:pt>
    <dgm:pt modelId="{6C0ECD24-6A74-4E2A-BFAF-AEAD350E21D6}" type="parTrans" cxnId="{0A52B214-9AB4-408C-B500-7EA5D62EC8D5}">
      <dgm:prSet/>
      <dgm:spPr/>
      <dgm:t>
        <a:bodyPr/>
        <a:lstStyle/>
        <a:p>
          <a:endParaRPr lang="pt-BR"/>
        </a:p>
      </dgm:t>
    </dgm:pt>
    <dgm:pt modelId="{D6799084-719D-4D9A-81F4-53CBECFC1930}" type="sibTrans" cxnId="{0A52B214-9AB4-408C-B500-7EA5D62EC8D5}">
      <dgm:prSet/>
      <dgm:spPr/>
      <dgm:t>
        <a:bodyPr/>
        <a:lstStyle/>
        <a:p>
          <a:endParaRPr lang="pt-BR"/>
        </a:p>
      </dgm:t>
    </dgm:pt>
    <dgm:pt modelId="{7F708690-5121-4BC8-AFA5-D55A882D211E}" type="pres">
      <dgm:prSet presAssocID="{5AD74134-9330-45E7-B33E-5A8843BBD5ED}" presName="Name0" presStyleCnt="0">
        <dgm:presLayoutVars>
          <dgm:dir/>
          <dgm:resizeHandles val="exact"/>
        </dgm:presLayoutVars>
      </dgm:prSet>
      <dgm:spPr/>
    </dgm:pt>
    <dgm:pt modelId="{BB750A4C-9305-4FEC-AEDC-17423402B1DF}" type="pres">
      <dgm:prSet presAssocID="{56CD44A3-F82B-4B6E-A44F-15F71BCAC73B}" presName="composite" presStyleCnt="0"/>
      <dgm:spPr/>
    </dgm:pt>
    <dgm:pt modelId="{CA47456E-103D-4F43-AEBF-389C73063F9B}" type="pres">
      <dgm:prSet presAssocID="{56CD44A3-F82B-4B6E-A44F-15F71BCAC73B}" presName="imagSh" presStyleLbl="bgImgPlace1" presStyleIdx="0" presStyleCnt="3" custScaleX="102302" custScaleY="999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B2C79B32-C9A3-4A81-9E83-9DEB5CB723DE}" type="pres">
      <dgm:prSet presAssocID="{56CD44A3-F82B-4B6E-A44F-15F71BCAC73B}" presName="txNode" presStyleLbl="node1" presStyleIdx="0" presStyleCnt="3" custScaleX="95413" custScaleY="64878" custLinFactNeighborX="11119" custLinFactNeighborY="18741">
        <dgm:presLayoutVars>
          <dgm:bulletEnabled val="1"/>
        </dgm:presLayoutVars>
      </dgm:prSet>
      <dgm:spPr/>
    </dgm:pt>
    <dgm:pt modelId="{AE789E2E-D556-4284-9F24-52F85FAF74AF}" type="pres">
      <dgm:prSet presAssocID="{126B52BC-223E-44A8-9AE0-853E178FA578}" presName="sibTrans" presStyleLbl="sibTrans2D1" presStyleIdx="0" presStyleCnt="2"/>
      <dgm:spPr/>
    </dgm:pt>
    <dgm:pt modelId="{B3045990-8EF0-4EA5-AE49-064AF2D5F369}" type="pres">
      <dgm:prSet presAssocID="{126B52BC-223E-44A8-9AE0-853E178FA578}" presName="connTx" presStyleLbl="sibTrans2D1" presStyleIdx="0" presStyleCnt="2"/>
      <dgm:spPr/>
    </dgm:pt>
    <dgm:pt modelId="{D9E097F6-95CB-4CF9-899B-4C0029E77B5D}" type="pres">
      <dgm:prSet presAssocID="{5EF59A74-421E-4650-80EC-B111C4C86296}" presName="composite" presStyleCnt="0"/>
      <dgm:spPr/>
    </dgm:pt>
    <dgm:pt modelId="{97E3665A-7D55-44C7-844F-0836B9BCC59D}" type="pres">
      <dgm:prSet presAssocID="{5EF59A74-421E-4650-80EC-B111C4C86296}" presName="imagSh" presStyleLbl="bgImgPlace1" presStyleIdx="1" presStyleCnt="3" custLinFactNeighborX="1395" custLinFactNeighborY="33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ência ascendente com preenchimento sólido"/>
        </a:ext>
      </dgm:extLst>
    </dgm:pt>
    <dgm:pt modelId="{260D2306-88C1-43A2-8945-4B5CAD7519BA}" type="pres">
      <dgm:prSet presAssocID="{5EF59A74-421E-4650-80EC-B111C4C86296}" presName="txNode" presStyleLbl="node1" presStyleIdx="1" presStyleCnt="3" custScaleX="100768" custScaleY="64878" custLinFactNeighborX="-2426" custLinFactNeighborY="10739">
        <dgm:presLayoutVars>
          <dgm:bulletEnabled val="1"/>
        </dgm:presLayoutVars>
      </dgm:prSet>
      <dgm:spPr/>
    </dgm:pt>
    <dgm:pt modelId="{837F0DA9-106C-436C-951B-2C6F7C648AC7}" type="pres">
      <dgm:prSet presAssocID="{B23F944B-C168-4369-8F2C-7DA3483B84DC}" presName="sibTrans" presStyleLbl="sibTrans2D1" presStyleIdx="1" presStyleCnt="2"/>
      <dgm:spPr/>
    </dgm:pt>
    <dgm:pt modelId="{FC91CA1E-8F2B-4AC4-91B1-188CAF04C3C5}" type="pres">
      <dgm:prSet presAssocID="{B23F944B-C168-4369-8F2C-7DA3483B84DC}" presName="connTx" presStyleLbl="sibTrans2D1" presStyleIdx="1" presStyleCnt="2"/>
      <dgm:spPr/>
    </dgm:pt>
    <dgm:pt modelId="{374372A6-5CD9-4E9C-9F26-067D96C805E1}" type="pres">
      <dgm:prSet presAssocID="{CB712650-F1F0-43EA-9808-3286A7714AC4}" presName="composite" presStyleCnt="0"/>
      <dgm:spPr/>
    </dgm:pt>
    <dgm:pt modelId="{B439CC5C-82A5-4350-97D1-7612A09CF315}" type="pres">
      <dgm:prSet presAssocID="{CB712650-F1F0-43EA-9808-3286A7714AC4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</dgm:spPr>
      <dgm:extLst>
        <a:ext uri="{E40237B7-FDA0-4F09-8148-C483321AD2D9}">
          <dgm14:cNvPr xmlns:dgm14="http://schemas.microsoft.com/office/drawing/2010/diagram" id="0" name="" descr="Rosto com máscara com preenchimento sólido"/>
        </a:ext>
      </dgm:extLst>
    </dgm:pt>
    <dgm:pt modelId="{2A66CE35-7ED9-4935-A8B5-76F3B27412D0}" type="pres">
      <dgm:prSet presAssocID="{CB712650-F1F0-43EA-9808-3286A7714AC4}" presName="txNode" presStyleLbl="node1" presStyleIdx="2" presStyleCnt="3" custScaleY="71906" custLinFactNeighborX="-1304" custLinFactNeighborY="8982">
        <dgm:presLayoutVars>
          <dgm:bulletEnabled val="1"/>
        </dgm:presLayoutVars>
      </dgm:prSet>
      <dgm:spPr/>
    </dgm:pt>
  </dgm:ptLst>
  <dgm:cxnLst>
    <dgm:cxn modelId="{53581408-C05E-4509-A502-706DD841DF29}" type="presOf" srcId="{5AD74134-9330-45E7-B33E-5A8843BBD5ED}" destId="{7F708690-5121-4BC8-AFA5-D55A882D211E}" srcOrd="0" destOrd="0" presId="urn:microsoft.com/office/officeart/2005/8/layout/hProcess10"/>
    <dgm:cxn modelId="{167EE00B-F7C2-4E6C-A2FA-03F3DA982C91}" type="presOf" srcId="{56CD44A3-F82B-4B6E-A44F-15F71BCAC73B}" destId="{B2C79B32-C9A3-4A81-9E83-9DEB5CB723DE}" srcOrd="0" destOrd="0" presId="urn:microsoft.com/office/officeart/2005/8/layout/hProcess10"/>
    <dgm:cxn modelId="{0A52B214-9AB4-408C-B500-7EA5D62EC8D5}" srcId="{5AD74134-9330-45E7-B33E-5A8843BBD5ED}" destId="{CB712650-F1F0-43EA-9808-3286A7714AC4}" srcOrd="2" destOrd="0" parTransId="{6C0ECD24-6A74-4E2A-BFAF-AEAD350E21D6}" sibTransId="{D6799084-719D-4D9A-81F4-53CBECFC1930}"/>
    <dgm:cxn modelId="{A5AB411C-2212-4321-9637-DFCD940CDBD4}" type="presOf" srcId="{126B52BC-223E-44A8-9AE0-853E178FA578}" destId="{B3045990-8EF0-4EA5-AE49-064AF2D5F369}" srcOrd="1" destOrd="0" presId="urn:microsoft.com/office/officeart/2005/8/layout/hProcess10"/>
    <dgm:cxn modelId="{85907A2E-EA36-47D0-893E-CDDF057D34FC}" type="presOf" srcId="{B23F944B-C168-4369-8F2C-7DA3483B84DC}" destId="{837F0DA9-106C-436C-951B-2C6F7C648AC7}" srcOrd="0" destOrd="0" presId="urn:microsoft.com/office/officeart/2005/8/layout/hProcess10"/>
    <dgm:cxn modelId="{38E63862-A91C-4B66-83C5-88C086581F8E}" type="presOf" srcId="{5EF59A74-421E-4650-80EC-B111C4C86296}" destId="{260D2306-88C1-43A2-8945-4B5CAD7519BA}" srcOrd="0" destOrd="0" presId="urn:microsoft.com/office/officeart/2005/8/layout/hProcess10"/>
    <dgm:cxn modelId="{1EAFB462-AEA8-46DD-907B-F99BFD9D26DC}" srcId="{5AD74134-9330-45E7-B33E-5A8843BBD5ED}" destId="{56CD44A3-F82B-4B6E-A44F-15F71BCAC73B}" srcOrd="0" destOrd="0" parTransId="{D88290B8-8D34-4E3C-B118-0E08D5E31E25}" sibTransId="{126B52BC-223E-44A8-9AE0-853E178FA578}"/>
    <dgm:cxn modelId="{9179C944-5C89-463F-A95B-C3B1C4CFF577}" type="presOf" srcId="{126B52BC-223E-44A8-9AE0-853E178FA578}" destId="{AE789E2E-D556-4284-9F24-52F85FAF74AF}" srcOrd="0" destOrd="0" presId="urn:microsoft.com/office/officeart/2005/8/layout/hProcess10"/>
    <dgm:cxn modelId="{16009C8F-ED5B-4C41-A3D5-795516A9B061}" type="presOf" srcId="{CB712650-F1F0-43EA-9808-3286A7714AC4}" destId="{2A66CE35-7ED9-4935-A8B5-76F3B27412D0}" srcOrd="0" destOrd="0" presId="urn:microsoft.com/office/officeart/2005/8/layout/hProcess10"/>
    <dgm:cxn modelId="{45B162AA-42D9-4C67-8FD7-B4F9F140E76B}" type="presOf" srcId="{B23F944B-C168-4369-8F2C-7DA3483B84DC}" destId="{FC91CA1E-8F2B-4AC4-91B1-188CAF04C3C5}" srcOrd="1" destOrd="0" presId="urn:microsoft.com/office/officeart/2005/8/layout/hProcess10"/>
    <dgm:cxn modelId="{75B4EFFC-A42A-44AC-8693-CE4DA13488D1}" srcId="{5AD74134-9330-45E7-B33E-5A8843BBD5ED}" destId="{5EF59A74-421E-4650-80EC-B111C4C86296}" srcOrd="1" destOrd="0" parTransId="{EE9B7A59-825C-4798-897F-6B3A57D6B837}" sibTransId="{B23F944B-C168-4369-8F2C-7DA3483B84DC}"/>
    <dgm:cxn modelId="{C7196429-1089-4922-A9D0-C3C1FA395303}" type="presParOf" srcId="{7F708690-5121-4BC8-AFA5-D55A882D211E}" destId="{BB750A4C-9305-4FEC-AEDC-17423402B1DF}" srcOrd="0" destOrd="0" presId="urn:microsoft.com/office/officeart/2005/8/layout/hProcess10"/>
    <dgm:cxn modelId="{07F9E1CD-B3CD-41FE-8088-FB3636A1EB30}" type="presParOf" srcId="{BB750A4C-9305-4FEC-AEDC-17423402B1DF}" destId="{CA47456E-103D-4F43-AEBF-389C73063F9B}" srcOrd="0" destOrd="0" presId="urn:microsoft.com/office/officeart/2005/8/layout/hProcess10"/>
    <dgm:cxn modelId="{23C8A047-5635-4F7A-A518-B2C184AD0DB3}" type="presParOf" srcId="{BB750A4C-9305-4FEC-AEDC-17423402B1DF}" destId="{B2C79B32-C9A3-4A81-9E83-9DEB5CB723DE}" srcOrd="1" destOrd="0" presId="urn:microsoft.com/office/officeart/2005/8/layout/hProcess10"/>
    <dgm:cxn modelId="{D9D1F17A-5BE6-4425-AEB4-C7381C012CE1}" type="presParOf" srcId="{7F708690-5121-4BC8-AFA5-D55A882D211E}" destId="{AE789E2E-D556-4284-9F24-52F85FAF74AF}" srcOrd="1" destOrd="0" presId="urn:microsoft.com/office/officeart/2005/8/layout/hProcess10"/>
    <dgm:cxn modelId="{82636551-339C-4700-A378-19007B24F545}" type="presParOf" srcId="{AE789E2E-D556-4284-9F24-52F85FAF74AF}" destId="{B3045990-8EF0-4EA5-AE49-064AF2D5F369}" srcOrd="0" destOrd="0" presId="urn:microsoft.com/office/officeart/2005/8/layout/hProcess10"/>
    <dgm:cxn modelId="{A0EE5E05-E6C7-4E75-A734-EE737E95EECD}" type="presParOf" srcId="{7F708690-5121-4BC8-AFA5-D55A882D211E}" destId="{D9E097F6-95CB-4CF9-899B-4C0029E77B5D}" srcOrd="2" destOrd="0" presId="urn:microsoft.com/office/officeart/2005/8/layout/hProcess10"/>
    <dgm:cxn modelId="{593BE114-A856-4F22-83E7-BB0DF5491646}" type="presParOf" srcId="{D9E097F6-95CB-4CF9-899B-4C0029E77B5D}" destId="{97E3665A-7D55-44C7-844F-0836B9BCC59D}" srcOrd="0" destOrd="0" presId="urn:microsoft.com/office/officeart/2005/8/layout/hProcess10"/>
    <dgm:cxn modelId="{32748480-F55C-43C2-B896-26D6016457BA}" type="presParOf" srcId="{D9E097F6-95CB-4CF9-899B-4C0029E77B5D}" destId="{260D2306-88C1-43A2-8945-4B5CAD7519BA}" srcOrd="1" destOrd="0" presId="urn:microsoft.com/office/officeart/2005/8/layout/hProcess10"/>
    <dgm:cxn modelId="{6F4C5E87-2692-412A-BECD-98C9C2154B1F}" type="presParOf" srcId="{7F708690-5121-4BC8-AFA5-D55A882D211E}" destId="{837F0DA9-106C-436C-951B-2C6F7C648AC7}" srcOrd="3" destOrd="0" presId="urn:microsoft.com/office/officeart/2005/8/layout/hProcess10"/>
    <dgm:cxn modelId="{0FA40B4E-FDFC-4DCB-B04F-489CB224663D}" type="presParOf" srcId="{837F0DA9-106C-436C-951B-2C6F7C648AC7}" destId="{FC91CA1E-8F2B-4AC4-91B1-188CAF04C3C5}" srcOrd="0" destOrd="0" presId="urn:microsoft.com/office/officeart/2005/8/layout/hProcess10"/>
    <dgm:cxn modelId="{87E88025-84A6-4AB6-9E17-94423CAAC822}" type="presParOf" srcId="{7F708690-5121-4BC8-AFA5-D55A882D211E}" destId="{374372A6-5CD9-4E9C-9F26-067D96C805E1}" srcOrd="4" destOrd="0" presId="urn:microsoft.com/office/officeart/2005/8/layout/hProcess10"/>
    <dgm:cxn modelId="{ED04446F-0517-4A07-9B17-A42EE8F3B719}" type="presParOf" srcId="{374372A6-5CD9-4E9C-9F26-067D96C805E1}" destId="{B439CC5C-82A5-4350-97D1-7612A09CF315}" srcOrd="0" destOrd="0" presId="urn:microsoft.com/office/officeart/2005/8/layout/hProcess10"/>
    <dgm:cxn modelId="{58646F1E-1449-4CD6-BD0F-F9479748B47C}" type="presParOf" srcId="{374372A6-5CD9-4E9C-9F26-067D96C805E1}" destId="{2A66CE35-7ED9-4935-A8B5-76F3B27412D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7456E-103D-4F43-AEBF-389C73063F9B}">
      <dsp:nvSpPr>
        <dsp:cNvPr id="0" name=""/>
        <dsp:cNvSpPr/>
      </dsp:nvSpPr>
      <dsp:spPr>
        <a:xfrm>
          <a:off x="5337" y="321868"/>
          <a:ext cx="2602810" cy="25436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79B32-C9A3-4A81-9E83-9DEB5CB723DE}">
      <dsp:nvSpPr>
        <dsp:cNvPr id="0" name=""/>
        <dsp:cNvSpPr/>
      </dsp:nvSpPr>
      <dsp:spPr>
        <a:xfrm>
          <a:off x="790046" y="2616783"/>
          <a:ext cx="2427537" cy="1650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Conhecimento sobre biologia molecular</a:t>
          </a:r>
        </a:p>
      </dsp:txBody>
      <dsp:txXfrm>
        <a:off x="838392" y="2665129"/>
        <a:ext cx="2330845" cy="1553961"/>
      </dsp:txXfrm>
    </dsp:sp>
    <dsp:sp modelId="{AE789E2E-D556-4284-9F24-52F85FAF74AF}">
      <dsp:nvSpPr>
        <dsp:cNvPr id="0" name=""/>
        <dsp:cNvSpPr/>
      </dsp:nvSpPr>
      <dsp:spPr>
        <a:xfrm rot="74186">
          <a:off x="3079919" y="1331387"/>
          <a:ext cx="471936" cy="6113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3079935" y="1452128"/>
        <a:ext cx="330355" cy="366807"/>
      </dsp:txXfrm>
    </dsp:sp>
    <dsp:sp modelId="{97E3665A-7D55-44C7-844F-0836B9BCC59D}">
      <dsp:nvSpPr>
        <dsp:cNvPr id="0" name=""/>
        <dsp:cNvSpPr/>
      </dsp:nvSpPr>
      <dsp:spPr>
        <a:xfrm>
          <a:off x="3956223" y="406216"/>
          <a:ext cx="2544241" cy="2544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D2306-88C1-43A2-8945-4B5CAD7519BA}">
      <dsp:nvSpPr>
        <dsp:cNvPr id="0" name=""/>
        <dsp:cNvSpPr/>
      </dsp:nvSpPr>
      <dsp:spPr>
        <a:xfrm>
          <a:off x="4263417" y="2568287"/>
          <a:ext cx="2563781" cy="1650653"/>
        </a:xfrm>
        <a:prstGeom prst="roundRect">
          <a:avLst>
            <a:gd name="adj" fmla="val 10000"/>
          </a:avLst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Maiores notas</a:t>
          </a:r>
        </a:p>
      </dsp:txBody>
      <dsp:txXfrm>
        <a:off x="4311763" y="2616633"/>
        <a:ext cx="2467089" cy="1553961"/>
      </dsp:txXfrm>
    </dsp:sp>
    <dsp:sp modelId="{837F0DA9-106C-436C-951B-2C6F7C648AC7}">
      <dsp:nvSpPr>
        <dsp:cNvPr id="0" name=""/>
        <dsp:cNvSpPr/>
      </dsp:nvSpPr>
      <dsp:spPr>
        <a:xfrm rot="21486702">
          <a:off x="6981408" y="1306933"/>
          <a:ext cx="481335" cy="6113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6981447" y="1431581"/>
        <a:ext cx="336935" cy="366807"/>
      </dsp:txXfrm>
    </dsp:sp>
    <dsp:sp modelId="{B439CC5C-82A5-4350-97D1-7612A09CF315}">
      <dsp:nvSpPr>
        <dsp:cNvPr id="0" name=""/>
        <dsp:cNvSpPr/>
      </dsp:nvSpPr>
      <dsp:spPr>
        <a:xfrm>
          <a:off x="7874963" y="277020"/>
          <a:ext cx="2544241" cy="2544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6CE35-7ED9-4935-A8B5-76F3B27412D0}">
      <dsp:nvSpPr>
        <dsp:cNvPr id="0" name=""/>
        <dsp:cNvSpPr/>
      </dsp:nvSpPr>
      <dsp:spPr>
        <a:xfrm>
          <a:off x="8255965" y="2389478"/>
          <a:ext cx="2544241" cy="18294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Maior comprometimento com as medidas restritivas</a:t>
          </a:r>
        </a:p>
      </dsp:txBody>
      <dsp:txXfrm>
        <a:off x="8309548" y="2443061"/>
        <a:ext cx="2437075" cy="1722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3A911-C70D-4C9E-B22B-5B5FA9979297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4DB86-D596-4338-A755-06BBF3221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69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15001-C429-4173-B29C-E8E1ABACB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31F687-EB51-47FB-B917-BE36BEFA3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A7EF5-E591-4847-B5B1-65FC5454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7716-099C-4565-9D9C-3D6DE91AF5B2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A160F-6DEA-48CC-BEE7-54494C9E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7D669-7352-4206-A39D-52E39AC0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28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30E2-3D67-4CD0-A2AC-BDB7A582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F2EFB-4554-45A1-A07F-99D284A96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59C20-D84C-40C3-B899-85B8FA51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FFD1-2882-44D5-86FC-2E1FE1778529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94007-3C7F-4F89-9EED-2A18F2B7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B189F-C5C1-48AD-85F4-93607787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8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13CAD-F94C-4C84-96B5-17C91D5CE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0B2B72-C49A-4305-86A3-3F123DBCA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CF720E-2BBB-4322-A2FD-AA2A04D8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B2F-3689-4DDE-BB84-93CBE627587B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2BE80A-0B6F-457D-AD84-298A5EF4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D8904-FFCE-45D4-9B55-428465A7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FE07-2A92-4167-991D-193B60AC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59672-A0B1-40CD-9038-21B4FCC0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39952-D1BB-47C0-B776-C4A1577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0A4F-AD0E-49F1-BB3F-CF399F0AAA3D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70AD3-DDBB-4751-A5AD-B8DEA1A7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9C7FB-2663-493F-B686-25B5DB82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0E25-0718-461D-92D5-62397CE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EEB17-2D07-434A-8E6F-BFD1C51D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76E15-AF92-4A9A-B817-806C2129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9D24-298A-4C2E-BFF4-5A603F98EF49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DCAB9-752D-45D3-B2F3-F5D29711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8882F-CD8C-43AA-BA52-ABBD786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15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8A38-2ECD-4C20-9E8C-8FBCF8B0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3EBC6-4848-4255-9925-41624E09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BE8BC6-CE98-4C5D-ADA5-AD6FA6E02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83538A-DB6F-48E7-B374-009CDFBB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D8B1-33A5-48C0-930B-1CBD7F8825DB}" type="datetime1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F19E6-3996-4D9B-A27D-244F3056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3BD52-F884-48BF-AB56-9AF57AB8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E031-00A4-4DFC-BB58-6725A9B4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36084-CFEE-4666-BC0A-A81D8BED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F7DA8F-614D-4346-ADB4-39749D0C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98CA19-74C8-4089-9029-11FDB9CCB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EEBF28-6146-4572-A4BD-8AE435750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C2CD6A-3405-485C-A64D-5B0E1C97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C2EA-F8B7-4356-8AAB-E10E0AF1D1D4}" type="datetime1">
              <a:rPr lang="pt-BR" smtClean="0"/>
              <a:t>22/07/2024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2488A6-025C-416C-8BD5-DCCC0296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A4194D-84BD-420D-A334-1D5A9A6D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92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A4D6-5E51-4103-8B31-E5B9A166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CBE171-6D61-41EC-94BF-4BEDBBD1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26E1-B1AA-4840-A7B0-E055B467093B}" type="datetime1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9CDF00-1F25-445D-9A4C-10BE4A9A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0340F-2E31-4B44-9356-C81083A7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1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CCBA79-AF9A-4CC3-A66A-88EE5ABC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D9FA-9D35-4EB0-BF48-43A5A92C3A64}" type="datetime1">
              <a:rPr lang="pt-BR" smtClean="0"/>
              <a:t>22/07/2024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449025-E4E8-4DFB-A7A5-DE53BEB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944BCA-BC9B-4F82-AF63-8E920E1E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5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DF54-958E-47F1-A1AC-E072E94F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24F14-FFC2-4A60-8AAE-DF128F94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6CD00A-3406-48AD-B59E-74D7AAF0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941E61-9CCD-4F13-954B-191EBD35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DC8B-1412-48E9-8701-F1F321248DED}" type="datetime1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CEE05-A3A7-40F6-B7A9-DA9C952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FF785-79E1-4CE4-B8AD-4C6988C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43D03-05E3-4AE5-B233-7E3FFB6B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2268CF-9071-4BFF-A9EF-A7BDBE7EF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73214C-A050-4340-ADC3-D72A45CF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E20DAF-20AF-4EF1-918F-101F0EF5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9DBE-ED65-4D60-9A7A-01B16172B8D8}" type="datetime1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C8846F-BC3A-4AD9-8D6C-7E560C63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42F87A-9697-4BE6-A17B-B2B9A33F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2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9C6D32-BF9C-46C0-A93A-14F1F30C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6A8771-D916-4CC4-94FB-B1063318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E697E-5AE3-4A5E-ADF5-70037287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4114-A62E-4A47-8E1B-68CED3395C56}" type="datetime1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5FD33-29EC-411F-A691-D1C96B402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1A796-1518-43F6-8D92-48E04874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2685-5AA8-4D7D-A96A-A78D5ECD3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8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stpoli.pbworks.com/f/livro_probabilidade_estatistica_2a_ed.pdf" TargetMode="External"/><Relationship Id="rId2" Type="http://schemas.openxmlformats.org/officeDocument/2006/relationships/hyperlink" Target="https://www.youtube.com/channel/UCPzA7lZCeFiafe9V9bamIS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A8213BD-3530-44C6-9312-DBE7432D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8122D5-16C1-44BE-BE53-62723AF07BFE}"/>
              </a:ext>
            </a:extLst>
          </p:cNvPr>
          <p:cNvSpPr txBox="1"/>
          <p:nvPr/>
        </p:nvSpPr>
        <p:spPr>
          <a:xfrm>
            <a:off x="420633" y="2803399"/>
            <a:ext cx="11350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RELAÇÃO ENTRE O ENSINO DE BIOLOGIA MOLECULAR E O COMPROMETIMENTO COM MEDIDAS RESTRITIVAS DE COMBATE À PANDEMIA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32F906-BA53-4B9C-9A55-26DCCCB78E5A}"/>
              </a:ext>
            </a:extLst>
          </p:cNvPr>
          <p:cNvSpPr txBox="1"/>
          <p:nvPr/>
        </p:nvSpPr>
        <p:spPr>
          <a:xfrm>
            <a:off x="180021" y="4515428"/>
            <a:ext cx="6139231" cy="1840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Alunos:</a:t>
            </a:r>
            <a:endParaRPr lang="en-US" sz="2000" dirty="0">
              <a:solidFill>
                <a:srgbClr val="FFFFFF"/>
              </a:solidFill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Ulisses Mendes Mariano Cuani - 2643692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</a:rPr>
              <a:t>Henry dos Santos Sertanejo – 2221641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FFFFFF"/>
              </a:solidFill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FFFFFF"/>
                </a:solidFill>
              </a:rPr>
              <a:t>Orientador: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</a:rPr>
              <a:t>Prof. Dr. Antonio Gomes De Mattos Neto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" name="Espaço Reservado para Número de Slide 1">
            <a:extLst>
              <a:ext uri="{FF2B5EF4-FFF2-40B4-BE49-F238E27FC236}">
                <a16:creationId xmlns:a16="http://schemas.microsoft.com/office/drawing/2014/main" id="{6084066C-8D36-4221-B584-F9182EC5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36D2685-5AA8-4D7D-A96A-A78D5ECD397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D7AC4C-425E-4F69-A23B-0169A752CAE8}"/>
              </a:ext>
            </a:extLst>
          </p:cNvPr>
          <p:cNvSpPr/>
          <p:nvPr/>
        </p:nvSpPr>
        <p:spPr>
          <a:xfrm>
            <a:off x="11170328" y="6446881"/>
            <a:ext cx="183472" cy="189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63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Testes estatísticos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DC9DAD20-5497-40F6-86C7-A5F63D0E5BFB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ESCOLHA DA ANÁLISE 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pic>
        <p:nvPicPr>
          <p:cNvPr id="7" name="Imagem 6" descr="Monitoria Voluntária 2019.1 FMU|FIAMFAAM - Sympla">
            <a:extLst>
              <a:ext uri="{FF2B5EF4-FFF2-40B4-BE49-F238E27FC236}">
                <a16:creationId xmlns:a16="http://schemas.microsoft.com/office/drawing/2014/main" id="{8CC6F2B1-3F02-4776-AAA1-A63A7291C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3771CF-2BF9-4622-AC06-950BBE88BBBA}"/>
              </a:ext>
            </a:extLst>
          </p:cNvPr>
          <p:cNvSpPr txBox="1"/>
          <p:nvPr/>
        </p:nvSpPr>
        <p:spPr>
          <a:xfrm>
            <a:off x="716665" y="2583410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pt-BR" sz="2000" dirty="0"/>
              <a:t>Modelos de Dependência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AFB51A-49FD-431F-971A-D7AC4B1018AF}"/>
              </a:ext>
            </a:extLst>
          </p:cNvPr>
          <p:cNvSpPr txBox="1"/>
          <p:nvPr/>
        </p:nvSpPr>
        <p:spPr>
          <a:xfrm>
            <a:off x="716665" y="3116925"/>
            <a:ext cx="4620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objetivo é testar uma hipótese!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49C44AB-0CC9-48F0-A7BE-A19B0F3034EB}"/>
              </a:ext>
            </a:extLst>
          </p:cNvPr>
          <p:cNvSpPr/>
          <p:nvPr/>
        </p:nvSpPr>
        <p:spPr>
          <a:xfrm>
            <a:off x="6399606" y="3541020"/>
            <a:ext cx="4644000" cy="2736000"/>
          </a:xfrm>
          <a:prstGeom prst="round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Análise Fatorial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PCA – Análise de Componentes Principais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Análise de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Análise de Correspondência</a:t>
            </a:r>
            <a:endParaRPr lang="en-US" sz="20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F251BD-4A20-4F71-BBB3-E1DCF7E48D5A}"/>
              </a:ext>
            </a:extLst>
          </p:cNvPr>
          <p:cNvSpPr txBox="1"/>
          <p:nvPr/>
        </p:nvSpPr>
        <p:spPr>
          <a:xfrm>
            <a:off x="6399606" y="2583410"/>
            <a:ext cx="372345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Modelos de Interdependência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0BFE95-3C07-4448-B696-B3EFA292F336}"/>
              </a:ext>
            </a:extLst>
          </p:cNvPr>
          <p:cNvSpPr txBox="1"/>
          <p:nvPr/>
        </p:nvSpPr>
        <p:spPr>
          <a:xfrm>
            <a:off x="6399606" y="2991147"/>
            <a:ext cx="42673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000" b="1" dirty="0"/>
              <a:t>O objetivo é a organização dos dados !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0554A5-64B9-4846-9646-F2D733C0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10</a:t>
            </a:fld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AA8A8F-47A3-4E03-B8ED-BDDD110B3052}"/>
              </a:ext>
            </a:extLst>
          </p:cNvPr>
          <p:cNvSpPr/>
          <p:nvPr/>
        </p:nvSpPr>
        <p:spPr>
          <a:xfrm>
            <a:off x="716665" y="3541020"/>
            <a:ext cx="4644000" cy="273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Teste 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Anova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Ancova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Manova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Mancova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GLM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Regressão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Objetivos da Anacor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DC9DAD20-5497-40F6-86C7-A5F63D0E5BFB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 CORRESPONDÊNCIA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pic>
        <p:nvPicPr>
          <p:cNvPr id="7" name="Imagem 6" descr="Monitoria Voluntária 2019.1 FMU|FIAMFAAM - Sympla">
            <a:extLst>
              <a:ext uri="{FF2B5EF4-FFF2-40B4-BE49-F238E27FC236}">
                <a16:creationId xmlns:a16="http://schemas.microsoft.com/office/drawing/2014/main" id="{8CC6F2B1-3F02-4776-AAA1-A63A7291C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DD91F7-9EBB-4B5A-920E-6928B38721DE}"/>
              </a:ext>
            </a:extLst>
          </p:cNvPr>
          <p:cNvSpPr txBox="1"/>
          <p:nvPr/>
        </p:nvSpPr>
        <p:spPr>
          <a:xfrm>
            <a:off x="483984" y="2283323"/>
            <a:ext cx="10732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análise de correspondência é um procedimento gráfico para representar associações em uma tabela de frequências (variáveis qualitativas).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EDF01-E02E-46EA-98A3-F29099A6D6B4}"/>
              </a:ext>
            </a:extLst>
          </p:cNvPr>
          <p:cNvSpPr txBox="1"/>
          <p:nvPr/>
        </p:nvSpPr>
        <p:spPr>
          <a:xfrm>
            <a:off x="1066675" y="3437126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/>
              <a:t>Dados</a:t>
            </a:r>
            <a:endParaRPr lang="pt-BR" dirty="0"/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2CB7F9FF-AF19-4C23-B725-70C31F99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3444135"/>
            <a:ext cx="5619750" cy="291465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1B19A40-F013-41CD-AF7B-6BB10501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9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Visão geral da análise de correspondência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DC9DAD20-5497-40F6-86C7-A5F63D0E5BFB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 CORRESPONDÊNCIA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pic>
        <p:nvPicPr>
          <p:cNvPr id="7" name="Imagem 6" descr="Monitoria Voluntária 2019.1 FMU|FIAMFAAM - Sympla">
            <a:extLst>
              <a:ext uri="{FF2B5EF4-FFF2-40B4-BE49-F238E27FC236}">
                <a16:creationId xmlns:a16="http://schemas.microsoft.com/office/drawing/2014/main" id="{8CC6F2B1-3F02-4776-AAA1-A63A7291C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A911F8-E3B7-4760-971F-EFCB3E584B7D}"/>
              </a:ext>
            </a:extLst>
          </p:cNvPr>
          <p:cNvSpPr txBox="1"/>
          <p:nvPr/>
        </p:nvSpPr>
        <p:spPr>
          <a:xfrm>
            <a:off x="344353" y="3105491"/>
            <a:ext cx="2818720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Matriz de associação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Dados Esperados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Resíduos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Similaridade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8F93A6E-CE9D-434F-9410-4CA1C96D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12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66FAFBA-0D20-4FE2-AA9B-ECDF238EC746}"/>
              </a:ext>
            </a:extLst>
          </p:cNvPr>
          <p:cNvGrpSpPr/>
          <p:nvPr/>
        </p:nvGrpSpPr>
        <p:grpSpPr>
          <a:xfrm>
            <a:off x="3208961" y="3365325"/>
            <a:ext cx="8638686" cy="1708524"/>
            <a:chOff x="344353" y="3170805"/>
            <a:chExt cx="8638686" cy="1708524"/>
          </a:xfrm>
        </p:grpSpPr>
        <p:pic>
          <p:nvPicPr>
            <p:cNvPr id="4" name="Imagem 3" descr="Tabela&#10;&#10;Descrição gerada automaticamente">
              <a:extLst>
                <a:ext uri="{FF2B5EF4-FFF2-40B4-BE49-F238E27FC236}">
                  <a16:creationId xmlns:a16="http://schemas.microsoft.com/office/drawing/2014/main" id="{D5FEE9A3-68C3-4BA7-81F7-07F802AF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53" y="3170805"/>
              <a:ext cx="8604000" cy="1708524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94E8A5B-D0D8-4843-9FA3-F1AC1D439269}"/>
                </a:ext>
              </a:extLst>
            </p:cNvPr>
            <p:cNvSpPr/>
            <p:nvPr/>
          </p:nvSpPr>
          <p:spPr>
            <a:xfrm>
              <a:off x="1955800" y="3378587"/>
              <a:ext cx="7027239" cy="20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0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Aplicada aos dados reais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DC9DAD20-5497-40F6-86C7-A5F63D0E5BFB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 CORRESPONDÊNCIA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pic>
        <p:nvPicPr>
          <p:cNvPr id="7" name="Imagem 6" descr="Monitoria Voluntária 2019.1 FMU|FIAMFAAM - Sympla">
            <a:extLst>
              <a:ext uri="{FF2B5EF4-FFF2-40B4-BE49-F238E27FC236}">
                <a16:creationId xmlns:a16="http://schemas.microsoft.com/office/drawing/2014/main" id="{8CC6F2B1-3F02-4776-AAA1-A63A7291C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A911F8-E3B7-4760-971F-EFCB3E584B7D}"/>
              </a:ext>
            </a:extLst>
          </p:cNvPr>
          <p:cNvSpPr txBox="1"/>
          <p:nvPr/>
        </p:nvSpPr>
        <p:spPr>
          <a:xfrm>
            <a:off x="344353" y="2867988"/>
            <a:ext cx="32618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Colunas usadas na análise: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Sexo;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Idade;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Ensino (Privada ou Pública);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Nota;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CA65A-6528-48F4-A91A-B82A8F4E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13" y="2454824"/>
            <a:ext cx="8338570" cy="4025816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EDA12E-434B-4329-938D-47586987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6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Definindo os agrupamentos para comparações nas seguintes análises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DC9DAD20-5497-40F6-86C7-A5F63D0E5BFB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 CORRESPONDÊNCIA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pic>
        <p:nvPicPr>
          <p:cNvPr id="7" name="Imagem 6" descr="Monitoria Voluntária 2019.1 FMU|FIAMFAAM - Sympla">
            <a:extLst>
              <a:ext uri="{FF2B5EF4-FFF2-40B4-BE49-F238E27FC236}">
                <a16:creationId xmlns:a16="http://schemas.microsoft.com/office/drawing/2014/main" id="{8CC6F2B1-3F02-4776-AAA1-A63A7291C5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Imagem 1">
            <a:extLst>
              <a:ext uri="{FF2B5EF4-FFF2-40B4-BE49-F238E27FC236}">
                <a16:creationId xmlns:a16="http://schemas.microsoft.com/office/drawing/2014/main" id="{41FCB8B4-3CEE-4820-8C97-C27854DD8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81" y="2609897"/>
            <a:ext cx="8464856" cy="362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41B4A5C-8D9B-486E-BBC3-620A73BA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5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RESULTADOS E DISCUSSÕES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 que foi obtido e analisado</a:t>
            </a:r>
          </a:p>
        </p:txBody>
      </p:sp>
      <p:pic>
        <p:nvPicPr>
          <p:cNvPr id="14" name="Imagem 13" descr="Monitoria Voluntária 2019.1 FMU|FIAMFAAM - Sympla">
            <a:extLst>
              <a:ext uri="{FF2B5EF4-FFF2-40B4-BE49-F238E27FC236}">
                <a16:creationId xmlns:a16="http://schemas.microsoft.com/office/drawing/2014/main" id="{ACF29796-FC67-43F9-AC29-0644B81FF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D0C7C02-C47D-443A-B509-A205D14396C0}"/>
              </a:ext>
            </a:extLst>
          </p:cNvPr>
          <p:cNvSpPr/>
          <p:nvPr/>
        </p:nvSpPr>
        <p:spPr>
          <a:xfrm>
            <a:off x="11451772" y="2965925"/>
            <a:ext cx="711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6D6B7A-0662-40FC-9EE8-AA76BA7FA28F}"/>
              </a:ext>
            </a:extLst>
          </p:cNvPr>
          <p:cNvSpPr txBox="1"/>
          <p:nvPr/>
        </p:nvSpPr>
        <p:spPr>
          <a:xfrm>
            <a:off x="2945296" y="234272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MÁSCARA POR NOTA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713D27-1C9E-4E79-9F29-5AA7A5EEAC46}"/>
              </a:ext>
            </a:extLst>
          </p:cNvPr>
          <p:cNvSpPr txBox="1"/>
          <p:nvPr/>
        </p:nvSpPr>
        <p:spPr>
          <a:xfrm>
            <a:off x="1771027" y="2883874"/>
            <a:ext cx="91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E65DAA-2986-4CF9-9097-242FD74B2C5A}"/>
              </a:ext>
            </a:extLst>
          </p:cNvPr>
          <p:cNvSpPr/>
          <p:nvPr/>
        </p:nvSpPr>
        <p:spPr>
          <a:xfrm>
            <a:off x="8970448" y="2845557"/>
            <a:ext cx="1060174" cy="609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62051EE-994F-4B0D-AF9A-6E4B83CF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2947410"/>
            <a:ext cx="7560000" cy="3681990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23830-A610-484E-A0B9-22F0D4FB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08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RESULTADOS </a:t>
            </a:r>
            <a:r>
              <a:rPr lang="pt-BR" sz="2400" b="1"/>
              <a:t>E DISCUSSÕES</a:t>
            </a:r>
            <a:endParaRPr lang="pt-BR" sz="2400" b="1" dirty="0"/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 que foi obtido e analisado</a:t>
            </a:r>
          </a:p>
        </p:txBody>
      </p:sp>
      <p:pic>
        <p:nvPicPr>
          <p:cNvPr id="16" name="Imagem 15" descr="Monitoria Voluntária 2019.1 FMU|FIAMFAAM - Sympla">
            <a:extLst>
              <a:ext uri="{FF2B5EF4-FFF2-40B4-BE49-F238E27FC236}">
                <a16:creationId xmlns:a16="http://schemas.microsoft.com/office/drawing/2014/main" id="{5E77D77B-F3EA-49F9-ABD8-2F9A205DF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A94829C-CAEB-4A60-B509-ABBE5EBA93CF}"/>
              </a:ext>
            </a:extLst>
          </p:cNvPr>
          <p:cNvSpPr txBox="1"/>
          <p:nvPr/>
        </p:nvSpPr>
        <p:spPr>
          <a:xfrm>
            <a:off x="2945296" y="234272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COM O ISOLAMENTO POR NOTA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59824-298D-4CDD-AC23-3EE3B958AF21}"/>
              </a:ext>
            </a:extLst>
          </p:cNvPr>
          <p:cNvSpPr txBox="1"/>
          <p:nvPr/>
        </p:nvSpPr>
        <p:spPr>
          <a:xfrm>
            <a:off x="1771027" y="2844118"/>
            <a:ext cx="91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9F14938-681A-4CCD-81B0-F78971FC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2904012"/>
            <a:ext cx="7560000" cy="387778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DA7D790-7D44-4A6B-B723-C1B1AD70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RESULTADOS E DISCUSSÕES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 que foi obtido e analisado</a:t>
            </a:r>
          </a:p>
        </p:txBody>
      </p:sp>
      <p:pic>
        <p:nvPicPr>
          <p:cNvPr id="16" name="Imagem 15" descr="Monitoria Voluntária 2019.1 FMU|FIAMFAAM - Sympla">
            <a:extLst>
              <a:ext uri="{FF2B5EF4-FFF2-40B4-BE49-F238E27FC236}">
                <a16:creationId xmlns:a16="http://schemas.microsoft.com/office/drawing/2014/main" id="{5E77D77B-F3EA-49F9-ABD8-2F9A205DF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9F589E8-523D-4E41-9EF6-0B0DACF6DFF7}"/>
              </a:ext>
            </a:extLst>
          </p:cNvPr>
          <p:cNvSpPr/>
          <p:nvPr/>
        </p:nvSpPr>
        <p:spPr>
          <a:xfrm>
            <a:off x="8606971" y="2728042"/>
            <a:ext cx="914400" cy="580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8C2F36-791A-4143-8925-B62E46C75B46}"/>
              </a:ext>
            </a:extLst>
          </p:cNvPr>
          <p:cNvSpPr txBox="1"/>
          <p:nvPr/>
        </p:nvSpPr>
        <p:spPr>
          <a:xfrm>
            <a:off x="2945296" y="234272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COM A VACINA POR NOTA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41A843-2810-4E27-BC4C-203E9E3F6E3B}"/>
              </a:ext>
            </a:extLst>
          </p:cNvPr>
          <p:cNvSpPr/>
          <p:nvPr/>
        </p:nvSpPr>
        <p:spPr>
          <a:xfrm>
            <a:off x="9017472" y="2639032"/>
            <a:ext cx="1060174" cy="609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794359-DD3B-424E-8ED7-F5B15E35E898}"/>
              </a:ext>
            </a:extLst>
          </p:cNvPr>
          <p:cNvSpPr txBox="1"/>
          <p:nvPr/>
        </p:nvSpPr>
        <p:spPr>
          <a:xfrm>
            <a:off x="1771027" y="2777858"/>
            <a:ext cx="91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73F895B-92ED-4555-A8BB-8AECE4EE1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2848640"/>
            <a:ext cx="7560000" cy="389506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B9D8C-F066-4A18-A714-14F9A51A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99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RESULTADOS E DISCUSSÕES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 que foi obtido e analisado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0EA4D6-A42E-4D59-81AC-FA4CF3EE9352}"/>
              </a:ext>
            </a:extLst>
          </p:cNvPr>
          <p:cNvSpPr txBox="1"/>
          <p:nvPr/>
        </p:nvSpPr>
        <p:spPr>
          <a:xfrm>
            <a:off x="344353" y="3141578"/>
            <a:ext cx="2935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Ensino médio em instituição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15 e 20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Sexo feminino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D143D7-1376-4D98-AC02-E624A987BC68}"/>
              </a:ext>
            </a:extLst>
          </p:cNvPr>
          <p:cNvSpPr txBox="1"/>
          <p:nvPr/>
        </p:nvSpPr>
        <p:spPr>
          <a:xfrm>
            <a:off x="4512678" y="256125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COM A MÁSCARA POR NOTA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06D294-BDCF-4431-BF40-D91B2BAA4791}"/>
              </a:ext>
            </a:extLst>
          </p:cNvPr>
          <p:cNvSpPr txBox="1"/>
          <p:nvPr/>
        </p:nvSpPr>
        <p:spPr>
          <a:xfrm>
            <a:off x="817594" y="2561254"/>
            <a:ext cx="198922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PERFIL 1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B25AD2-8A9C-44BC-887D-DE3092D48365}"/>
              </a:ext>
            </a:extLst>
          </p:cNvPr>
          <p:cNvSpPr txBox="1"/>
          <p:nvPr/>
        </p:nvSpPr>
        <p:spPr>
          <a:xfrm>
            <a:off x="9103913" y="3141578"/>
            <a:ext cx="19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Perfil aplicado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E75F2D-E2AC-45CA-9D0B-74A8E14E53C6}"/>
              </a:ext>
            </a:extLst>
          </p:cNvPr>
          <p:cNvSpPr txBox="1"/>
          <p:nvPr/>
        </p:nvSpPr>
        <p:spPr>
          <a:xfrm>
            <a:off x="4885719" y="3141710"/>
            <a:ext cx="16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1" name="Imagem 20" descr="Monitoria Voluntária 2019.1 FMU|FIAMFAAM - Sympla">
            <a:extLst>
              <a:ext uri="{FF2B5EF4-FFF2-40B4-BE49-F238E27FC236}">
                <a16:creationId xmlns:a16="http://schemas.microsoft.com/office/drawing/2014/main" id="{651CF4B9-208E-4590-B05A-2EDE40D61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B0CE9AF-9F81-4D31-96F2-B34D6FA44C35}"/>
              </a:ext>
            </a:extLst>
          </p:cNvPr>
          <p:cNvSpPr/>
          <p:nvPr/>
        </p:nvSpPr>
        <p:spPr>
          <a:xfrm>
            <a:off x="6868252" y="3146201"/>
            <a:ext cx="79513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B119F85-5195-4964-9DDB-3786565B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600" y="3515077"/>
            <a:ext cx="4320000" cy="22803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9A84762-E919-48FE-9525-C11F98BB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058" y="3515077"/>
            <a:ext cx="4320000" cy="210402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4AC6E2-CA55-4D4A-BA2D-624FA214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18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AE0A33-AC9B-438C-B11A-960B8C24CE50}"/>
              </a:ext>
            </a:extLst>
          </p:cNvPr>
          <p:cNvSpPr txBox="1"/>
          <p:nvPr/>
        </p:nvSpPr>
        <p:spPr>
          <a:xfrm>
            <a:off x="7196776" y="3385724"/>
            <a:ext cx="91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Nota</a:t>
            </a:r>
          </a:p>
        </p:txBody>
      </p:sp>
    </p:spTree>
    <p:extLst>
      <p:ext uri="{BB962C8B-B14F-4D97-AF65-F5344CB8AC3E}">
        <p14:creationId xmlns:p14="http://schemas.microsoft.com/office/powerpoint/2010/main" val="167080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RESULTADOS E DISCUSSÕES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 que foi obtido e analisado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0EA4D6-A42E-4D59-81AC-FA4CF3EE9352}"/>
              </a:ext>
            </a:extLst>
          </p:cNvPr>
          <p:cNvSpPr txBox="1"/>
          <p:nvPr/>
        </p:nvSpPr>
        <p:spPr>
          <a:xfrm>
            <a:off x="344353" y="3338804"/>
            <a:ext cx="29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31 e 40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2" name="Imagem 11" descr="Monitoria Voluntária 2019.1 FMU|FIAMFAAM - Sympla">
            <a:extLst>
              <a:ext uri="{FF2B5EF4-FFF2-40B4-BE49-F238E27FC236}">
                <a16:creationId xmlns:a16="http://schemas.microsoft.com/office/drawing/2014/main" id="{C24257B5-D21B-4B54-864A-2BD9F7F60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170BB96-70F6-446A-A931-ED9B60FD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805" y="3515077"/>
            <a:ext cx="4320000" cy="21161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188F416-1CC5-4D02-8E58-C6D57C935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058" y="3515077"/>
            <a:ext cx="4320000" cy="210402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18FEAB4-07CA-4071-8C2C-BC64B657F23F}"/>
              </a:ext>
            </a:extLst>
          </p:cNvPr>
          <p:cNvSpPr txBox="1"/>
          <p:nvPr/>
        </p:nvSpPr>
        <p:spPr>
          <a:xfrm>
            <a:off x="4512678" y="256125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COM A MÁSCARA POR NOTA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5D3AEA3-E827-47C9-8EC6-ED192B5B137B}"/>
              </a:ext>
            </a:extLst>
          </p:cNvPr>
          <p:cNvSpPr txBox="1"/>
          <p:nvPr/>
        </p:nvSpPr>
        <p:spPr>
          <a:xfrm>
            <a:off x="817594" y="2561254"/>
            <a:ext cx="198922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PERFIL 2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F3F793-F70E-4160-B08E-91201FFEE83F}"/>
              </a:ext>
            </a:extLst>
          </p:cNvPr>
          <p:cNvSpPr txBox="1"/>
          <p:nvPr/>
        </p:nvSpPr>
        <p:spPr>
          <a:xfrm>
            <a:off x="9103913" y="3141578"/>
            <a:ext cx="19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Perfil aplicado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B782F2-EF6F-47E6-B25B-3FA66A4D4B9D}"/>
              </a:ext>
            </a:extLst>
          </p:cNvPr>
          <p:cNvSpPr txBox="1"/>
          <p:nvPr/>
        </p:nvSpPr>
        <p:spPr>
          <a:xfrm>
            <a:off x="4885719" y="3141710"/>
            <a:ext cx="16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F7DEE-3417-4B37-87F6-5DE7B725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VISÃO GERAL 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O que será abordado</a:t>
            </a:r>
          </a:p>
          <a:p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20EB58-62F4-446E-AE9F-AAB8875D9DBB}"/>
              </a:ext>
            </a:extLst>
          </p:cNvPr>
          <p:cNvSpPr txBox="1"/>
          <p:nvPr/>
        </p:nvSpPr>
        <p:spPr>
          <a:xfrm>
            <a:off x="1176997" y="2566570"/>
            <a:ext cx="9838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Fonte dos dados e motivo da pesquisa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Explicação dos metadados: divisões das sessões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Análises descritivas do conjunto de dados 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Escolha do teste estatístico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Conclusão e discussão dos resultados </a:t>
            </a:r>
          </a:p>
        </p:txBody>
      </p:sp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5F2C9D95-B8B4-4D54-8185-C68C38D2D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ED6F311-675B-40B2-945E-041C2C5C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8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CONCLUSÕES</a:t>
            </a:r>
            <a:endParaRPr lang="pt-BR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Baloo"/>
              </a:rPr>
              <a:t>Conclui-se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20EB58-62F4-446E-AE9F-AAB8875D9DBB}"/>
              </a:ext>
            </a:extLst>
          </p:cNvPr>
          <p:cNvSpPr txBox="1"/>
          <p:nvPr/>
        </p:nvSpPr>
        <p:spPr>
          <a:xfrm>
            <a:off x="1219200" y="2292628"/>
            <a:ext cx="879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B33E6D1A-B1C5-4707-9AF6-0B2BC5888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A3462B1F-8A8A-4A98-9885-849BD84AF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275795"/>
              </p:ext>
            </p:extLst>
          </p:nvPr>
        </p:nvGraphicFramePr>
        <p:xfrm>
          <a:off x="517996" y="2245895"/>
          <a:ext cx="10838721" cy="426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C8DED-F0C1-4AF5-A696-11C47F11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6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A8213BD-3530-44C6-9312-DBE7432D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8122D5-16C1-44BE-BE53-62723AF07BFE}"/>
              </a:ext>
            </a:extLst>
          </p:cNvPr>
          <p:cNvSpPr txBox="1"/>
          <p:nvPr/>
        </p:nvSpPr>
        <p:spPr>
          <a:xfrm>
            <a:off x="420633" y="2803399"/>
            <a:ext cx="11350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RELAÇÃO ENTRE O ENSINO DE BIOLOGIA MOLECULAR E O COMPROMETIMENTO COM MEDIDAS RESTRITIVAS DE COMBATE À PANDEMIA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32F906-BA53-4B9C-9A55-26DCCCB78E5A}"/>
              </a:ext>
            </a:extLst>
          </p:cNvPr>
          <p:cNvSpPr txBox="1"/>
          <p:nvPr/>
        </p:nvSpPr>
        <p:spPr>
          <a:xfrm>
            <a:off x="180021" y="4515428"/>
            <a:ext cx="6139231" cy="1840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000" b="0" i="0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Alunos:</a:t>
            </a:r>
            <a:endParaRPr lang="en-US" sz="2000" dirty="0">
              <a:solidFill>
                <a:srgbClr val="FFFFFF"/>
              </a:solidFill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strike="noStrike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Ulisses</a:t>
            </a:r>
            <a:r>
              <a:rPr kumimoji="0" lang="en-US" sz="2000" b="0" i="0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Mendes Mariano </a:t>
            </a:r>
            <a:r>
              <a:rPr kumimoji="0" lang="en-US" sz="2000" b="0" i="0" strike="noStrike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Cuani</a:t>
            </a:r>
            <a:r>
              <a:rPr kumimoji="0" lang="en-US" sz="2000" b="0" i="0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- 2643692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</a:rPr>
              <a:t>Henry dos Santos Sertanejo – 2221641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FFFFFF"/>
              </a:solidFill>
            </a:endParaRP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FFFFFF"/>
                </a:solidFill>
              </a:rPr>
              <a:t>Orientador: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FFFFFF"/>
                </a:solidFill>
              </a:rPr>
              <a:t>Prof. Dr. Antonio De Mattos Neto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0" name="Espaço Reservado para Número de Slide 1">
            <a:extLst>
              <a:ext uri="{FF2B5EF4-FFF2-40B4-BE49-F238E27FC236}">
                <a16:creationId xmlns:a16="http://schemas.microsoft.com/office/drawing/2014/main" id="{6084066C-8D36-4221-B584-F9182EC5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36D2685-5AA8-4D7D-A96A-A78D5ECD397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7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Bibliografia</a:t>
            </a:r>
            <a:endParaRPr lang="pt-BR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Baloo"/>
              </a:rPr>
              <a:t>Referências bibliográficas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20EB58-62F4-446E-AE9F-AAB8875D9DBB}"/>
              </a:ext>
            </a:extLst>
          </p:cNvPr>
          <p:cNvSpPr txBox="1"/>
          <p:nvPr/>
        </p:nvSpPr>
        <p:spPr>
          <a:xfrm>
            <a:off x="1219200" y="2292628"/>
            <a:ext cx="10456283" cy="4837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IGNÁCIO, SERGIO APARECIDO </a:t>
            </a:r>
            <a:r>
              <a:rPr lang="pt-B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Importância da Estatística para o Processo de Conhecimento e Tomada de Decisão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2018, https://dialnet.unirioja.es/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servlet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articulo?codigo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=4813262.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em 5 de setembro 2021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</a:rPr>
              <a:t>SONIA MARIA BARROS BARBOSA CORREA</a:t>
            </a:r>
            <a:r>
              <a:rPr lang="pt-BR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Probabilidade e Estatística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2003, http://estpoli.pbworks.com/f/livro_probabilidade_estatistica_2a_ed.pdf. Acesso em 03 de outubro 2021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https://www.youtube.com/channel/UCPzA7lZCeFiafe9V9bamISw</a:t>
            </a:r>
            <a:endParaRPr lang="pt-BR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CORREA, Sonia Maria Barros Barbosa. Probabilidade e Estatística.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Puc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Minas Virtual Educação sem Distância. Disponível em: &lt;</a:t>
            </a:r>
            <a:r>
              <a:rPr lang="pt-BR" sz="18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http://estpoli.pbworks.com/f/livro_probabilidade_estatistica_2a_ed.pdf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 on November 01, 2021.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7E6FF6E7-E807-4C3D-9FFB-6E666A1964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FDB95A-A0B0-4667-9C29-8DCBB4DA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Bibliografia</a:t>
            </a:r>
            <a:endParaRPr lang="pt-BR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Baloo"/>
              </a:rPr>
              <a:t>Referências bibliográficas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20EB58-62F4-446E-AE9F-AAB8875D9DBB}"/>
              </a:ext>
            </a:extLst>
          </p:cNvPr>
          <p:cNvSpPr txBox="1"/>
          <p:nvPr/>
        </p:nvSpPr>
        <p:spPr>
          <a:xfrm>
            <a:off x="1219200" y="2292628"/>
            <a:ext cx="10456283" cy="344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CREMERS, Conselho Regional de medicina do Estado Do Rio Grande Do Sul.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RS: CAD, 2020. Available at: &lt;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https://cremers.org.br/cfm-ressalta-importancia-de-medidas-restritivas-e-pede-atencao-especial-a-saude-de-medicos-e-equipes-de-atendimento/&gt;.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10, 2021.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CARVALHO; NINOMIYA; SHIOMATSU J. Secretaria do Estado De Minas Gerais.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MG: CAD, 2001. Available at: &lt;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https://coronavirus.saude.mg.gov.br/blog/108-distanciamento-social&gt;. Accessed on September 10, 2021.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7E6FF6E7-E807-4C3D-9FFB-6E666A196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FDB95A-A0B0-4667-9C29-8DCBB4DA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4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FONTE DOS DADOS E MOTIVO DA PESQUISA</a:t>
            </a:r>
            <a:endParaRPr lang="pt-BR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O impacto do ensino de biologia molecular como questão de saúde pública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F081F8-8DD9-4B70-9206-D4D697852D0F}"/>
              </a:ext>
            </a:extLst>
          </p:cNvPr>
          <p:cNvSpPr/>
          <p:nvPr/>
        </p:nvSpPr>
        <p:spPr>
          <a:xfrm>
            <a:off x="7389819" y="642013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Imagem 14" descr="Monitoria Voluntária 2019.1 FMU|FIAMFAAM - Sympla">
            <a:extLst>
              <a:ext uri="{FF2B5EF4-FFF2-40B4-BE49-F238E27FC236}">
                <a16:creationId xmlns:a16="http://schemas.microsoft.com/office/drawing/2014/main" id="{CC9B7875-0286-4939-9123-E79545CE6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AC3487B-8127-43D0-B50F-02DC91B6BD77}"/>
              </a:ext>
            </a:extLst>
          </p:cNvPr>
          <p:cNvSpPr txBox="1"/>
          <p:nvPr/>
        </p:nvSpPr>
        <p:spPr>
          <a:xfrm>
            <a:off x="1275595" y="2716695"/>
            <a:ext cx="7187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 Projeto atual - FMU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             Pandemia do coronavírus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 Explorar perfis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Analisar o impacto do ensino prévio de biologia</a:t>
            </a:r>
          </a:p>
          <a:p>
            <a:endParaRPr lang="pt-BR" sz="2000" dirty="0"/>
          </a:p>
        </p:txBody>
      </p:sp>
      <p:pic>
        <p:nvPicPr>
          <p:cNvPr id="10" name="Gráfico 9" descr="Gráfico de linha de curva de achatamento de pandemia com preenchimento sólido">
            <a:extLst>
              <a:ext uri="{FF2B5EF4-FFF2-40B4-BE49-F238E27FC236}">
                <a16:creationId xmlns:a16="http://schemas.microsoft.com/office/drawing/2014/main" id="{678EA513-ACDA-40FE-89B7-AC8A633DD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9192" y="3253435"/>
            <a:ext cx="540000" cy="540000"/>
          </a:xfrm>
          <a:prstGeom prst="rect">
            <a:avLst/>
          </a:prstGeom>
        </p:spPr>
      </p:pic>
      <p:pic>
        <p:nvPicPr>
          <p:cNvPr id="12" name="Gráfico 11" descr="Sala de aula com preenchimento sólido">
            <a:extLst>
              <a:ext uri="{FF2B5EF4-FFF2-40B4-BE49-F238E27FC236}">
                <a16:creationId xmlns:a16="http://schemas.microsoft.com/office/drawing/2014/main" id="{C9EC373C-0E66-494A-9ACE-A8F70F0AC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9192" y="4436068"/>
            <a:ext cx="540000" cy="540000"/>
          </a:xfrm>
          <a:prstGeom prst="rect">
            <a:avLst/>
          </a:prstGeom>
        </p:spPr>
      </p:pic>
      <p:pic>
        <p:nvPicPr>
          <p:cNvPr id="13" name="Gráfico 12" descr="Usuários com preenchimento sólido">
            <a:extLst>
              <a:ext uri="{FF2B5EF4-FFF2-40B4-BE49-F238E27FC236}">
                <a16:creationId xmlns:a16="http://schemas.microsoft.com/office/drawing/2014/main" id="{E43CB770-4F66-424A-9F80-603981F59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9192" y="3861621"/>
            <a:ext cx="540000" cy="540000"/>
          </a:xfrm>
          <a:prstGeom prst="rect">
            <a:avLst/>
          </a:prstGeom>
        </p:spPr>
      </p:pic>
      <p:pic>
        <p:nvPicPr>
          <p:cNvPr id="14" name="Gráfico 13" descr="Microscópio com preenchimento sólido">
            <a:extLst>
              <a:ext uri="{FF2B5EF4-FFF2-40B4-BE49-F238E27FC236}">
                <a16:creationId xmlns:a16="http://schemas.microsoft.com/office/drawing/2014/main" id="{4F96D36D-4B7C-4C84-8059-1D31F258EE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9192" y="2554165"/>
            <a:ext cx="540000" cy="540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B4B360-2C25-450F-AEA2-E3F3792D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DIVISÃO DO QUESTIONÁRIO</a:t>
            </a:r>
            <a:endParaRPr lang="pt-BR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As 5 sessões do questionário 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20EB58-62F4-446E-AE9F-AAB8875D9DBB}"/>
              </a:ext>
            </a:extLst>
          </p:cNvPr>
          <p:cNvSpPr txBox="1"/>
          <p:nvPr/>
        </p:nvSpPr>
        <p:spPr>
          <a:xfrm>
            <a:off x="797430" y="2602629"/>
            <a:ext cx="6592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 1. Perfil do entrevistado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 2. Meio de conhecimento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              3. Proximidade com termos conceituais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 4. Teste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               5. Comprometimento com as medidas restritivas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F081F8-8DD9-4B70-9206-D4D697852D0F}"/>
              </a:ext>
            </a:extLst>
          </p:cNvPr>
          <p:cNvSpPr/>
          <p:nvPr/>
        </p:nvSpPr>
        <p:spPr>
          <a:xfrm>
            <a:off x="7389819" y="642013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Imagem 14" descr="Monitoria Voluntária 2019.1 FMU|FIAMFAAM - Sympla">
            <a:extLst>
              <a:ext uri="{FF2B5EF4-FFF2-40B4-BE49-F238E27FC236}">
                <a16:creationId xmlns:a16="http://schemas.microsoft.com/office/drawing/2014/main" id="{CC9B7875-0286-4939-9123-E79545CE6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áfico 9" descr="Rosto com máscara com preenchimento sólido">
            <a:extLst>
              <a:ext uri="{FF2B5EF4-FFF2-40B4-BE49-F238E27FC236}">
                <a16:creationId xmlns:a16="http://schemas.microsoft.com/office/drawing/2014/main" id="{8F085A2F-6548-47D7-A3E9-CE9CAEE1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764" y="5029781"/>
            <a:ext cx="540000" cy="540000"/>
          </a:xfrm>
          <a:prstGeom prst="rect">
            <a:avLst/>
          </a:prstGeom>
        </p:spPr>
      </p:pic>
      <p:pic>
        <p:nvPicPr>
          <p:cNvPr id="12" name="Gráfico 11" descr="Selo ponto de interrogação com preenchimento sólido">
            <a:extLst>
              <a:ext uri="{FF2B5EF4-FFF2-40B4-BE49-F238E27FC236}">
                <a16:creationId xmlns:a16="http://schemas.microsoft.com/office/drawing/2014/main" id="{1DEC6CC1-0CA9-4829-8869-3C1243370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764" y="4394674"/>
            <a:ext cx="540000" cy="540000"/>
          </a:xfrm>
          <a:prstGeom prst="rect">
            <a:avLst/>
          </a:prstGeom>
        </p:spPr>
      </p:pic>
      <p:pic>
        <p:nvPicPr>
          <p:cNvPr id="14" name="Gráfico 13" descr="Área de Transferência Marcada com preenchimento sólido">
            <a:extLst>
              <a:ext uri="{FF2B5EF4-FFF2-40B4-BE49-F238E27FC236}">
                <a16:creationId xmlns:a16="http://schemas.microsoft.com/office/drawing/2014/main" id="{683BA592-15D8-4ED8-A59E-D11A42427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9764" y="3124460"/>
            <a:ext cx="540000" cy="540000"/>
          </a:xfrm>
          <a:prstGeom prst="rect">
            <a:avLst/>
          </a:prstGeom>
        </p:spPr>
      </p:pic>
      <p:pic>
        <p:nvPicPr>
          <p:cNvPr id="19" name="Gráfico 18" descr="Usuário com preenchimento sólido">
            <a:extLst>
              <a:ext uri="{FF2B5EF4-FFF2-40B4-BE49-F238E27FC236}">
                <a16:creationId xmlns:a16="http://schemas.microsoft.com/office/drawing/2014/main" id="{B86ADB51-4D16-4739-823A-0D003F26F0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9764" y="2489353"/>
            <a:ext cx="540000" cy="540000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04D673B-1CA1-4067-88D4-0DFB48016595}"/>
              </a:ext>
            </a:extLst>
          </p:cNvPr>
          <p:cNvGrpSpPr/>
          <p:nvPr/>
        </p:nvGrpSpPr>
        <p:grpSpPr>
          <a:xfrm>
            <a:off x="1209764" y="3759567"/>
            <a:ext cx="540000" cy="540000"/>
            <a:chOff x="8538903" y="3135977"/>
            <a:chExt cx="759619" cy="822292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92F1BD1-6E5F-4D0A-A11A-A44123E850B2}"/>
                </a:ext>
              </a:extLst>
            </p:cNvPr>
            <p:cNvSpPr/>
            <p:nvPr/>
          </p:nvSpPr>
          <p:spPr>
            <a:xfrm>
              <a:off x="8810744" y="3810251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8861C63C-0B26-4F4D-9E9F-B0667010017B}"/>
                </a:ext>
              </a:extLst>
            </p:cNvPr>
            <p:cNvSpPr/>
            <p:nvPr/>
          </p:nvSpPr>
          <p:spPr>
            <a:xfrm>
              <a:off x="8859133" y="3903310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27065317-60B6-4273-9B16-C926A2AD7CDE}"/>
                </a:ext>
              </a:extLst>
            </p:cNvPr>
            <p:cNvSpPr/>
            <p:nvPr/>
          </p:nvSpPr>
          <p:spPr>
            <a:xfrm>
              <a:off x="8680254" y="3278090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C2A14CE-DC94-4565-8D1B-C8D3365C11BB}"/>
                </a:ext>
              </a:extLst>
            </p:cNvPr>
            <p:cNvSpPr/>
            <p:nvPr/>
          </p:nvSpPr>
          <p:spPr>
            <a:xfrm>
              <a:off x="8901424" y="3135977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C8E4F17C-250A-4F51-8059-4B71C132E56E}"/>
                </a:ext>
              </a:extLst>
            </p:cNvPr>
            <p:cNvSpPr/>
            <p:nvPr/>
          </p:nvSpPr>
          <p:spPr>
            <a:xfrm>
              <a:off x="8642341" y="3245366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4F63F123-7E1D-4EAE-B5F0-B4D179519204}"/>
                </a:ext>
              </a:extLst>
            </p:cNvPr>
            <p:cNvSpPr/>
            <p:nvPr/>
          </p:nvSpPr>
          <p:spPr>
            <a:xfrm>
              <a:off x="9113912" y="3250308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7E272B8D-DE6E-4EB8-BB41-ACE38ABE5596}"/>
                </a:ext>
              </a:extLst>
            </p:cNvPr>
            <p:cNvSpPr/>
            <p:nvPr/>
          </p:nvSpPr>
          <p:spPr>
            <a:xfrm>
              <a:off x="8538903" y="3493164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89560CF-9224-4DF8-A2DD-2A9847B3A982}"/>
                </a:ext>
              </a:extLst>
            </p:cNvPr>
            <p:cNvSpPr/>
            <p:nvPr/>
          </p:nvSpPr>
          <p:spPr>
            <a:xfrm>
              <a:off x="8640638" y="3694704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1D559856-B434-4B9C-BA4E-3C04A960BBDD}"/>
                </a:ext>
              </a:extLst>
            </p:cNvPr>
            <p:cNvSpPr/>
            <p:nvPr/>
          </p:nvSpPr>
          <p:spPr>
            <a:xfrm>
              <a:off x="9113694" y="3689382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1C33B3E-347C-4C11-A8E6-28AD81452FC8}"/>
                </a:ext>
              </a:extLst>
            </p:cNvPr>
            <p:cNvSpPr/>
            <p:nvPr/>
          </p:nvSpPr>
          <p:spPr>
            <a:xfrm>
              <a:off x="9193747" y="3492497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pic>
          <p:nvPicPr>
            <p:cNvPr id="23" name="Gráfico 22" descr="DNA com preenchimento sólido">
              <a:extLst>
                <a:ext uri="{FF2B5EF4-FFF2-40B4-BE49-F238E27FC236}">
                  <a16:creationId xmlns:a16="http://schemas.microsoft.com/office/drawing/2014/main" id="{46FAFB22-D306-4989-98FB-F4C1AE6D8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52371" y="3359948"/>
              <a:ext cx="328921" cy="328917"/>
            </a:xfrm>
            <a:prstGeom prst="rect">
              <a:avLst/>
            </a:prstGeom>
          </p:spPr>
        </p:pic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3A926CF-87EE-4B0E-B2F6-F2B44DB9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04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DADOS BRUTOS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Questionário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815BEC-9CEF-4E4F-A639-C140E09DA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5163"/>
          <a:stretch/>
        </p:blipFill>
        <p:spPr>
          <a:xfrm>
            <a:off x="726498" y="2342322"/>
            <a:ext cx="7366624" cy="4068000"/>
          </a:xfrm>
          <a:prstGeom prst="rect">
            <a:avLst/>
          </a:prstGeom>
        </p:spPr>
      </p:pic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26721B86-F124-40C2-B5F3-AFA57F5C7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1E8C2BA-1C80-484C-8154-F40A2D01F4F4}"/>
              </a:ext>
            </a:extLst>
          </p:cNvPr>
          <p:cNvSpPr txBox="1"/>
          <p:nvPr/>
        </p:nvSpPr>
        <p:spPr>
          <a:xfrm>
            <a:off x="8697437" y="2903814"/>
            <a:ext cx="302210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305 Entrevistados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25 Perguntas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Dados 100% qualitativos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310704-0DE7-41C3-BF97-DEADA938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6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DADOS BRUTOS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Métrica para medir o conhecimento: Nota</a:t>
            </a:r>
          </a:p>
        </p:txBody>
      </p:sp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26721B86-F124-40C2-B5F3-AFA57F5C7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065C14-46BB-4C92-B417-D4B8286E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166" y="3896489"/>
            <a:ext cx="7627668" cy="205007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2D3590-ED6C-4427-AC40-266382ACEA46}"/>
              </a:ext>
            </a:extLst>
          </p:cNvPr>
          <p:cNvSpPr txBox="1"/>
          <p:nvPr/>
        </p:nvSpPr>
        <p:spPr>
          <a:xfrm>
            <a:off x="470172" y="2444308"/>
            <a:ext cx="7627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Variável nota é um fator criado para medir o grau de conhecimento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0 &lt;= nota &lt;= 4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207726E-C1B7-400D-8445-0397F05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8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DESCRITIVA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Compreendendo os dados</a:t>
            </a:r>
          </a:p>
        </p:txBody>
      </p:sp>
      <p:pic>
        <p:nvPicPr>
          <p:cNvPr id="17" name="Imagem 16" descr="Gráfico, Gráfico de barras&#10;&#10;Descrição gerada automaticamente">
            <a:extLst>
              <a:ext uri="{FF2B5EF4-FFF2-40B4-BE49-F238E27FC236}">
                <a16:creationId xmlns:a16="http://schemas.microsoft.com/office/drawing/2014/main" id="{0DE1FF9F-3434-442A-B79B-DDA0455F9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3" y="2637181"/>
            <a:ext cx="5330825" cy="346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 descr="Gráfico, Gráfico de barras&#10;&#10;Descrição gerada automaticamente">
            <a:extLst>
              <a:ext uri="{FF2B5EF4-FFF2-40B4-BE49-F238E27FC236}">
                <a16:creationId xmlns:a16="http://schemas.microsoft.com/office/drawing/2014/main" id="{9EDF9774-4A93-4E35-8BF0-AADB0262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0416"/>
            <a:ext cx="5313680" cy="2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Monitoria Voluntária 2019.1 FMU|FIAMFAAM - Sympla">
            <a:extLst>
              <a:ext uri="{FF2B5EF4-FFF2-40B4-BE49-F238E27FC236}">
                <a16:creationId xmlns:a16="http://schemas.microsoft.com/office/drawing/2014/main" id="{42627E86-517F-4D1B-8AA5-2135AD26D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16EAC73-2D6C-495A-BB72-7B28ADD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1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DESCRITIVA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Compreendendo os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EEE4FC-4D4C-46E0-8F77-45BBCBF118EB}"/>
              </a:ext>
            </a:extLst>
          </p:cNvPr>
          <p:cNvSpPr txBox="1"/>
          <p:nvPr/>
        </p:nvSpPr>
        <p:spPr>
          <a:xfrm>
            <a:off x="2945296" y="234272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 DE CONHECIMENTO POR NOTA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26B721-B0B0-4CF8-94E9-AD21AD93ED05}"/>
              </a:ext>
            </a:extLst>
          </p:cNvPr>
          <p:cNvSpPr txBox="1"/>
          <p:nvPr/>
        </p:nvSpPr>
        <p:spPr>
          <a:xfrm>
            <a:off x="2117269" y="2762963"/>
            <a:ext cx="91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Nota</a:t>
            </a:r>
          </a:p>
        </p:txBody>
      </p:sp>
      <p:pic>
        <p:nvPicPr>
          <p:cNvPr id="11" name="Imagem 10" descr="Monitoria Voluntária 2019.1 FMU|FIAMFAAM - Sympla">
            <a:extLst>
              <a:ext uri="{FF2B5EF4-FFF2-40B4-BE49-F238E27FC236}">
                <a16:creationId xmlns:a16="http://schemas.microsoft.com/office/drawing/2014/main" id="{2B914930-4B54-4119-89B0-9048643DD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870D49-DC70-4ED0-9874-D90ACBAE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20" y="2811486"/>
            <a:ext cx="6711761" cy="403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550C269-2793-4EF1-B543-A57A757185E0}"/>
              </a:ext>
            </a:extLst>
          </p:cNvPr>
          <p:cNvSpPr/>
          <p:nvPr/>
        </p:nvSpPr>
        <p:spPr>
          <a:xfrm>
            <a:off x="2621198" y="2803321"/>
            <a:ext cx="157810" cy="99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5A7E839-0762-44CD-925B-E0D5E6124304}"/>
              </a:ext>
            </a:extLst>
          </p:cNvPr>
          <p:cNvSpPr/>
          <p:nvPr/>
        </p:nvSpPr>
        <p:spPr>
          <a:xfrm>
            <a:off x="2621198" y="4785647"/>
            <a:ext cx="157810" cy="99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E034ABC-0189-4F20-B5D6-C0EC341F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4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BC360DF-F170-49E2-88CE-7E3FDC48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67" y="2716695"/>
            <a:ext cx="7435266" cy="4140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F68AAD6-27EA-44AA-A1E5-1B1C1E2E44B3}"/>
              </a:ext>
            </a:extLst>
          </p:cNvPr>
          <p:cNvSpPr/>
          <p:nvPr/>
        </p:nvSpPr>
        <p:spPr>
          <a:xfrm>
            <a:off x="-384517" y="344667"/>
            <a:ext cx="12060000" cy="60949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         </a:t>
            </a:r>
          </a:p>
          <a:p>
            <a:r>
              <a:rPr lang="pt-BR" sz="2400" b="1" dirty="0"/>
              <a:t>      ANÁLISE DESCRITIVA</a:t>
            </a:r>
          </a:p>
          <a:p>
            <a:r>
              <a:rPr lang="pt-BR" sz="2400" b="1" dirty="0"/>
              <a:t> </a:t>
            </a:r>
            <a:endParaRPr lang="pt-BR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4A0851-D32B-490E-AD26-DA69B6CE3D7E}"/>
              </a:ext>
            </a:extLst>
          </p:cNvPr>
          <p:cNvSpPr/>
          <p:nvPr/>
        </p:nvSpPr>
        <p:spPr>
          <a:xfrm>
            <a:off x="344353" y="1470991"/>
            <a:ext cx="8574360" cy="72887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Compreendendo os dados</a:t>
            </a:r>
          </a:p>
        </p:txBody>
      </p:sp>
      <p:pic>
        <p:nvPicPr>
          <p:cNvPr id="11" name="Imagem 10" descr="Monitoria Voluntária 2019.1 FMU|FIAMFAAM - Sympla">
            <a:extLst>
              <a:ext uri="{FF2B5EF4-FFF2-40B4-BE49-F238E27FC236}">
                <a16:creationId xmlns:a16="http://schemas.microsoft.com/office/drawing/2014/main" id="{2B914930-4B54-4119-89B0-9048643DD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16" y="377360"/>
            <a:ext cx="1100418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5F5FC1-37CE-461F-A07D-F1E2BCC61E0B}"/>
              </a:ext>
            </a:extLst>
          </p:cNvPr>
          <p:cNvSpPr txBox="1"/>
          <p:nvPr/>
        </p:nvSpPr>
        <p:spPr>
          <a:xfrm>
            <a:off x="2945296" y="2342725"/>
            <a:ext cx="630140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 DE CONHECIMENTO POR NOTA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DFEDF1-82CE-4EDB-8192-CEEE295BEA2D}"/>
              </a:ext>
            </a:extLst>
          </p:cNvPr>
          <p:cNvSpPr txBox="1"/>
          <p:nvPr/>
        </p:nvSpPr>
        <p:spPr>
          <a:xfrm>
            <a:off x="1848281" y="2670197"/>
            <a:ext cx="914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403230B-059F-4178-9A08-C2A4BCA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685-5AA8-4D7D-A96A-A78D5ECD39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06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833</Words>
  <Application>Microsoft Office PowerPoint</Application>
  <PresentationFormat>Widescreen</PresentationFormat>
  <Paragraphs>221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Baloo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 de Confiança</dc:title>
  <dc:creator>HENRY DOS SANTOS SERTANEJO</dc:creator>
  <cp:lastModifiedBy>Ulisses Mendes Mariano</cp:lastModifiedBy>
  <cp:revision>91</cp:revision>
  <dcterms:created xsi:type="dcterms:W3CDTF">2021-08-25T23:02:44Z</dcterms:created>
  <dcterms:modified xsi:type="dcterms:W3CDTF">2024-07-23T01:32:12Z</dcterms:modified>
</cp:coreProperties>
</file>