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450" r:id="rId2"/>
    <p:sldId id="449" r:id="rId3"/>
    <p:sldId id="453" r:id="rId4"/>
    <p:sldId id="454" r:id="rId5"/>
    <p:sldId id="456" r:id="rId6"/>
    <p:sldId id="459" r:id="rId7"/>
    <p:sldId id="461" r:id="rId8"/>
    <p:sldId id="457" r:id="rId9"/>
    <p:sldId id="458" r:id="rId10"/>
    <p:sldId id="462" r:id="rId11"/>
    <p:sldId id="464" r:id="rId12"/>
    <p:sldId id="467" r:id="rId13"/>
    <p:sldId id="468" r:id="rId14"/>
    <p:sldId id="463" r:id="rId15"/>
    <p:sldId id="466" r:id="rId16"/>
    <p:sldId id="470" r:id="rId17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B9B"/>
    <a:srgbClr val="408BCE"/>
    <a:srgbClr val="468EF2"/>
    <a:srgbClr val="FCB6AA"/>
    <a:srgbClr val="74A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4141" autoAdjust="0"/>
  </p:normalViewPr>
  <p:slideViewPr>
    <p:cSldViewPr snapToGrid="0">
      <p:cViewPr varScale="1">
        <p:scale>
          <a:sx n="107" d="100"/>
          <a:sy n="107" d="100"/>
        </p:scale>
        <p:origin x="94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5A80974-0C1C-4FD9-AB7D-A4DCD940F2C6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EF21BD-0BFE-4732-8591-B1105C5474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382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EF21BD-0BFE-4732-8591-B1105C54745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6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EF21BD-0BFE-4732-8591-B1105C54745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9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EF21BD-0BFE-4732-8591-B1105C547450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7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588C113-B040-4B7C-BA74-155C2E85C37E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E9205D7-3311-49BA-AF5D-DF7AC57409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122 Rectángulo"/>
          <p:cNvSpPr/>
          <p:nvPr userDrawn="1"/>
        </p:nvSpPr>
        <p:spPr>
          <a:xfrm>
            <a:off x="-1" y="2"/>
            <a:ext cx="12192001" cy="709684"/>
          </a:xfrm>
          <a:prstGeom prst="rect">
            <a:avLst/>
          </a:prstGeom>
          <a:ln w="19050" cap="rnd" cmpd="sng" algn="ctr">
            <a:solidFill>
              <a:srgbClr val="0E5580"/>
            </a:solidFill>
            <a:prstDash val="solid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350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9" name="Rectángulo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08BCE"/>
              </a:gs>
              <a:gs pos="97000">
                <a:srgbClr val="094B9B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59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22 Rectángulo"/>
          <p:cNvSpPr/>
          <p:nvPr userDrawn="1"/>
        </p:nvSpPr>
        <p:spPr>
          <a:xfrm>
            <a:off x="-1" y="1"/>
            <a:ext cx="12192001" cy="1155032"/>
          </a:xfrm>
          <a:prstGeom prst="rect">
            <a:avLst/>
          </a:prstGeom>
          <a:gradFill>
            <a:gsLst>
              <a:gs pos="0">
                <a:srgbClr val="408BCE"/>
              </a:gs>
              <a:gs pos="100000">
                <a:srgbClr val="094B9B"/>
              </a:gs>
            </a:gsLst>
          </a:gradFill>
          <a:ln w="19050" cap="rnd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350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487680" y="92076"/>
            <a:ext cx="10972800" cy="1143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charset="0"/>
                <a:ea typeface="Lato" charset="0"/>
                <a:cs typeface="Lato" charset="0"/>
              </a:defRPr>
            </a:lvl1pPr>
            <a:lvl2pPr>
              <a:defRPr>
                <a:latin typeface="Lato" charset="0"/>
                <a:ea typeface="Lato" charset="0"/>
                <a:cs typeface="Lato" charset="0"/>
              </a:defRPr>
            </a:lvl2pPr>
            <a:lvl3pPr>
              <a:defRPr>
                <a:latin typeface="Lato" charset="0"/>
                <a:ea typeface="Lato" charset="0"/>
                <a:cs typeface="Lato" charset="0"/>
              </a:defRPr>
            </a:lvl3pPr>
            <a:lvl4pPr>
              <a:defRPr>
                <a:latin typeface="Lato" charset="0"/>
                <a:ea typeface="Lato" charset="0"/>
                <a:cs typeface="Lato" charset="0"/>
              </a:defRPr>
            </a:lvl4pPr>
            <a:lvl5pPr>
              <a:defRPr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B647183-5F5F-4BDD-BEC1-41726757933C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DFC9E692-7CBB-462F-8B0E-4AB9C2774C3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27" y="92076"/>
            <a:ext cx="1833879" cy="8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DA846206-49E9-4E9F-AE9C-23E4E136A406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95A078CD-5050-4EE4-80AA-758BCC5EBF7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17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>
                <a:latin typeface="Lato" charset="0"/>
                <a:ea typeface="Lato" charset="0"/>
                <a:cs typeface="Lato" charset="0"/>
              </a:defRPr>
            </a:lvl1pPr>
            <a:lvl2pPr>
              <a:defRPr sz="2400">
                <a:latin typeface="Lato" charset="0"/>
                <a:ea typeface="Lato" charset="0"/>
                <a:cs typeface="Lato" charset="0"/>
              </a:defRPr>
            </a:lvl2pPr>
            <a:lvl3pPr>
              <a:defRPr sz="2000">
                <a:latin typeface="Lato" charset="0"/>
                <a:ea typeface="Lato" charset="0"/>
                <a:cs typeface="Lato" charset="0"/>
              </a:defRPr>
            </a:lvl3pPr>
            <a:lvl4pPr>
              <a:defRPr sz="1800">
                <a:latin typeface="Lato" charset="0"/>
                <a:ea typeface="Lato" charset="0"/>
                <a:cs typeface="Lato" charset="0"/>
              </a:defRPr>
            </a:lvl4pPr>
            <a:lvl5pPr>
              <a:defRPr sz="1800">
                <a:latin typeface="Lato" charset="0"/>
                <a:ea typeface="Lato" charset="0"/>
                <a:cs typeface="Lato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>
                <a:latin typeface="Lato" charset="0"/>
                <a:ea typeface="Lato" charset="0"/>
                <a:cs typeface="Lato" charset="0"/>
              </a:defRPr>
            </a:lvl1pPr>
            <a:lvl2pPr>
              <a:defRPr sz="2400">
                <a:latin typeface="Lato" charset="0"/>
                <a:ea typeface="Lato" charset="0"/>
                <a:cs typeface="Lato" charset="0"/>
              </a:defRPr>
            </a:lvl2pPr>
            <a:lvl3pPr>
              <a:defRPr sz="2000">
                <a:latin typeface="Lato" charset="0"/>
                <a:ea typeface="Lato" charset="0"/>
                <a:cs typeface="Lato" charset="0"/>
              </a:defRPr>
            </a:lvl3pPr>
            <a:lvl4pPr>
              <a:defRPr sz="1800">
                <a:latin typeface="Lato" charset="0"/>
                <a:ea typeface="Lato" charset="0"/>
                <a:cs typeface="Lato" charset="0"/>
              </a:defRPr>
            </a:lvl4pPr>
            <a:lvl5pPr>
              <a:defRPr sz="1800">
                <a:latin typeface="Lato" charset="0"/>
                <a:ea typeface="Lato" charset="0"/>
                <a:cs typeface="Lato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9902EB6-53D0-4E7D-B005-F2475F263858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C17DC8F-545D-4637-91DA-38CFCE8C7F0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" name="122 Rectángulo"/>
          <p:cNvSpPr/>
          <p:nvPr userDrawn="1"/>
        </p:nvSpPr>
        <p:spPr>
          <a:xfrm>
            <a:off x="-1" y="1"/>
            <a:ext cx="12192001" cy="1155032"/>
          </a:xfrm>
          <a:prstGeom prst="rect">
            <a:avLst/>
          </a:prstGeom>
          <a:gradFill>
            <a:gsLst>
              <a:gs pos="0">
                <a:srgbClr val="408BCE"/>
              </a:gs>
              <a:gs pos="100000">
                <a:srgbClr val="094B9B"/>
              </a:gs>
            </a:gsLst>
          </a:gradFill>
          <a:ln w="19050" cap="rnd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350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-487680" y="92076"/>
            <a:ext cx="10972800" cy="1143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27" y="92076"/>
            <a:ext cx="1833879" cy="8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5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B15F527B-6FDB-4D2D-83A4-B7CA048F29B3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BB0FF0A5-49B1-432B-9F99-9C534CC024A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8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D2862376-1BEE-43DF-AABC-8DD55F4A8576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6C3D2E29-92D8-4BCD-8F30-5A01F19E6A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43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>
                <a:latin typeface="Lato" charset="0"/>
                <a:ea typeface="Lato" charset="0"/>
                <a:cs typeface="Lato" charset="0"/>
              </a:defRPr>
            </a:lvl1pPr>
            <a:lvl2pPr>
              <a:defRPr sz="2800">
                <a:latin typeface="Lato" charset="0"/>
                <a:ea typeface="Lato" charset="0"/>
                <a:cs typeface="Lato" charset="0"/>
              </a:defRPr>
            </a:lvl2pPr>
            <a:lvl3pPr>
              <a:defRPr sz="2400">
                <a:latin typeface="Lato" charset="0"/>
                <a:ea typeface="Lato" charset="0"/>
                <a:cs typeface="Lato" charset="0"/>
              </a:defRPr>
            </a:lvl3pPr>
            <a:lvl4pPr>
              <a:defRPr sz="2000">
                <a:latin typeface="Lato" charset="0"/>
                <a:ea typeface="Lato" charset="0"/>
                <a:cs typeface="Lato" charset="0"/>
              </a:defRPr>
            </a:lvl4pPr>
            <a:lvl5pPr>
              <a:defRPr sz="2000">
                <a:latin typeface="Lato" charset="0"/>
                <a:ea typeface="Lato" charset="0"/>
                <a:cs typeface="Lat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Lato" charset="0"/>
                <a:ea typeface="Lato" charset="0"/>
                <a:cs typeface="Lato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9EC37AAE-94CD-4010-9B06-079E4297545F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2DD0A2A1-592A-4D20-A285-D3C83268B0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62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>
                <a:latin typeface="Lato" charset="0"/>
                <a:ea typeface="Lato" charset="0"/>
                <a:cs typeface="Lato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>
                <a:latin typeface="Lato" charset="0"/>
                <a:ea typeface="Lato" charset="0"/>
                <a:cs typeface="Lato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07B63AF-EEE4-48E8-91DD-2015EA8E96C9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2C1D855-30D7-4FCB-A0F3-75DC3FBDE2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05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dirty="0"/>
              <a:t>Haga clic para modificar el estilo de título del patrón</a:t>
            </a:r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dirty="0"/>
              <a:t>Haga clic para modificar el estilo de texto del patrón</a:t>
            </a:r>
          </a:p>
          <a:p>
            <a:pPr lvl="1"/>
            <a:r>
              <a:rPr lang="es-ES" altLang="es-ES" dirty="0"/>
              <a:t>Segundo nivel</a:t>
            </a:r>
          </a:p>
          <a:p>
            <a:pPr lvl="2"/>
            <a:r>
              <a:rPr lang="es-ES" altLang="es-ES" dirty="0"/>
              <a:t>Tercer nivel</a:t>
            </a:r>
          </a:p>
          <a:p>
            <a:pPr lvl="3"/>
            <a:r>
              <a:rPr lang="es-ES" altLang="es-ES" dirty="0"/>
              <a:t>Cuarto nivel</a:t>
            </a:r>
          </a:p>
          <a:p>
            <a:pPr lvl="4"/>
            <a:r>
              <a:rPr lang="es-ES" alt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MS PGothic" pitchFamily="34" charset="-128"/>
              </a:defRPr>
            </a:lvl1pPr>
          </a:lstStyle>
          <a:p>
            <a:pPr>
              <a:defRPr/>
            </a:pPr>
            <a:fld id="{E148F5CB-048C-4C25-A117-696B87DEAD54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MS PGothic" pitchFamily="34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MS PGothic" pitchFamily="34" charset="-128"/>
              </a:defRPr>
            </a:lvl1pPr>
          </a:lstStyle>
          <a:p>
            <a:pPr>
              <a:defRPr/>
            </a:pPr>
            <a:fld id="{08BFDCC3-4CF7-44D9-A6EA-25C81F68D0B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8" r:id="rId5"/>
    <p:sldLayoutId id="2147484469" r:id="rId6"/>
    <p:sldLayoutId id="2147484470" r:id="rId7"/>
    <p:sldLayoutId id="2147484471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ato" charset="0"/>
          <a:ea typeface="Lato" charset="0"/>
          <a:cs typeface="Lato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ato" charset="0"/>
          <a:ea typeface="Lato" charset="0"/>
          <a:cs typeface="Lato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charset="0"/>
          <a:ea typeface="Lato" charset="0"/>
          <a:cs typeface="Lato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ato" charset="0"/>
          <a:ea typeface="Lato" charset="0"/>
          <a:cs typeface="Lato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ato" charset="0"/>
          <a:ea typeface="Lato" charset="0"/>
          <a:cs typeface="Lato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chq.github.io/CyberChef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5online.org/md5-decryp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coherency.co.uk/image-steganography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offdev.net/demos/zwsp-steg-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4476265"/>
            <a:ext cx="4232564" cy="2059848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3035F084-7FA9-4ABA-926C-64F053470F2D}"/>
              </a:ext>
            </a:extLst>
          </p:cNvPr>
          <p:cNvSpPr txBox="1">
            <a:spLocks/>
          </p:cNvSpPr>
          <p:nvPr/>
        </p:nvSpPr>
        <p:spPr bwMode="auto">
          <a:xfrm>
            <a:off x="1367677" y="2251388"/>
            <a:ext cx="9456646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Descubre de qué es capaz un Hacker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68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152400" y="1662964"/>
            <a:ext cx="11510682" cy="4836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Arte o técnica de escribir de un modo enigmático para que solamente sea entendible para quien sepa descifrarlo.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la base de todas las comunicaciones actuales.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Se usa desde el inicio de la historia.(Cifrado Julio Cesar)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Una gran herramienta: </a:t>
            </a:r>
            <a:r>
              <a:rPr lang="es-E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https://gchq.github.io/CyberChef/</a:t>
            </a:r>
            <a:endParaRPr lang="es-ES" sz="32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Criptografía</a:t>
            </a:r>
          </a:p>
        </p:txBody>
      </p:sp>
    </p:spTree>
    <p:extLst>
      <p:ext uri="{BB962C8B-B14F-4D97-AF65-F5344CB8AC3E}">
        <p14:creationId xmlns:p14="http://schemas.microsoft.com/office/powerpoint/2010/main" val="2810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792479" y="1230794"/>
            <a:ext cx="10607041" cy="6301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3200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uggcf://tvguho.pbz/Hyvkfrf/PhefbUnpxvatHgnq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b="1" i="1" u="sng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Uno de los cifrados mas sencillos, consiste en rotar las letras de abecedario.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A </a:t>
            </a: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sym typeface="Wingdings" panose="05000000000000000000" pitchFamily="2" charset="2"/>
              </a:rPr>
              <a:t> B  C D … Z  A.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sym typeface="Wingdings" panose="05000000000000000000" pitchFamily="2" charset="2"/>
              </a:rPr>
              <a:t>También se conoce como cifrado Cesar en honor al emperador romano.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sym typeface="Wingdings" panose="05000000000000000000" pitchFamily="2" charset="2"/>
              </a:rPr>
              <a:t>Este ejemplo os dará acceso al contenido del taller.</a:t>
            </a:r>
            <a:endParaRPr lang="es-ES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Cifrado Cesar</a:t>
            </a:r>
          </a:p>
        </p:txBody>
      </p:sp>
    </p:spTree>
    <p:extLst>
      <p:ext uri="{BB962C8B-B14F-4D97-AF65-F5344CB8AC3E}">
        <p14:creationId xmlns:p14="http://schemas.microsoft.com/office/powerpoint/2010/main" val="381615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792479" y="1230794"/>
            <a:ext cx="10607041" cy="35798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1600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RXN0byBlcyB1bmEgcHJ1ZWJhIHBhcmEgdmVyIGNvbW8gZnVuY2lvbmEgZWwgY2lmcmFkbyBCQVNFNjQ=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Convierte cualquier texto a estos caracteres: </a:t>
            </a:r>
          </a:p>
          <a:p>
            <a:pPr marL="12700" algn="ctr">
              <a:spcBef>
                <a:spcPts val="95"/>
              </a:spcBef>
              <a:buClr>
                <a:schemeClr val="tx2"/>
              </a:buClr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     A-Za-z0-9 + /=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Se usa en muchos ámbitos al crear cadenas de caracteres consistentes.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sym typeface="Wingdings" panose="05000000000000000000" pitchFamily="2" charset="2"/>
              </a:rPr>
              <a:t>Es una forma de esconder exploits para los antivirus.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BASE64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C0DE18-F3CB-4DCB-9980-88EDAB53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64" y="4552950"/>
            <a:ext cx="9543672" cy="19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6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792479" y="1230794"/>
            <a:ext cx="10607041" cy="57906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3200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484ac397cb407ab7aad776f0663f8c85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3200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827ccb0eea8a706c4c34a16891f84e7b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3200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d8578edf8458ce06fbc5bb76a58c5ca4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un cifrado en una sola dirección.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Se creo para generar cadenas únicas siempre.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Usa caracteres hexadecimales.</a:t>
            </a: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  <a:sym typeface="Wingdings" panose="05000000000000000000" pitchFamily="2" charset="2"/>
            </a:endParaRP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sym typeface="Wingdings" panose="05000000000000000000" pitchFamily="2" charset="2"/>
              </a:rPr>
              <a:t>Estos algoritmos se usan para guardar contraseñas.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https://www.md5online.org/md5-decrypt.html</a:t>
            </a: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MDH - HASH</a:t>
            </a:r>
          </a:p>
        </p:txBody>
      </p:sp>
    </p:spTree>
    <p:extLst>
      <p:ext uri="{BB962C8B-B14F-4D97-AF65-F5344CB8AC3E}">
        <p14:creationId xmlns:p14="http://schemas.microsoft.com/office/powerpoint/2010/main" val="36647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Esteganografía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D143151-E52C-435B-A6AB-C4C703F60822}"/>
              </a:ext>
            </a:extLst>
          </p:cNvPr>
          <p:cNvSpPr txBox="1"/>
          <p:nvPr/>
        </p:nvSpPr>
        <p:spPr>
          <a:xfrm>
            <a:off x="152400" y="1662964"/>
            <a:ext cx="11510682" cy="57393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el estudio y aplicación de técnicas para ocultar información dentro de un portador.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En el hacking estos portadores pueden ser imágenes o archivos de texto.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una prueba muy común en los CTF.</a:t>
            </a: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Uno de los primeros ejemplos ocultaba información en huevos cocidos.</a:t>
            </a: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731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17C0B21-4E0C-4A58-87C0-143E2988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6" y="3429000"/>
            <a:ext cx="5720376" cy="3299012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792479" y="1230794"/>
            <a:ext cx="10607041" cy="2512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Una de las técnicas mas usadas es ocultar una imagen dentro de otra.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Lo que hacen es poner trozos de la imagen oculta entre la imagen original, a simple vista no lo ves.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 err="1">
                <a:solidFill>
                  <a:schemeClr val="bg1"/>
                </a:solidFill>
                <a:latin typeface="+mj-lt"/>
              </a:rPr>
              <a:t>Least</a:t>
            </a:r>
            <a:r>
              <a:rPr lang="es-ES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+mj-lt"/>
              </a:rPr>
              <a:t>Significant</a:t>
            </a:r>
            <a:r>
              <a:rPr lang="es-ES" dirty="0">
                <a:solidFill>
                  <a:schemeClr val="bg1"/>
                </a:solidFill>
                <a:latin typeface="+mj-lt"/>
              </a:rPr>
              <a:t> Bit - LSB</a:t>
            </a:r>
          </a:p>
        </p:txBody>
      </p:sp>
      <p:pic>
        <p:nvPicPr>
          <p:cNvPr id="1026" name="Picture 2" descr="LSB-Steganography - Python program to steganography files into ...">
            <a:extLst>
              <a:ext uri="{FF2B5EF4-FFF2-40B4-BE49-F238E27FC236}">
                <a16:creationId xmlns:a16="http://schemas.microsoft.com/office/drawing/2014/main" id="{37370B7D-BE3E-4151-935B-D167661C7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430" y="3294709"/>
            <a:ext cx="5145741" cy="277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8F8E1C3-6675-485C-9774-B29EEC19646A}"/>
              </a:ext>
            </a:extLst>
          </p:cNvPr>
          <p:cNvSpPr txBox="1"/>
          <p:nvPr/>
        </p:nvSpPr>
        <p:spPr>
          <a:xfrm>
            <a:off x="6248400" y="6081681"/>
            <a:ext cx="584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https://incoherency.co.uk/image-steganography/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473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792479" y="1230794"/>
            <a:ext cx="10607041" cy="2789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un método de esteganografía poco usado y fácil de detectar.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Se basa es usar caracteres que no ocupan espacio en los editores normales.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https://offdev.net/demos/zwsp-steg-js</a:t>
            </a: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Zero-</a:t>
            </a:r>
            <a:r>
              <a:rPr lang="es-ES" dirty="0" err="1">
                <a:solidFill>
                  <a:schemeClr val="bg1"/>
                </a:solidFill>
                <a:latin typeface="+mj-lt"/>
              </a:rPr>
              <a:t>Width</a:t>
            </a:r>
            <a:r>
              <a:rPr lang="es-ES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+mj-lt"/>
              </a:rPr>
              <a:t>Space</a:t>
            </a:r>
            <a:endParaRPr lang="es-E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B020DF-AA5A-447B-9E89-B09CC691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24" y="4722331"/>
            <a:ext cx="7115175" cy="9048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8E5E9AC-FA65-4082-AB3A-8B8DB111F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472" y="3855664"/>
            <a:ext cx="24479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8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806ED3D1-1AEE-45C7-9174-52F0D2A4C4D1}"/>
              </a:ext>
            </a:extLst>
          </p:cNvPr>
          <p:cNvSpPr txBox="1"/>
          <p:nvPr/>
        </p:nvSpPr>
        <p:spPr>
          <a:xfrm>
            <a:off x="792478" y="1454912"/>
            <a:ext cx="10607041" cy="52931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¿Quién soy?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Introducción a la ciberseguridad.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Ingeniería Social.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¿Cómo empecé yo?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¿Qué es un Capture the flag?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Criptografía 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Esteganografía </a:t>
            </a:r>
          </a:p>
          <a:p>
            <a:pPr marL="469900" indent="-457200">
              <a:spcBef>
                <a:spcPts val="95"/>
              </a:spcBef>
              <a:buClr>
                <a:schemeClr val="tx2"/>
              </a:buClr>
              <a:buFont typeface="+mj-lt"/>
              <a:buAutoNum type="arabicPeriod"/>
            </a:pPr>
            <a:endParaRPr lang="es-ES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3F83101-3C66-4931-955D-3C3D6EC314B5}"/>
              </a:ext>
            </a:extLst>
          </p:cNvPr>
          <p:cNvSpPr txBox="1">
            <a:spLocks/>
          </p:cNvSpPr>
          <p:nvPr/>
        </p:nvSpPr>
        <p:spPr bwMode="auto">
          <a:xfrm>
            <a:off x="0" y="224468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¿Quién soy?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06ED3D1-1AEE-45C7-9174-52F0D2A4C4D1}"/>
              </a:ext>
            </a:extLst>
          </p:cNvPr>
          <p:cNvSpPr txBox="1"/>
          <p:nvPr/>
        </p:nvSpPr>
        <p:spPr>
          <a:xfrm>
            <a:off x="792478" y="1454912"/>
            <a:ext cx="10607041" cy="5205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ES" sz="3200" b="1" dirty="0">
                <a:solidFill>
                  <a:schemeClr val="tx2"/>
                </a:solidFill>
                <a:latin typeface="+mj-lt"/>
                <a:cs typeface="Arial"/>
              </a:rPr>
              <a:t>Alejandro Ulises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s-ES" sz="3200" b="1" dirty="0">
              <a:solidFill>
                <a:schemeClr val="accent1"/>
              </a:solidFill>
              <a:latin typeface="+mj-lt"/>
              <a:cs typeface="Arial"/>
            </a:endParaRPr>
          </a:p>
          <a:p>
            <a:pPr marL="298450" indent="-285750">
              <a:lnSpc>
                <a:spcPct val="2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Alumno de U-tad, 3º de ingeniería.</a:t>
            </a:r>
          </a:p>
          <a:p>
            <a:pPr marL="298450" indent="-285750">
              <a:lnSpc>
                <a:spcPct val="2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Especializado en la mención de ciberseguridad.</a:t>
            </a:r>
          </a:p>
          <a:p>
            <a:pPr marL="298450" indent="-285750">
              <a:lnSpc>
                <a:spcPct val="2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Ganador del CTF Innotec Security &amp; U-tad.</a:t>
            </a:r>
          </a:p>
          <a:p>
            <a:pPr marL="298450" indent="-285750">
              <a:lnSpc>
                <a:spcPct val="2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Imparto talleres de programación para U-tad.</a:t>
            </a:r>
          </a:p>
          <a:p>
            <a:pPr marL="298450" indent="-285750"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035537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3F83101-3C66-4931-955D-3C3D6EC314B5}"/>
              </a:ext>
            </a:extLst>
          </p:cNvPr>
          <p:cNvSpPr txBox="1">
            <a:spLocks/>
          </p:cNvSpPr>
          <p:nvPr/>
        </p:nvSpPr>
        <p:spPr bwMode="auto">
          <a:xfrm>
            <a:off x="0" y="224468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Introducción a la ciberseguridad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White Hat Hacker vs Black Hat Hacker | MindsMapped">
            <a:extLst>
              <a:ext uri="{FF2B5EF4-FFF2-40B4-BE49-F238E27FC236}">
                <a16:creationId xmlns:a16="http://schemas.microsoft.com/office/drawing/2014/main" id="{0B2EEA01-81C0-465F-8284-771C8E0C0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89" y="2280452"/>
            <a:ext cx="6313170" cy="315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berseguridad - Dbf Informática">
            <a:extLst>
              <a:ext uri="{FF2B5EF4-FFF2-40B4-BE49-F238E27FC236}">
                <a16:creationId xmlns:a16="http://schemas.microsoft.com/office/drawing/2014/main" id="{8654CB2C-D9E8-42F8-AF62-E429E7F3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59" y="1394011"/>
            <a:ext cx="4929468" cy="492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77979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0">
            <a:extLst>
              <a:ext uri="{FF2B5EF4-FFF2-40B4-BE49-F238E27FC236}">
                <a16:creationId xmlns:a16="http://schemas.microsoft.com/office/drawing/2014/main" id="{552789C3-E866-4ACD-971C-B6161A0FE646}"/>
              </a:ext>
            </a:extLst>
          </p:cNvPr>
          <p:cNvSpPr/>
          <p:nvPr/>
        </p:nvSpPr>
        <p:spPr>
          <a:xfrm>
            <a:off x="6408689" y="3221871"/>
            <a:ext cx="4823459" cy="3160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Ingeniería Social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 descr="La Ingeniería Social a examen... de conciencia | Actualidad | RED CW">
            <a:extLst>
              <a:ext uri="{FF2B5EF4-FFF2-40B4-BE49-F238E27FC236}">
                <a16:creationId xmlns:a16="http://schemas.microsoft.com/office/drawing/2014/main" id="{FAADB308-0AE0-46D7-A0DB-181D9DA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9" y="3429000"/>
            <a:ext cx="4904496" cy="27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5">
            <a:extLst>
              <a:ext uri="{FF2B5EF4-FFF2-40B4-BE49-F238E27FC236}">
                <a16:creationId xmlns:a16="http://schemas.microsoft.com/office/drawing/2014/main" id="{0640C492-F84A-4C44-84CD-89016316439D}"/>
              </a:ext>
            </a:extLst>
          </p:cNvPr>
          <p:cNvSpPr txBox="1"/>
          <p:nvPr/>
        </p:nvSpPr>
        <p:spPr>
          <a:xfrm>
            <a:off x="792478" y="1454912"/>
            <a:ext cx="10607041" cy="23102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una rama de la ciberseguridad que usa a las personas para acceder a las maquinas.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Es la gran debilidad del hacking ético, siempre será mas fácil defender un ordenador que a una persona.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58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 err="1">
                <a:solidFill>
                  <a:schemeClr val="bg1"/>
                </a:solidFill>
                <a:latin typeface="+mj-lt"/>
              </a:rPr>
              <a:t>Fake</a:t>
            </a:r>
            <a:r>
              <a:rPr lang="es-ES" dirty="0">
                <a:solidFill>
                  <a:schemeClr val="bg1"/>
                </a:solidFill>
                <a:latin typeface="+mj-lt"/>
              </a:rPr>
              <a:t> Email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C84D08A-95CA-4DC1-A176-C45C0CF08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6" y="1471686"/>
            <a:ext cx="4792541" cy="50695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B16B19E-4B1D-42DB-B2FF-5B91D858D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97"/>
          <a:stretch/>
        </p:blipFill>
        <p:spPr>
          <a:xfrm>
            <a:off x="5251449" y="2061882"/>
            <a:ext cx="6940551" cy="30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3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Email Temporal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FEE2E2-EC85-4406-878D-A63AF3CA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095"/>
            <a:ext cx="12192000" cy="25421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603030-C4A3-4515-816A-F6FD25863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71" t="9874" r="5321" b="42022"/>
          <a:stretch/>
        </p:blipFill>
        <p:spPr>
          <a:xfrm>
            <a:off x="2519082" y="3962399"/>
            <a:ext cx="7153836" cy="27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5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¿Cómo empecé yo?</a:t>
            </a:r>
            <a:endParaRPr lang="es-ES" spc="-5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Introduction to Capture the Flag (CTF) competitions.">
            <a:extLst>
              <a:ext uri="{FF2B5EF4-FFF2-40B4-BE49-F238E27FC236}">
                <a16:creationId xmlns:a16="http://schemas.microsoft.com/office/drawing/2014/main" id="{4A3E9CE8-832E-4252-9878-4EAF58B2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1844">
            <a:off x="515472" y="1624293"/>
            <a:ext cx="381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Hack: Create a shell Backdoor in Python - Shellvoide">
            <a:extLst>
              <a:ext uri="{FF2B5EF4-FFF2-40B4-BE49-F238E27FC236}">
                <a16:creationId xmlns:a16="http://schemas.microsoft.com/office/drawing/2014/main" id="{897BF0D0-6D70-4E9E-8126-4BE7891D0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0355">
            <a:off x="8154860" y="1622620"/>
            <a:ext cx="3648366" cy="273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ienes preguntas sin respuestas? Contestamos en tiempo real">
            <a:extLst>
              <a:ext uri="{FF2B5EF4-FFF2-40B4-BE49-F238E27FC236}">
                <a16:creationId xmlns:a16="http://schemas.microsoft.com/office/drawing/2014/main" id="{A595768A-FE58-42EF-8DAD-EBB4EC91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18" y="4320989"/>
            <a:ext cx="4106628" cy="233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8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08F4F82C-C19D-4E37-94D6-96ECFD626B52}"/>
              </a:ext>
            </a:extLst>
          </p:cNvPr>
          <p:cNvSpPr txBox="1"/>
          <p:nvPr/>
        </p:nvSpPr>
        <p:spPr>
          <a:xfrm>
            <a:off x="792479" y="2216911"/>
            <a:ext cx="10607041" cy="4787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Pruebas y retos.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Cada reto tiene una bandera(Flag)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Tiempo limitado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</a:pP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rPr>
              <a:t>Cuando acaba puedes ver las soluciones(Write-Ups)</a:t>
            </a:r>
          </a:p>
          <a:p>
            <a:pPr marL="12700">
              <a:spcBef>
                <a:spcPts val="95"/>
              </a:spcBef>
              <a:buClr>
                <a:schemeClr val="tx2"/>
              </a:buClr>
            </a:pPr>
            <a:endParaRPr lang="es-ES" sz="2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latin typeface="+mn-lt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sz="1400" dirty="0">
              <a:latin typeface="+mj-lt"/>
              <a:cs typeface="Arial"/>
            </a:endParaRPr>
          </a:p>
          <a:p>
            <a:pPr marL="298450" indent="-285750" algn="ctr">
              <a:lnSpc>
                <a:spcPct val="100000"/>
              </a:lnSpc>
              <a:spcBef>
                <a:spcPts val="95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5122" name="Picture 2" descr="Introduction of CTF and CGC">
            <a:extLst>
              <a:ext uri="{FF2B5EF4-FFF2-40B4-BE49-F238E27FC236}">
                <a16:creationId xmlns:a16="http://schemas.microsoft.com/office/drawing/2014/main" id="{6F1E412A-E953-4300-9BAA-C53D3F930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8" t="30397" r="14005" b="13465"/>
          <a:stretch/>
        </p:blipFill>
        <p:spPr bwMode="auto">
          <a:xfrm>
            <a:off x="7691717" y="1891553"/>
            <a:ext cx="4347883" cy="25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828BE2FD-EB48-4942-A2CD-5DD92E86A95D}"/>
              </a:ext>
            </a:extLst>
          </p:cNvPr>
          <p:cNvSpPr txBox="1">
            <a:spLocks/>
          </p:cNvSpPr>
          <p:nvPr/>
        </p:nvSpPr>
        <p:spPr bwMode="auto">
          <a:xfrm>
            <a:off x="1" y="316785"/>
            <a:ext cx="12191999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bg1"/>
                </a:solidFill>
                <a:latin typeface="+mj-lt"/>
              </a:rPr>
              <a:t>¿Qué es un Capture the flag?</a:t>
            </a:r>
          </a:p>
        </p:txBody>
      </p:sp>
    </p:spTree>
    <p:extLst>
      <p:ext uri="{BB962C8B-B14F-4D97-AF65-F5344CB8AC3E}">
        <p14:creationId xmlns:p14="http://schemas.microsoft.com/office/powerpoint/2010/main" val="2071537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7696</TotalTime>
  <Words>493</Words>
  <Application>Microsoft Office PowerPoint</Application>
  <PresentationFormat>Panorámica</PresentationFormat>
  <Paragraphs>90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Lato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U-TAD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Posgrados Marzo</dc:title>
  <dc:creator>María Urbano</dc:creator>
  <cp:keywords>Plan Posgrados Marzo</cp:keywords>
  <cp:lastModifiedBy>Alejandro González Zugasti</cp:lastModifiedBy>
  <cp:revision>683</cp:revision>
  <cp:lastPrinted>2015-11-16T17:15:01Z</cp:lastPrinted>
  <dcterms:created xsi:type="dcterms:W3CDTF">2015-10-08T14:45:09Z</dcterms:created>
  <dcterms:modified xsi:type="dcterms:W3CDTF">2020-04-28T16:24:05Z</dcterms:modified>
</cp:coreProperties>
</file>