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57" r:id="rId4"/>
    <p:sldId id="263" r:id="rId5"/>
    <p:sldId id="262" r:id="rId6"/>
    <p:sldId id="265" r:id="rId7"/>
    <p:sldId id="268" r:id="rId8"/>
    <p:sldId id="264" r:id="rId9"/>
    <p:sldId id="269" r:id="rId10"/>
    <p:sldId id="267" r:id="rId11"/>
    <p:sldId id="273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42" y="36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21.06.2021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Datum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(Calibri 40pt)</a:t>
            </a:r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/>
              <a:t>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/>
              <a:t>Bildtitel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Erste Ebene (Calibri 32pt)</a:t>
            </a:r>
          </a:p>
          <a:p>
            <a:pPr lvl="1"/>
            <a:r>
              <a:rPr lang="de-AT" dirty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Nonce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Kryptographi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AT" dirty="0"/>
              <a:t>Blockchain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Seminar Mobile Development</a:t>
            </a:r>
          </a:p>
        </p:txBody>
      </p:sp>
      <p:sp>
        <p:nvSpPr>
          <p:cNvPr id="4" name="Inhaltsplatzhalter 16">
            <a:extLst>
              <a:ext uri="{FF2B5EF4-FFF2-40B4-BE49-F238E27FC236}">
                <a16:creationId xmlns:a16="http://schemas.microsoft.com/office/drawing/2014/main" id="{76E2529E-6380-499F-8195-7AAB7839EF2F}"/>
              </a:ext>
            </a:extLst>
          </p:cNvPr>
          <p:cNvSpPr txBox="1">
            <a:spLocks/>
          </p:cNvSpPr>
          <p:nvPr/>
        </p:nvSpPr>
        <p:spPr>
          <a:xfrm>
            <a:off x="460854" y="3068746"/>
            <a:ext cx="8431619" cy="62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 baseline="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Ulrike Ozim, MSD 19</a:t>
            </a: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51D91E-D2AB-432F-ACE3-1F577535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SHA: https://de.wikipedia.org/wiki/SHA-2</a:t>
            </a:r>
          </a:p>
          <a:p>
            <a:r>
              <a:rPr lang="en-GB" dirty="0"/>
              <a:t>Nonce: </a:t>
            </a:r>
            <a:r>
              <a:rPr lang="en-GB" dirty="0">
                <a:hlinkClick r:id="rId2"/>
              </a:rPr>
              <a:t>https://de.wikipedia.org/wiki/Nonce</a:t>
            </a:r>
            <a:endParaRPr lang="en-GB" dirty="0"/>
          </a:p>
          <a:p>
            <a:r>
              <a:rPr lang="en-GB" dirty="0"/>
              <a:t>Merkle-tree: https://de.wikipedia.org/wiki/Hash-Baum</a:t>
            </a:r>
          </a:p>
          <a:p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51F04B-9DA6-44BA-A19A-92A1D27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A50473-A8AA-4CE2-BB92-EF6CE3D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59E722-EBCA-4CAB-8DE2-86F402EB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2F2621-A6B6-4F88-8E86-C81AC4F4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88D5AF-2497-462A-9928-4ABED1A0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Bitcoin &amp; Blockchain - Grundlagen und Programmierung: Die Blockchain verstehen, Anwendungen entwickeln, </a:t>
            </a:r>
            <a:r>
              <a:rPr lang="en-GB" sz="1800" dirty="0"/>
              <a:t>Andreas M. Antonopoulos</a:t>
            </a:r>
          </a:p>
          <a:p>
            <a:pPr marL="0" indent="0">
              <a:buNone/>
            </a:pPr>
            <a:r>
              <a:rPr lang="en-GB" sz="1800" dirty="0"/>
              <a:t>ISBN-13: 978-3960090717</a:t>
            </a:r>
          </a:p>
          <a:p>
            <a:r>
              <a:rPr lang="en-GB" sz="1800" dirty="0"/>
              <a:t>21 Lessons: What I've Learned from Falling Down the Bitcoin Rabbit Hole, Gigi</a:t>
            </a:r>
          </a:p>
          <a:p>
            <a:pPr marL="0" indent="0">
              <a:buNone/>
            </a:pPr>
            <a:r>
              <a:rPr lang="en-GB" sz="1800" dirty="0"/>
              <a:t>ISBN-13: 978-1697526349</a:t>
            </a:r>
          </a:p>
          <a:p>
            <a:pPr marL="0" indent="0">
              <a:buNone/>
            </a:pPr>
            <a:r>
              <a:rPr lang="en-GB" sz="1800" dirty="0"/>
              <a:t>www.</a:t>
            </a:r>
          </a:p>
          <a:p>
            <a:pPr marL="0" indent="0">
              <a:buNone/>
            </a:pPr>
            <a:r>
              <a:rPr lang="en-GB" sz="1800" dirty="0"/>
              <a:t>https://www.blockchain.com/explorer</a:t>
            </a:r>
          </a:p>
          <a:p>
            <a:pPr marL="0" indent="0">
              <a:buNone/>
            </a:pPr>
            <a:r>
              <a:rPr lang="en-GB" sz="1800" dirty="0"/>
              <a:t>https://dergigi.com/media/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D2030-EB0B-40F5-82A1-35166330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6476670-B14F-45FB-BCE2-19BB5BE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Weiterfürende</a:t>
            </a:r>
            <a:r>
              <a:rPr lang="de-DE" dirty="0"/>
              <a:t> Quellen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7019195D-25C3-4319-985D-664F42E2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B008452-BE54-47FF-999E-9C2DA967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111673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F9E0B63-810E-4E60-A1DA-8B045CE5DECF}"/>
              </a:ext>
            </a:extLst>
          </p:cNvPr>
          <p:cNvSpPr txBox="1"/>
          <p:nvPr/>
        </p:nvSpPr>
        <p:spPr>
          <a:xfrm>
            <a:off x="2196445" y="3242821"/>
            <a:ext cx="540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Danke für eure Aufmerksamkeit ! </a:t>
            </a:r>
            <a:r>
              <a:rPr lang="de-DE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61232A8-0ED8-457F-8603-6CC2A60A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en-GB" dirty="0"/>
              <a:t>Bitcoin und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Kryptowährungen</a:t>
            </a:r>
            <a:endParaRPr lang="en-GB" dirty="0"/>
          </a:p>
          <a:p>
            <a:r>
              <a:rPr lang="en-GB" dirty="0"/>
              <a:t>“</a:t>
            </a:r>
            <a:r>
              <a:rPr lang="en-GB" dirty="0" err="1"/>
              <a:t>Bullrun</a:t>
            </a:r>
            <a:r>
              <a:rPr lang="en-GB" dirty="0"/>
              <a:t>”</a:t>
            </a:r>
          </a:p>
          <a:p>
            <a:r>
              <a:rPr lang="en-GB" dirty="0" err="1"/>
              <a:t>Energieverbrauch</a:t>
            </a:r>
            <a:r>
              <a:rPr lang="en-GB" dirty="0"/>
              <a:t>-Mining</a:t>
            </a:r>
          </a:p>
          <a:p>
            <a:r>
              <a:rPr lang="en-GB" dirty="0"/>
              <a:t>Elon Musk / “Influencer”</a:t>
            </a:r>
          </a:p>
          <a:p>
            <a:r>
              <a:rPr lang="en-GB" dirty="0"/>
              <a:t>El Salvador </a:t>
            </a:r>
            <a:r>
              <a:rPr lang="en-GB" sz="1600" dirty="0"/>
              <a:t>(https://www.youtube.com/watch?v=_59hrgTiRJU)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6BF852-E578-40FB-8A3C-C789E6B0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27D4C22-F122-483E-9856-CFC38F1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Nicht Teil dieses Vortrages, aber gern zur Diskussion anschließend: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FE05BF61-60C4-4419-8940-43264221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EEB855C-88C1-4594-B9A4-A8BF6893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10469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tut die Blockchain?</a:t>
            </a:r>
          </a:p>
          <a:p>
            <a:pPr lvl="1"/>
            <a:r>
              <a:rPr lang="de-DE" dirty="0"/>
              <a:t>Speicherung von Daten: sicher, öffentlich, dezentralisiert.</a:t>
            </a:r>
          </a:p>
          <a:p>
            <a:pPr lvl="1"/>
            <a:r>
              <a:rPr lang="de-DE" dirty="0"/>
              <a:t>Keine Kontrolle von „Zwischenstellen“ erforderlich</a:t>
            </a:r>
          </a:p>
          <a:p>
            <a:pPr lvl="1"/>
            <a:r>
              <a:rPr lang="de-DE" dirty="0"/>
              <a:t>Nicht nur für Kryptowährung</a:t>
            </a:r>
          </a:p>
          <a:p>
            <a:pPr lvl="1"/>
            <a:r>
              <a:rPr lang="de-DE" dirty="0" err="1"/>
              <a:t>Kryptografie+Algorithmen</a:t>
            </a:r>
            <a:r>
              <a:rPr lang="de-DE" dirty="0"/>
              <a:t>= keine Kontrolle durch Zwischenstellen/ Daten werden im öffentlichen Netzwerk gespeichert, geteilt, validiert.</a:t>
            </a:r>
          </a:p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8D39130-CE1D-471A-B3B3-6E94A79E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7" y="2351088"/>
            <a:ext cx="6667500" cy="3676650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65591-6182-4B48-89E6-03C5D79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FA188E-8A36-44B8-8F42-AD0177B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B0406325-07B9-4B1F-8629-F46790E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EA373A51-6AB0-4535-B403-7920C73F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15164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2528D8-7CA9-441D-88ED-9F8726CE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Hash Funktion: </a:t>
            </a:r>
          </a:p>
          <a:p>
            <a:pPr marL="0" indent="0">
              <a:buNone/>
            </a:pPr>
            <a:r>
              <a:rPr lang="de-DE" sz="2000" dirty="0"/>
              <a:t>Input ist ein String variabler Länge. Rückgabe ist ein String fixer Länge (</a:t>
            </a:r>
            <a:r>
              <a:rPr lang="de-DE" sz="2000" i="1" dirty="0" err="1"/>
              <a:t>unique</a:t>
            </a:r>
            <a:r>
              <a:rPr lang="de-DE" sz="2000" dirty="0"/>
              <a:t> zum passenden Input).</a:t>
            </a:r>
          </a:p>
          <a:p>
            <a:pPr marL="0" indent="0">
              <a:buNone/>
            </a:pPr>
            <a:r>
              <a:rPr lang="de-DE" sz="2000" dirty="0"/>
              <a:t>Um den Input String zu berechnen gibt es 2</a:t>
            </a:r>
            <a:r>
              <a:rPr lang="de-DE" sz="2000" baseline="30000" dirty="0"/>
              <a:t>256 </a:t>
            </a:r>
            <a:r>
              <a:rPr lang="de-DE" sz="2000" dirty="0"/>
              <a:t>Möglichkeiten</a:t>
            </a:r>
          </a:p>
          <a:p>
            <a:pPr marL="0" indent="0">
              <a:buNone/>
            </a:pPr>
            <a:r>
              <a:rPr lang="de-DE" sz="2000" dirty="0"/>
              <a:t>Um Daten einem Block zu ändern müsste die gesamte Blockchain geändert werden!</a:t>
            </a:r>
          </a:p>
          <a:p>
            <a:r>
              <a:rPr lang="de-DE" sz="2000" dirty="0"/>
              <a:t>Block: ein Element der Blockchain</a:t>
            </a:r>
          </a:p>
          <a:p>
            <a:pPr marL="0" indent="0">
              <a:buNone/>
            </a:pPr>
            <a:r>
              <a:rPr lang="en-GB" sz="2000" dirty="0" err="1"/>
              <a:t>Daten+neuer</a:t>
            </a:r>
            <a:r>
              <a:rPr lang="en-GB" sz="2000" dirty="0"/>
              <a:t> </a:t>
            </a:r>
            <a:r>
              <a:rPr lang="en-GB" sz="2000" dirty="0" err="1"/>
              <a:t>Hash+vorhergeheneder</a:t>
            </a:r>
            <a:r>
              <a:rPr lang="en-GB" sz="2000" dirty="0"/>
              <a:t>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Genesis Block: der Aller </a:t>
            </a:r>
            <a:r>
              <a:rPr lang="en-GB" sz="2000" dirty="0" err="1"/>
              <a:t>erste</a:t>
            </a:r>
            <a:r>
              <a:rPr lang="en-GB" sz="2000" dirty="0"/>
              <a:t> in der Blockchain, </a:t>
            </a:r>
            <a:r>
              <a:rPr lang="en-GB" sz="2000" dirty="0" err="1"/>
              <a:t>als</a:t>
            </a:r>
            <a:r>
              <a:rPr lang="en-GB" sz="2000" dirty="0"/>
              <a:t> “</a:t>
            </a:r>
            <a:r>
              <a:rPr lang="en-GB" sz="2000" dirty="0" err="1"/>
              <a:t>Vorgänger</a:t>
            </a:r>
            <a:r>
              <a:rPr lang="en-GB" sz="2000" dirty="0"/>
              <a:t>” </a:t>
            </a:r>
            <a:r>
              <a:rPr lang="en-GB" sz="2000" dirty="0" err="1"/>
              <a:t>dient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null hash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7F3D5A-668E-4B15-8667-BB158FE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DF7E2F-1BD4-43AA-896D-0461572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Basis-Information zur Blockchain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E9A91EBF-39AC-41C5-BFC1-CCFCEF0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82086ED8-463F-4249-B5F3-46081421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14731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51D91E-D2AB-432F-ACE3-1F577535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SHA-256 (von SHA-2): </a:t>
            </a:r>
            <a:r>
              <a:rPr lang="en-GB" i="1" dirty="0">
                <a:effectLst/>
              </a:rPr>
              <a:t>secure hash algorithm</a:t>
            </a:r>
          </a:p>
          <a:p>
            <a:endParaRPr lang="de-DE" sz="1900" dirty="0"/>
          </a:p>
          <a:p>
            <a:r>
              <a:rPr lang="de-DE" sz="1900" dirty="0"/>
              <a:t>SHA256("Fran</a:t>
            </a:r>
            <a:r>
              <a:rPr lang="de-DE" sz="1900" dirty="0">
                <a:highlight>
                  <a:srgbClr val="00FFFF"/>
                </a:highlight>
              </a:rPr>
              <a:t>z</a:t>
            </a:r>
            <a:r>
              <a:rPr lang="de-DE" sz="1900" dirty="0"/>
              <a:t> jagt im komplett verwahrlosten Taxi quer durch Bayern") = </a:t>
            </a:r>
          </a:p>
          <a:p>
            <a:r>
              <a:rPr lang="de-DE" sz="1900" dirty="0">
                <a:highlight>
                  <a:srgbClr val="FFFF00"/>
                </a:highlight>
              </a:rPr>
              <a:t>d32b568cd1b96d459e7291ebf4b25d007f275c9f13149beeb782fac0716613f8</a:t>
            </a:r>
          </a:p>
          <a:p>
            <a:r>
              <a:rPr lang="de-DE" sz="1900" dirty="0"/>
              <a:t>SHA256("Fran</a:t>
            </a:r>
            <a:r>
              <a:rPr lang="de-DE" sz="1900" dirty="0">
                <a:highlight>
                  <a:srgbClr val="00FFFF"/>
                </a:highlight>
              </a:rPr>
              <a:t>k</a:t>
            </a:r>
            <a:r>
              <a:rPr lang="de-DE" sz="1900" dirty="0"/>
              <a:t> jagt im komplett verwahrlosten Taxi quer durch Bayern") = </a:t>
            </a:r>
          </a:p>
          <a:p>
            <a:r>
              <a:rPr lang="de-DE" sz="1900" dirty="0">
                <a:highlight>
                  <a:srgbClr val="FFFF00"/>
                </a:highlight>
              </a:rPr>
              <a:t>78206a866dbb2bf017d8e34274aed01a8ce405b69d45db30bafa00f5eeed7d5e</a:t>
            </a:r>
          </a:p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59E722-EBCA-4CAB-8DE2-86F402EB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2F2621-A6B6-4F88-8E86-C81AC4F4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Work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4F185941-C9C1-48AE-9F42-6091BBC1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D326053-2D3F-4A07-A2A7-C47715D4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373867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ACAA31-C842-4082-90FB-B7812A62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 zuerst muss Leistung investiert werden-verhindert Missbrauch des Dienstes.</a:t>
            </a:r>
          </a:p>
          <a:p>
            <a:r>
              <a:rPr lang="de-DE" dirty="0"/>
              <a:t>Ein Block muss mit einer gewissen Anzahl an Null (Ø) starten (z.B. 4-je nach Komplexität):=</a:t>
            </a:r>
          </a:p>
          <a:p>
            <a:r>
              <a:rPr lang="de-DE" dirty="0"/>
              <a:t>Die Hash Funktion muss so oft aufgerufen werden, bis 4 x Null an erster Stelle steht-dann kann ein Block hinzugefügt werden. Zeit, Rechenleistung, Energie…</a:t>
            </a:r>
          </a:p>
          <a:p>
            <a:pPr marL="0" indent="0">
              <a:buNone/>
            </a:pPr>
            <a:r>
              <a:rPr lang="de-DE" dirty="0"/>
              <a:t> Um den Input zu verändern, ist ein weiterer Wert </a:t>
            </a:r>
            <a:r>
              <a:rPr lang="de-DE" dirty="0" err="1"/>
              <a:t>notwending</a:t>
            </a:r>
            <a:r>
              <a:rPr lang="de-DE" dirty="0"/>
              <a:t>: die „</a:t>
            </a:r>
            <a:r>
              <a:rPr lang="de-DE" dirty="0" err="1"/>
              <a:t>Nonce</a:t>
            </a:r>
            <a:r>
              <a:rPr lang="de-DE" dirty="0"/>
              <a:t>“ *</a:t>
            </a:r>
          </a:p>
          <a:p>
            <a:pPr marL="0" indent="0">
              <a:buNone/>
            </a:pPr>
            <a:r>
              <a:rPr lang="de-DE" sz="2100" dirty="0"/>
              <a:t>*In der </a:t>
            </a:r>
            <a:r>
              <a:rPr lang="de-DE" sz="2100" dirty="0">
                <a:hlinkClick r:id="rId2"/>
              </a:rPr>
              <a:t>Kryptographie</a:t>
            </a:r>
            <a:r>
              <a:rPr lang="de-DE" sz="2100" dirty="0"/>
              <a:t> wurde die Bezeichnung </a:t>
            </a:r>
            <a:r>
              <a:rPr lang="de-DE" sz="2100" i="1" dirty="0" err="1"/>
              <a:t>Nonce</a:t>
            </a:r>
            <a:r>
              <a:rPr lang="de-DE" sz="2100" dirty="0"/>
              <a:t> (Abkürzung für: „</a:t>
            </a:r>
            <a:r>
              <a:rPr lang="de-DE" sz="2100" dirty="0" err="1"/>
              <a:t>used</a:t>
            </a:r>
            <a:r>
              <a:rPr lang="de-DE" sz="2100" dirty="0"/>
              <a:t> </a:t>
            </a:r>
            <a:r>
              <a:rPr lang="de-DE" sz="2100" dirty="0" err="1"/>
              <a:t>only</a:t>
            </a:r>
            <a:r>
              <a:rPr lang="de-DE" sz="2100" dirty="0"/>
              <a:t> </a:t>
            </a:r>
            <a:r>
              <a:rPr lang="de-DE" sz="2100" dirty="0" err="1"/>
              <a:t>once</a:t>
            </a:r>
            <a:r>
              <a:rPr lang="de-DE" sz="2100" dirty="0"/>
              <a:t>“ oder „</a:t>
            </a:r>
            <a:r>
              <a:rPr lang="de-DE" sz="2100" dirty="0" err="1"/>
              <a:t>number</a:t>
            </a:r>
            <a:r>
              <a:rPr lang="de-DE" sz="2100" dirty="0"/>
              <a:t> </a:t>
            </a:r>
            <a:r>
              <a:rPr lang="de-DE" sz="2100" dirty="0" err="1"/>
              <a:t>used</a:t>
            </a:r>
            <a:r>
              <a:rPr lang="de-DE" sz="2100" dirty="0"/>
              <a:t> </a:t>
            </a:r>
            <a:r>
              <a:rPr lang="de-DE" sz="2100" dirty="0" err="1"/>
              <a:t>once</a:t>
            </a:r>
            <a:r>
              <a:rPr lang="de-DE" sz="2100" dirty="0"/>
              <a:t>“) aufgegriffen, um eine Zahlen- oder Buchstabenkombination zu bezeichnen, die nur ein einziges Mal in dem jeweiligen Kontext verwendet wird.</a:t>
            </a:r>
            <a:endParaRPr lang="en-GB" sz="21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5F2DF-63B2-48A1-91C2-6B35B22D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1ECC1E-D6F1-492B-A572-69C106D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Work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B86E019C-F398-43AB-9DEC-AC9D14F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471CEF0-3BFA-4F8D-9C6F-75B20312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368557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A4BD53-D81F-4705-87C2-EEF7E9CB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Hash Funktionen:</a:t>
            </a:r>
          </a:p>
          <a:p>
            <a:r>
              <a:rPr lang="de-DE" dirty="0"/>
              <a:t>2</a:t>
            </a:r>
            <a:r>
              <a:rPr lang="de-DE" baseline="30000" dirty="0"/>
              <a:t>256</a:t>
            </a:r>
            <a:r>
              <a:rPr lang="de-DE" dirty="0"/>
              <a:t>=115792089237316195423570985008687907853269984665640564039457584007913129639936</a:t>
            </a:r>
          </a:p>
          <a:p>
            <a:pPr marL="0" indent="0">
              <a:buNone/>
            </a:pPr>
            <a:r>
              <a:rPr lang="de-DE" dirty="0"/>
              <a:t>In Worten:</a:t>
            </a:r>
          </a:p>
          <a:p>
            <a:pPr marL="0" indent="0">
              <a:buNone/>
            </a:pPr>
            <a:r>
              <a:rPr lang="en-GB" dirty="0"/>
              <a:t>115 quattuorvigintillion 792 </a:t>
            </a:r>
            <a:r>
              <a:rPr lang="en-GB" dirty="0" err="1"/>
              <a:t>trevigintillion</a:t>
            </a:r>
            <a:r>
              <a:rPr lang="en-GB" dirty="0"/>
              <a:t> 89 duovigintillion 237 unvigintillion 316 vigintillion 195 novemdecillion 423 octodecillion 570 </a:t>
            </a:r>
            <a:r>
              <a:rPr lang="en-GB" dirty="0" err="1"/>
              <a:t>septendecillion</a:t>
            </a:r>
            <a:r>
              <a:rPr lang="en-GB" dirty="0"/>
              <a:t> 985 sexdecillion 8 quindecillion 687 quattuordecillion 907 tredecillion 853 duodecillion 269 undecillion 984 decillion 665 nonillion 640 octillion 564 septillion 39 sextillion 457 quintillion 584 quadrillion 7 trillion 913 billion 129 million 639 thousand 936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3A34A5-66BB-4448-987B-C298D09F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1702C5A-2EAF-4281-86F6-DF2796C7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Work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9163147A-122A-49FA-A224-7061303F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6DC53738-ED9E-4111-8534-DDF04EB7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361153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FBE5AF-6DE7-49DE-9B18-BF55CB45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=einen neuen Block kreieren, den Proof </a:t>
            </a:r>
            <a:r>
              <a:rPr lang="de-DE" sz="2000" dirty="0" err="1"/>
              <a:t>of</a:t>
            </a:r>
            <a:r>
              <a:rPr lang="de-DE" sz="2000" dirty="0"/>
              <a:t> Work erfüllen, vom Netzwerk validiert werden und den Block zur Blockchain hinzufügen.</a:t>
            </a:r>
          </a:p>
          <a:p>
            <a:r>
              <a:rPr lang="de-DE" sz="2000" dirty="0"/>
              <a:t>Dafür notwendig: die richtige „</a:t>
            </a:r>
            <a:r>
              <a:rPr lang="de-DE" sz="2000" dirty="0" err="1"/>
              <a:t>Nonce</a:t>
            </a:r>
            <a:r>
              <a:rPr lang="de-DE" sz="2000" dirty="0"/>
              <a:t>“ finden,</a:t>
            </a:r>
          </a:p>
          <a:p>
            <a:pPr marL="0" indent="0">
              <a:buNone/>
            </a:pPr>
            <a:r>
              <a:rPr lang="de-DE" sz="2000" dirty="0"/>
              <a:t>bis ein Wert gefunden wird, der dem Hash des Blocks entspricht. </a:t>
            </a:r>
          </a:p>
          <a:p>
            <a:pPr marL="0" indent="0">
              <a:buNone/>
            </a:pPr>
            <a:r>
              <a:rPr lang="de-DE" sz="2000" dirty="0"/>
              <a:t>Die </a:t>
            </a:r>
            <a:r>
              <a:rPr lang="de-DE" sz="2000" dirty="0" err="1"/>
              <a:t>Node</a:t>
            </a:r>
            <a:r>
              <a:rPr lang="de-DE" sz="2000" dirty="0"/>
              <a:t>/der Miner </a:t>
            </a:r>
            <a:r>
              <a:rPr lang="de-DE" sz="2000" dirty="0" err="1"/>
              <a:t>hasht</a:t>
            </a:r>
            <a:r>
              <a:rPr lang="de-DE" sz="2000" dirty="0"/>
              <a:t> den Block, er kann nicht mehr verändert werden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sz="2000" dirty="0"/>
              <a:t>Der erste Miner, der einen gültigen Hash findet, validiert den Block in einen neuen Block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Block Reward in Bitcoin (6,25 BTC).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Mining Difficulty: </a:t>
            </a:r>
            <a:r>
              <a:rPr lang="en-GB" sz="2000" dirty="0" err="1"/>
              <a:t>bestimmt</a:t>
            </a:r>
            <a:r>
              <a:rPr lang="en-GB" sz="2000" dirty="0"/>
              <a:t> die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lösende</a:t>
            </a:r>
            <a:r>
              <a:rPr lang="en-GB" sz="2000" dirty="0"/>
              <a:t> </a:t>
            </a:r>
            <a:r>
              <a:rPr lang="en-GB" sz="2000" dirty="0" err="1"/>
              <a:t>kryptografische</a:t>
            </a:r>
            <a:r>
              <a:rPr lang="en-GB" sz="2000" dirty="0"/>
              <a:t> </a:t>
            </a:r>
            <a:r>
              <a:rPr lang="en-GB" sz="2000" dirty="0" err="1"/>
              <a:t>Rechenaufgabe</a:t>
            </a:r>
            <a:r>
              <a:rPr lang="en-GB" sz="2000" dirty="0"/>
              <a:t> (</a:t>
            </a:r>
            <a:r>
              <a:rPr lang="en-GB" sz="2000" dirty="0" err="1"/>
              <a:t>bereitgestellt</a:t>
            </a:r>
            <a:r>
              <a:rPr lang="en-GB" sz="2000" dirty="0"/>
              <a:t> </a:t>
            </a:r>
            <a:r>
              <a:rPr lang="en-GB" sz="2000" dirty="0" err="1"/>
              <a:t>vom</a:t>
            </a:r>
            <a:r>
              <a:rPr lang="en-GB" sz="2000" dirty="0"/>
              <a:t> Bitcoin-</a:t>
            </a:r>
            <a:r>
              <a:rPr lang="en-GB" sz="2000" dirty="0" err="1"/>
              <a:t>Algorithmus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 err="1"/>
              <a:t>Variiert</a:t>
            </a:r>
            <a:r>
              <a:rPr lang="en-GB" sz="2000" dirty="0"/>
              <a:t> je </a:t>
            </a:r>
            <a:r>
              <a:rPr lang="en-GB" sz="2000" dirty="0" err="1"/>
              <a:t>nach</a:t>
            </a:r>
            <a:r>
              <a:rPr lang="en-GB" sz="2000" dirty="0"/>
              <a:t> </a:t>
            </a:r>
            <a:r>
              <a:rPr lang="en-GB" sz="2000" dirty="0" err="1"/>
              <a:t>Anzahl</a:t>
            </a:r>
            <a:r>
              <a:rPr lang="en-GB" sz="2000" dirty="0"/>
              <a:t> der Miner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Netzwerk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Wird</a:t>
            </a:r>
            <a:r>
              <a:rPr lang="en-GB" sz="2000" dirty="0"/>
              <a:t> </a:t>
            </a:r>
            <a:r>
              <a:rPr lang="en-GB" sz="2000" dirty="0" err="1"/>
              <a:t>erhöht</a:t>
            </a:r>
            <a:r>
              <a:rPr lang="en-GB" sz="2000" dirty="0"/>
              <a:t> </a:t>
            </a:r>
            <a:r>
              <a:rPr lang="en-GB" sz="2000" dirty="0" err="1"/>
              <a:t>oder</a:t>
            </a:r>
            <a:r>
              <a:rPr lang="en-GB" sz="2000" dirty="0"/>
              <a:t> </a:t>
            </a:r>
            <a:r>
              <a:rPr lang="en-GB" sz="2000" dirty="0" err="1"/>
              <a:t>reduziert</a:t>
            </a:r>
            <a:r>
              <a:rPr lang="en-GB" sz="2000" dirty="0"/>
              <a:t> um die </a:t>
            </a:r>
            <a:r>
              <a:rPr lang="en-GB" sz="2000" dirty="0" err="1"/>
              <a:t>gewünschte</a:t>
            </a:r>
            <a:r>
              <a:rPr lang="en-GB" sz="2000" dirty="0"/>
              <a:t> </a:t>
            </a:r>
            <a:r>
              <a:rPr lang="en-GB" sz="2000" dirty="0" err="1"/>
              <a:t>Blockzeit</a:t>
            </a:r>
            <a:r>
              <a:rPr lang="en-GB" sz="2000" dirty="0"/>
              <a:t> </a:t>
            </a:r>
            <a:r>
              <a:rPr lang="en-GB" sz="2000" dirty="0" err="1"/>
              <a:t>einzuhalten</a:t>
            </a:r>
            <a:endParaRPr lang="en-GB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8E014D-6978-4F00-9BD1-1ABC821F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435700-7AE9-4D40-BCC3-AC4C3D8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Mining</a:t>
            </a:r>
            <a:endParaRPr lang="en-GB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38EB1387-3839-4873-9F51-E5DC5E70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600" y="6452048"/>
            <a:ext cx="2042980" cy="193306"/>
          </a:xfrm>
        </p:spPr>
        <p:txBody>
          <a:bodyPr/>
          <a:lstStyle/>
          <a:p>
            <a:r>
              <a:rPr lang="de-DE" dirty="0"/>
              <a:t>21.06.2021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36958DA-24A8-49D8-874A-8A94D910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351" y="6452048"/>
            <a:ext cx="5456365" cy="193306"/>
          </a:xfrm>
        </p:spPr>
        <p:txBody>
          <a:bodyPr/>
          <a:lstStyle/>
          <a:p>
            <a:r>
              <a:rPr lang="de-DE" dirty="0"/>
              <a:t>Ulrike Ozim	MSD19	Seminar Mobile Software Development  Thema: Blockchain</a:t>
            </a:r>
          </a:p>
        </p:txBody>
      </p:sp>
    </p:spTree>
    <p:extLst>
      <p:ext uri="{BB962C8B-B14F-4D97-AF65-F5344CB8AC3E}">
        <p14:creationId xmlns:p14="http://schemas.microsoft.com/office/powerpoint/2010/main" val="25474975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Bildschirmpräsentation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Master - Applied Computer Sciences</vt:lpstr>
      <vt:lpstr>Seminar Mobile Development</vt:lpstr>
      <vt:lpstr>Nicht Teil dieses Vortrages, aber gern zur Diskussion anschließend:</vt:lpstr>
      <vt:lpstr>Blockchain</vt:lpstr>
      <vt:lpstr>Blockchain</vt:lpstr>
      <vt:lpstr>Basis-Information zur Blockchain</vt:lpstr>
      <vt:lpstr>Proof of Work</vt:lpstr>
      <vt:lpstr>Proof of Work</vt:lpstr>
      <vt:lpstr>Proof of Work</vt:lpstr>
      <vt:lpstr>Mining</vt:lpstr>
      <vt:lpstr>Quellen:</vt:lpstr>
      <vt:lpstr>Weiterfürende Quellen</vt:lpstr>
      <vt:lpstr>PowerPoint-Präsentation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U O</cp:lastModifiedBy>
  <cp:revision>45</cp:revision>
  <dcterms:created xsi:type="dcterms:W3CDTF">2013-02-19T07:57:04Z</dcterms:created>
  <dcterms:modified xsi:type="dcterms:W3CDTF">2021-06-21T07:59:50Z</dcterms:modified>
</cp:coreProperties>
</file>