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 id="262" r:id="rId7"/>
    <p:sldId id="263" r:id="rId8"/>
    <p:sldId id="264" r:id="rId9"/>
    <p:sldId id="266" r:id="rId10"/>
    <p:sldId id="265" r:id="rId11"/>
    <p:sldId id="267" r:id="rId12"/>
    <p:sldId id="268" r:id="rId13"/>
    <p:sldId id="270" r:id="rId14"/>
    <p:sldId id="272" r:id="rId15"/>
    <p:sldId id="273" r:id="rId16"/>
    <p:sldId id="274" r:id="rId17"/>
    <p:sldId id="275" r:id="rId18"/>
    <p:sldId id="276" r:id="rId19"/>
    <p:sldId id="277" r:id="rId20"/>
    <p:sldId id="278" r:id="rId21"/>
    <p:sldId id="279" r:id="rId22"/>
    <p:sldId id="281" r:id="rId23"/>
    <p:sldId id="282" r:id="rId24"/>
    <p:sldId id="283" r:id="rId25"/>
    <p:sldId id="284" r:id="rId26"/>
    <p:sldId id="285" r:id="rId27"/>
    <p:sldId id="286" r:id="rId28"/>
    <p:sldId id="287" r:id="rId29"/>
    <p:sldId id="288" r:id="rId30"/>
    <p:sldId id="289" r:id="rId31"/>
    <p:sldId id="290"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875E0F-E1B0-44BE-8525-FDF91D2A0C64}" type="datetimeFigureOut">
              <a:rPr lang="en-US" smtClean="0"/>
              <a:t>7/12/2024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215400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75E0F-E1B0-44BE-8525-FDF91D2A0C6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369932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875E0F-E1B0-44BE-8525-FDF91D2A0C6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30159209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8875E0F-E1B0-44BE-8525-FDF91D2A0C6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4196763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5E0F-E1B0-44BE-8525-FDF91D2A0C6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5936885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875E0F-E1B0-44BE-8525-FDF91D2A0C64}"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1502660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8875E0F-E1B0-44BE-8525-FDF91D2A0C64}" type="datetimeFigureOut">
              <a:rPr lang="en-US" smtClean="0"/>
              <a:t>7/12/2024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20564896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8875E0F-E1B0-44BE-8525-FDF91D2A0C6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2936109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8875E0F-E1B0-44BE-8525-FDF91D2A0C6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2834452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875E0F-E1B0-44BE-8525-FDF91D2A0C6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1532382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875E0F-E1B0-44BE-8525-FDF91D2A0C64}"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3879504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875E0F-E1B0-44BE-8525-FDF91D2A0C6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288944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875E0F-E1B0-44BE-8525-FDF91D2A0C64}" type="datetimeFigureOut">
              <a:rPr lang="en-US" smtClean="0"/>
              <a:t>7/12/2024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3110103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875E0F-E1B0-44BE-8525-FDF91D2A0C64}" type="datetimeFigureOut">
              <a:rPr lang="en-US" smtClean="0"/>
              <a:t>7/12/2024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3651606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75E0F-E1B0-44BE-8525-FDF91D2A0C64}" type="datetimeFigureOut">
              <a:rPr lang="en-US" smtClean="0"/>
              <a:t>7/12/2024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993654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75E0F-E1B0-44BE-8525-FDF91D2A0C6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777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875E0F-E1B0-44BE-8525-FDF91D2A0C64}" type="datetimeFigureOut">
              <a:rPr lang="en-US" smtClean="0"/>
              <a:t>7/12/2024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C4FD3B-06A9-47AD-805B-B9CB6E85A005}" type="slidenum">
              <a:rPr lang="en-US" smtClean="0"/>
              <a:t>‹#›</a:t>
            </a:fld>
            <a:endParaRPr lang="en-US"/>
          </a:p>
        </p:txBody>
      </p:sp>
    </p:spTree>
    <p:extLst>
      <p:ext uri="{BB962C8B-B14F-4D97-AF65-F5344CB8AC3E}">
        <p14:creationId xmlns:p14="http://schemas.microsoft.com/office/powerpoint/2010/main" val="2469877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8875E0F-E1B0-44BE-8525-FDF91D2A0C64}" type="datetimeFigureOut">
              <a:rPr lang="en-US" smtClean="0"/>
              <a:t>7/12/2024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8C4FD3B-06A9-47AD-805B-B9CB6E85A005}" type="slidenum">
              <a:rPr lang="en-US" smtClean="0"/>
              <a:t>‹#›</a:t>
            </a:fld>
            <a:endParaRPr lang="en-US"/>
          </a:p>
        </p:txBody>
      </p:sp>
    </p:spTree>
    <p:extLst>
      <p:ext uri="{BB962C8B-B14F-4D97-AF65-F5344CB8AC3E}">
        <p14:creationId xmlns:p14="http://schemas.microsoft.com/office/powerpoint/2010/main" val="694286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 Id="rId5" Type="http://schemas.openxmlformats.org/officeDocument/2006/relationships/image" Target="../media/image27.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0CE4-49AF-EE80-B36E-6E3174AA3894}"/>
              </a:ext>
            </a:extLst>
          </p:cNvPr>
          <p:cNvSpPr>
            <a:spLocks noGrp="1"/>
          </p:cNvSpPr>
          <p:nvPr>
            <p:ph type="ctrTitle"/>
          </p:nvPr>
        </p:nvSpPr>
        <p:spPr>
          <a:xfrm>
            <a:off x="1524000" y="1122363"/>
            <a:ext cx="9144000" cy="3440306"/>
          </a:xfrm>
        </p:spPr>
        <p:txBody>
          <a:bodyPr/>
          <a:lstStyle/>
          <a:p>
            <a:r>
              <a:rPr lang="en-US" dirty="0"/>
              <a:t> </a:t>
            </a:r>
            <a:r>
              <a:rPr lang="en-US" b="1" dirty="0"/>
              <a:t>FINLATICS DATA SCIENCE</a:t>
            </a:r>
            <a:br>
              <a:rPr lang="en-US" b="1" dirty="0"/>
            </a:br>
            <a:r>
              <a:rPr lang="en-US" b="1" dirty="0"/>
              <a:t>				CASE PROJECT</a:t>
            </a:r>
          </a:p>
        </p:txBody>
      </p:sp>
      <p:sp>
        <p:nvSpPr>
          <p:cNvPr id="3" name="Subtitle 2">
            <a:extLst>
              <a:ext uri="{FF2B5EF4-FFF2-40B4-BE49-F238E27FC236}">
                <a16:creationId xmlns:a16="http://schemas.microsoft.com/office/drawing/2014/main" id="{A38A010F-4074-7150-CF9C-94A0BC57DF99}"/>
              </a:ext>
            </a:extLst>
          </p:cNvPr>
          <p:cNvSpPr>
            <a:spLocks noGrp="1"/>
          </p:cNvSpPr>
          <p:nvPr>
            <p:ph type="subTitle" idx="1"/>
          </p:nvPr>
        </p:nvSpPr>
        <p:spPr>
          <a:xfrm>
            <a:off x="1524000" y="5290456"/>
            <a:ext cx="9144000" cy="867747"/>
          </a:xfrm>
        </p:spPr>
        <p:txBody>
          <a:bodyPr/>
          <a:lstStyle/>
          <a:p>
            <a:r>
              <a:rPr lang="en-US" dirty="0"/>
              <a:t>								</a:t>
            </a:r>
            <a:r>
              <a:rPr lang="en-US" b="1" dirty="0"/>
              <a:t>-ULLAS G</a:t>
            </a:r>
          </a:p>
        </p:txBody>
      </p:sp>
    </p:spTree>
    <p:extLst>
      <p:ext uri="{BB962C8B-B14F-4D97-AF65-F5344CB8AC3E}">
        <p14:creationId xmlns:p14="http://schemas.microsoft.com/office/powerpoint/2010/main" val="3570923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E6F0-125D-1BB0-8B47-7D09503FDC7D}"/>
              </a:ext>
            </a:extLst>
          </p:cNvPr>
          <p:cNvSpPr>
            <a:spLocks noGrp="1"/>
          </p:cNvSpPr>
          <p:nvPr>
            <p:ph type="title"/>
          </p:nvPr>
        </p:nvSpPr>
        <p:spPr/>
        <p:txBody>
          <a:bodyPr/>
          <a:lstStyle/>
          <a:p>
            <a:r>
              <a:rPr lang="en-US" b="1" dirty="0"/>
              <a:t>Educational Background of Clients</a:t>
            </a:r>
          </a:p>
        </p:txBody>
      </p:sp>
      <p:pic>
        <p:nvPicPr>
          <p:cNvPr id="5" name="Content Placeholder 4">
            <a:extLst>
              <a:ext uri="{FF2B5EF4-FFF2-40B4-BE49-F238E27FC236}">
                <a16:creationId xmlns:a16="http://schemas.microsoft.com/office/drawing/2014/main" id="{740EE994-BFFC-B619-B152-2C1047F02E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18" y="2453951"/>
            <a:ext cx="11159413" cy="4133461"/>
          </a:xfrm>
        </p:spPr>
      </p:pic>
    </p:spTree>
    <p:extLst>
      <p:ext uri="{BB962C8B-B14F-4D97-AF65-F5344CB8AC3E}">
        <p14:creationId xmlns:p14="http://schemas.microsoft.com/office/powerpoint/2010/main" val="2661996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AB470-5A6A-49CE-6AF3-E8AEDEE4BBD0}"/>
              </a:ext>
            </a:extLst>
          </p:cNvPr>
          <p:cNvSpPr>
            <a:spLocks noGrp="1"/>
          </p:cNvSpPr>
          <p:nvPr>
            <p:ph type="title"/>
          </p:nvPr>
        </p:nvSpPr>
        <p:spPr/>
        <p:txBody>
          <a:bodyPr/>
          <a:lstStyle/>
          <a:p>
            <a:r>
              <a:rPr lang="en-US" b="1" dirty="0"/>
              <a:t>Educational Background of Clients</a:t>
            </a:r>
          </a:p>
        </p:txBody>
      </p:sp>
      <p:sp>
        <p:nvSpPr>
          <p:cNvPr id="3" name="Content Placeholder 2">
            <a:extLst>
              <a:ext uri="{FF2B5EF4-FFF2-40B4-BE49-F238E27FC236}">
                <a16:creationId xmlns:a16="http://schemas.microsoft.com/office/drawing/2014/main" id="{105039F0-D603-6255-11CF-DEF8F83F1A8E}"/>
              </a:ext>
            </a:extLst>
          </p:cNvPr>
          <p:cNvSpPr>
            <a:spLocks noGrp="1"/>
          </p:cNvSpPr>
          <p:nvPr>
            <p:ph idx="1"/>
          </p:nvPr>
        </p:nvSpPr>
        <p:spPr>
          <a:xfrm>
            <a:off x="951722" y="2836506"/>
            <a:ext cx="9573209" cy="2435290"/>
          </a:xfrm>
        </p:spPr>
        <p:txBody>
          <a:bodyPr>
            <a:normAutofit/>
          </a:bodyPr>
          <a:lstStyle/>
          <a:p>
            <a:r>
              <a:rPr lang="en-US" sz="2000" dirty="0"/>
              <a:t>The education level among clients shows a diverse distribution. A pie chart reveals that </a:t>
            </a:r>
            <a:r>
              <a:rPr lang="en-US" sz="2000" b="1" dirty="0"/>
              <a:t>51.3% have secondary education, 15.2% primary, and 29.2% tertiary. An additional 4.1% have unknown education levels</a:t>
            </a:r>
            <a:r>
              <a:rPr lang="en-US" sz="2000" dirty="0"/>
              <a:t>. A bar plot further illustrates these differences, comparing clients with and without credit</a:t>
            </a:r>
          </a:p>
        </p:txBody>
      </p:sp>
    </p:spTree>
    <p:extLst>
      <p:ext uri="{BB962C8B-B14F-4D97-AF65-F5344CB8AC3E}">
        <p14:creationId xmlns:p14="http://schemas.microsoft.com/office/powerpoint/2010/main" val="1759947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3D203-439B-64E7-3736-6C96DF38D687}"/>
              </a:ext>
            </a:extLst>
          </p:cNvPr>
          <p:cNvSpPr>
            <a:spLocks noGrp="1"/>
          </p:cNvSpPr>
          <p:nvPr>
            <p:ph type="title"/>
          </p:nvPr>
        </p:nvSpPr>
        <p:spPr>
          <a:xfrm>
            <a:off x="765110" y="973668"/>
            <a:ext cx="9769151" cy="706964"/>
          </a:xfrm>
        </p:spPr>
        <p:txBody>
          <a:bodyPr/>
          <a:lstStyle/>
          <a:p>
            <a:r>
              <a:rPr lang="en-US" b="1" dirty="0"/>
              <a:t>Proportion of Clients with Credit in Default</a:t>
            </a:r>
          </a:p>
        </p:txBody>
      </p:sp>
      <p:pic>
        <p:nvPicPr>
          <p:cNvPr id="5" name="Content Placeholder 4">
            <a:extLst>
              <a:ext uri="{FF2B5EF4-FFF2-40B4-BE49-F238E27FC236}">
                <a16:creationId xmlns:a16="http://schemas.microsoft.com/office/drawing/2014/main" id="{979F0227-9F4C-D5E7-B8A2-1FE203C119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9166" y="2594168"/>
            <a:ext cx="7184573" cy="3416300"/>
          </a:xfrm>
        </p:spPr>
      </p:pic>
      <p:sp>
        <p:nvSpPr>
          <p:cNvPr id="8" name="TextBox 7">
            <a:extLst>
              <a:ext uri="{FF2B5EF4-FFF2-40B4-BE49-F238E27FC236}">
                <a16:creationId xmlns:a16="http://schemas.microsoft.com/office/drawing/2014/main" id="{952C0685-9AAA-8BEA-86FC-18829BD1FF7C}"/>
              </a:ext>
            </a:extLst>
          </p:cNvPr>
          <p:cNvSpPr txBox="1"/>
          <p:nvPr/>
        </p:nvSpPr>
        <p:spPr>
          <a:xfrm>
            <a:off x="7949682" y="3023118"/>
            <a:ext cx="4170783" cy="2031325"/>
          </a:xfrm>
          <a:prstGeom prst="rect">
            <a:avLst/>
          </a:prstGeom>
          <a:noFill/>
        </p:spPr>
        <p:txBody>
          <a:bodyPr wrap="square" rtlCol="0">
            <a:spAutoFit/>
          </a:bodyPr>
          <a:lstStyle/>
          <a:p>
            <a:r>
              <a:rPr lang="en-US" b="1" dirty="0"/>
              <a:t>Only 1.8% of the clients have credit</a:t>
            </a:r>
          </a:p>
          <a:p>
            <a:r>
              <a:rPr lang="en-US" b="1" dirty="0"/>
              <a:t> in default</a:t>
            </a:r>
            <a:r>
              <a:rPr lang="en-US" dirty="0"/>
              <a:t>. The bar plot shows the distribution of credit status by age groups. </a:t>
            </a:r>
            <a:r>
              <a:rPr lang="en-US" b="1" dirty="0"/>
              <a:t>We can see that most of the clients  who have credit are from the age group 30-50</a:t>
            </a:r>
            <a:r>
              <a:rPr lang="en-US" dirty="0"/>
              <a:t>, while some of </a:t>
            </a:r>
          </a:p>
          <a:p>
            <a:r>
              <a:rPr lang="en-US" dirty="0"/>
              <a:t>Them are from 20-30 and 50-60</a:t>
            </a:r>
          </a:p>
        </p:txBody>
      </p:sp>
    </p:spTree>
    <p:extLst>
      <p:ext uri="{BB962C8B-B14F-4D97-AF65-F5344CB8AC3E}">
        <p14:creationId xmlns:p14="http://schemas.microsoft.com/office/powerpoint/2010/main" val="189009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1A06-22FF-9B00-73CE-3B9F1007B98B}"/>
              </a:ext>
            </a:extLst>
          </p:cNvPr>
          <p:cNvSpPr>
            <a:spLocks noGrp="1"/>
          </p:cNvSpPr>
          <p:nvPr>
            <p:ph type="title"/>
          </p:nvPr>
        </p:nvSpPr>
        <p:spPr/>
        <p:txBody>
          <a:bodyPr/>
          <a:lstStyle/>
          <a:p>
            <a:r>
              <a:rPr lang="en-US" b="1" dirty="0"/>
              <a:t>Distribution of Average Yearly Balance Among Clients</a:t>
            </a:r>
          </a:p>
        </p:txBody>
      </p:sp>
      <p:pic>
        <p:nvPicPr>
          <p:cNvPr id="6" name="Content Placeholder 5">
            <a:extLst>
              <a:ext uri="{FF2B5EF4-FFF2-40B4-BE49-F238E27FC236}">
                <a16:creationId xmlns:a16="http://schemas.microsoft.com/office/drawing/2014/main" id="{106630B4-8269-C969-9ECD-DF8104134E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33054" y="1726163"/>
            <a:ext cx="5503992" cy="4133461"/>
          </a:xfrm>
        </p:spPr>
      </p:pic>
      <p:sp>
        <p:nvSpPr>
          <p:cNvPr id="4" name="Text Placeholder 3">
            <a:extLst>
              <a:ext uri="{FF2B5EF4-FFF2-40B4-BE49-F238E27FC236}">
                <a16:creationId xmlns:a16="http://schemas.microsoft.com/office/drawing/2014/main" id="{D5650BC5-6CC5-FCCB-0480-3BA07E6C833F}"/>
              </a:ext>
            </a:extLst>
          </p:cNvPr>
          <p:cNvSpPr>
            <a:spLocks noGrp="1"/>
          </p:cNvSpPr>
          <p:nvPr>
            <p:ph type="body" sz="half" idx="2"/>
          </p:nvPr>
        </p:nvSpPr>
        <p:spPr>
          <a:xfrm>
            <a:off x="1154954" y="3079103"/>
            <a:ext cx="2793158" cy="2780522"/>
          </a:xfrm>
        </p:spPr>
        <p:txBody>
          <a:bodyPr>
            <a:normAutofit/>
          </a:bodyPr>
          <a:lstStyle/>
          <a:p>
            <a:endParaRPr lang="en-US" dirty="0"/>
          </a:p>
          <a:p>
            <a:r>
              <a:rPr lang="en-US" b="1" dirty="0"/>
              <a:t>The distribution of average yearly balances is highly right-skewed. Most clients have balances between 0 and 20,000 euros, with a large concentration near the lower end. A few clients have significantly higher balances, creating a long tail to the right.</a:t>
            </a:r>
          </a:p>
        </p:txBody>
      </p:sp>
    </p:spTree>
    <p:extLst>
      <p:ext uri="{BB962C8B-B14F-4D97-AF65-F5344CB8AC3E}">
        <p14:creationId xmlns:p14="http://schemas.microsoft.com/office/powerpoint/2010/main" val="371159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35D15-AF2E-2B5E-EC9B-34C08A07FBAE}"/>
              </a:ext>
            </a:extLst>
          </p:cNvPr>
          <p:cNvSpPr>
            <a:spLocks noGrp="1"/>
          </p:cNvSpPr>
          <p:nvPr>
            <p:ph type="title"/>
          </p:nvPr>
        </p:nvSpPr>
        <p:spPr>
          <a:xfrm>
            <a:off x="858416" y="973668"/>
            <a:ext cx="9526555" cy="706964"/>
          </a:xfrm>
        </p:spPr>
        <p:txBody>
          <a:bodyPr/>
          <a:lstStyle/>
          <a:p>
            <a:r>
              <a:rPr lang="en-US" b="1" dirty="0"/>
              <a:t>Clients with Housing and Personal Loans</a:t>
            </a:r>
          </a:p>
        </p:txBody>
      </p:sp>
      <p:pic>
        <p:nvPicPr>
          <p:cNvPr id="6" name="Content Placeholder 5">
            <a:extLst>
              <a:ext uri="{FF2B5EF4-FFF2-40B4-BE49-F238E27FC236}">
                <a16:creationId xmlns:a16="http://schemas.microsoft.com/office/drawing/2014/main" id="{7AA3E839-D473-2C55-EFFD-1D220B975A0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1135" y="2519266"/>
            <a:ext cx="5308310" cy="3097763"/>
          </a:xfrm>
        </p:spPr>
      </p:pic>
      <p:pic>
        <p:nvPicPr>
          <p:cNvPr id="8" name="Content Placeholder 7">
            <a:extLst>
              <a:ext uri="{FF2B5EF4-FFF2-40B4-BE49-F238E27FC236}">
                <a16:creationId xmlns:a16="http://schemas.microsoft.com/office/drawing/2014/main" id="{7A0CB435-B279-8F6A-FC40-99FD2EA393B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94565" y="2621902"/>
            <a:ext cx="4874177" cy="2892490"/>
          </a:xfrm>
        </p:spPr>
      </p:pic>
      <p:sp>
        <p:nvSpPr>
          <p:cNvPr id="10" name="TextBox 9">
            <a:extLst>
              <a:ext uri="{FF2B5EF4-FFF2-40B4-BE49-F238E27FC236}">
                <a16:creationId xmlns:a16="http://schemas.microsoft.com/office/drawing/2014/main" id="{F33ABC0A-FC1A-8BCD-B3AB-FC84215B42DD}"/>
              </a:ext>
            </a:extLst>
          </p:cNvPr>
          <p:cNvSpPr txBox="1"/>
          <p:nvPr/>
        </p:nvSpPr>
        <p:spPr>
          <a:xfrm>
            <a:off x="766050" y="5514392"/>
            <a:ext cx="10782119" cy="923330"/>
          </a:xfrm>
          <a:prstGeom prst="rect">
            <a:avLst/>
          </a:prstGeom>
          <a:noFill/>
        </p:spPr>
        <p:txBody>
          <a:bodyPr wrap="none" rtlCol="0">
            <a:spAutoFit/>
          </a:bodyPr>
          <a:lstStyle/>
          <a:p>
            <a:r>
              <a:rPr lang="en-US" dirty="0"/>
              <a:t>The above plots  depict the percentage of clients with housing and personal loans.</a:t>
            </a:r>
          </a:p>
          <a:p>
            <a:r>
              <a:rPr lang="en-US" b="1" dirty="0"/>
              <a:t>Out of 45216 clients , 7244 of them have personal loans and 25130 of them have housing loans .</a:t>
            </a:r>
          </a:p>
          <a:p>
            <a:endParaRPr lang="en-US" dirty="0"/>
          </a:p>
        </p:txBody>
      </p:sp>
    </p:spTree>
    <p:extLst>
      <p:ext uri="{BB962C8B-B14F-4D97-AF65-F5344CB8AC3E}">
        <p14:creationId xmlns:p14="http://schemas.microsoft.com/office/powerpoint/2010/main" val="3926988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8546-68F0-C34B-7DDA-E87A0B6D4C0E}"/>
              </a:ext>
            </a:extLst>
          </p:cNvPr>
          <p:cNvSpPr>
            <a:spLocks noGrp="1"/>
          </p:cNvSpPr>
          <p:nvPr>
            <p:ph type="title"/>
          </p:nvPr>
        </p:nvSpPr>
        <p:spPr/>
        <p:txBody>
          <a:bodyPr/>
          <a:lstStyle/>
          <a:p>
            <a:r>
              <a:rPr lang="en-US" b="1" dirty="0"/>
              <a:t>Communication Types Used During the Campaign</a:t>
            </a:r>
          </a:p>
        </p:txBody>
      </p:sp>
      <p:pic>
        <p:nvPicPr>
          <p:cNvPr id="6" name="Content Placeholder 5">
            <a:extLst>
              <a:ext uri="{FF2B5EF4-FFF2-40B4-BE49-F238E27FC236}">
                <a16:creationId xmlns:a16="http://schemas.microsoft.com/office/drawing/2014/main" id="{6BCF18E2-15AE-F0EF-71DD-AA408EEC31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07698" y="1295400"/>
            <a:ext cx="5617029" cy="4729479"/>
          </a:xfrm>
        </p:spPr>
      </p:pic>
      <p:sp>
        <p:nvSpPr>
          <p:cNvPr id="4" name="Text Placeholder 3">
            <a:extLst>
              <a:ext uri="{FF2B5EF4-FFF2-40B4-BE49-F238E27FC236}">
                <a16:creationId xmlns:a16="http://schemas.microsoft.com/office/drawing/2014/main" id="{06BE5C4B-24FA-E388-319D-602819710678}"/>
              </a:ext>
            </a:extLst>
          </p:cNvPr>
          <p:cNvSpPr>
            <a:spLocks noGrp="1"/>
          </p:cNvSpPr>
          <p:nvPr>
            <p:ph type="body" sz="half" idx="2"/>
          </p:nvPr>
        </p:nvSpPr>
        <p:spPr/>
        <p:txBody>
          <a:bodyPr>
            <a:normAutofit fontScale="77500" lnSpcReduction="20000"/>
          </a:bodyPr>
          <a:lstStyle/>
          <a:p>
            <a:r>
              <a:rPr lang="en-US" b="1" dirty="0"/>
              <a:t>During the campaign, the bank employed different communication methods to reach out to clients. The majority of contacts, totaling 29,290, were made through cellular communication, suggesting a preference for mobile-based outreach. Additionally, 2,906 contacts were conducted via telephone. 13,020 contacts had an unknown communication type, indicating a need for better tracking of communication channels. This distribution underscores the importance of optimizing communication strategies to enhance client engagement and campaign effectiveness.</a:t>
            </a:r>
          </a:p>
        </p:txBody>
      </p:sp>
    </p:spTree>
    <p:extLst>
      <p:ext uri="{BB962C8B-B14F-4D97-AF65-F5344CB8AC3E}">
        <p14:creationId xmlns:p14="http://schemas.microsoft.com/office/powerpoint/2010/main" val="4287410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B650-4BF4-C81A-93F0-F138B128659E}"/>
              </a:ext>
            </a:extLst>
          </p:cNvPr>
          <p:cNvSpPr>
            <a:spLocks noGrp="1"/>
          </p:cNvSpPr>
          <p:nvPr>
            <p:ph type="title"/>
          </p:nvPr>
        </p:nvSpPr>
        <p:spPr>
          <a:xfrm>
            <a:off x="690465" y="765110"/>
            <a:ext cx="9937101" cy="895739"/>
          </a:xfrm>
        </p:spPr>
        <p:txBody>
          <a:bodyPr/>
          <a:lstStyle/>
          <a:p>
            <a:r>
              <a:rPr lang="en-US" b="1" dirty="0"/>
              <a:t>Distribution of Last contact day of the month</a:t>
            </a:r>
          </a:p>
        </p:txBody>
      </p:sp>
      <p:pic>
        <p:nvPicPr>
          <p:cNvPr id="6" name="Content Placeholder 5">
            <a:extLst>
              <a:ext uri="{FF2B5EF4-FFF2-40B4-BE49-F238E27FC236}">
                <a16:creationId xmlns:a16="http://schemas.microsoft.com/office/drawing/2014/main" id="{956A5DEE-DFF1-9419-D687-88E2725EFE1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32792" y="2304660"/>
            <a:ext cx="5765510" cy="4161453"/>
          </a:xfrm>
        </p:spPr>
      </p:pic>
      <p:pic>
        <p:nvPicPr>
          <p:cNvPr id="8" name="Content Placeholder 7">
            <a:extLst>
              <a:ext uri="{FF2B5EF4-FFF2-40B4-BE49-F238E27FC236}">
                <a16:creationId xmlns:a16="http://schemas.microsoft.com/office/drawing/2014/main" id="{F935A065-6B42-213D-1383-DD968990744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96000" y="2631233"/>
            <a:ext cx="5765510" cy="3704253"/>
          </a:xfrm>
        </p:spPr>
      </p:pic>
    </p:spTree>
    <p:extLst>
      <p:ext uri="{BB962C8B-B14F-4D97-AF65-F5344CB8AC3E}">
        <p14:creationId xmlns:p14="http://schemas.microsoft.com/office/powerpoint/2010/main" val="3704292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5A0F-F3E1-3368-DE6F-45F61F364855}"/>
              </a:ext>
            </a:extLst>
          </p:cNvPr>
          <p:cNvSpPr>
            <a:spLocks noGrp="1"/>
          </p:cNvSpPr>
          <p:nvPr>
            <p:ph type="title"/>
          </p:nvPr>
        </p:nvSpPr>
        <p:spPr/>
        <p:txBody>
          <a:bodyPr/>
          <a:lstStyle/>
          <a:p>
            <a:r>
              <a:rPr lang="en-US" b="1" dirty="0"/>
              <a:t>Distribution of Last contact day of the month</a:t>
            </a:r>
          </a:p>
        </p:txBody>
      </p:sp>
      <p:sp>
        <p:nvSpPr>
          <p:cNvPr id="3" name="Content Placeholder 2">
            <a:extLst>
              <a:ext uri="{FF2B5EF4-FFF2-40B4-BE49-F238E27FC236}">
                <a16:creationId xmlns:a16="http://schemas.microsoft.com/office/drawing/2014/main" id="{9CD7423A-9720-3D15-FD91-E187F453FE27}"/>
              </a:ext>
            </a:extLst>
          </p:cNvPr>
          <p:cNvSpPr>
            <a:spLocks noGrp="1"/>
          </p:cNvSpPr>
          <p:nvPr>
            <p:ph idx="1"/>
          </p:nvPr>
        </p:nvSpPr>
        <p:spPr>
          <a:xfrm>
            <a:off x="1154954" y="2799184"/>
            <a:ext cx="8825659" cy="3220616"/>
          </a:xfrm>
        </p:spPr>
        <p:txBody>
          <a:bodyPr/>
          <a:lstStyle/>
          <a:p>
            <a:r>
              <a:rPr lang="en-US" dirty="0"/>
              <a:t>The bar plot reveals that the </a:t>
            </a:r>
            <a:r>
              <a:rPr lang="en-US" b="1" dirty="0"/>
              <a:t>20th day </a:t>
            </a:r>
            <a:r>
              <a:rPr lang="en-US" dirty="0"/>
              <a:t>of the month recorded the highest number of client contacts.</a:t>
            </a:r>
          </a:p>
          <a:p>
            <a:r>
              <a:rPr lang="en-US" dirty="0"/>
              <a:t>On the right side, the heatmap displays the distribution of last contacts made to clients, with lighter colors indicating fewer contacts and darker colors indicating higher numbers.</a:t>
            </a:r>
          </a:p>
          <a:p>
            <a:r>
              <a:rPr lang="en-US" dirty="0"/>
              <a:t>Notably, the heatmap shows that </a:t>
            </a:r>
            <a:r>
              <a:rPr lang="en-US" b="1" dirty="0"/>
              <a:t>May 15th had the highest number of last contacts, reaching 1,126 clients</a:t>
            </a:r>
            <a:r>
              <a:rPr lang="en-US" dirty="0"/>
              <a:t>, making it a peak day for client interaction</a:t>
            </a:r>
          </a:p>
          <a:p>
            <a:pPr marL="0" indent="0">
              <a:buNone/>
            </a:pPr>
            <a:endParaRPr lang="en-US" dirty="0"/>
          </a:p>
          <a:p>
            <a:endParaRPr lang="en-US" dirty="0"/>
          </a:p>
        </p:txBody>
      </p:sp>
    </p:spTree>
    <p:extLst>
      <p:ext uri="{BB962C8B-B14F-4D97-AF65-F5344CB8AC3E}">
        <p14:creationId xmlns:p14="http://schemas.microsoft.com/office/powerpoint/2010/main" val="21799218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993EE-0A8A-8D13-4166-39A3C73BBB3C}"/>
              </a:ext>
            </a:extLst>
          </p:cNvPr>
          <p:cNvSpPr>
            <a:spLocks noGrp="1"/>
          </p:cNvSpPr>
          <p:nvPr>
            <p:ph type="title"/>
          </p:nvPr>
        </p:nvSpPr>
        <p:spPr/>
        <p:txBody>
          <a:bodyPr/>
          <a:lstStyle/>
          <a:p>
            <a:r>
              <a:rPr lang="en-US" b="1" dirty="0"/>
              <a:t>Distribution of Last contact Month</a:t>
            </a:r>
          </a:p>
        </p:txBody>
      </p:sp>
      <p:pic>
        <p:nvPicPr>
          <p:cNvPr id="6" name="Content Placeholder 5">
            <a:extLst>
              <a:ext uri="{FF2B5EF4-FFF2-40B4-BE49-F238E27FC236}">
                <a16:creationId xmlns:a16="http://schemas.microsoft.com/office/drawing/2014/main" id="{5C592B77-C8D9-30F8-9C23-AB006C80D11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62457" y="2603500"/>
            <a:ext cx="4237536" cy="3713324"/>
          </a:xfrm>
        </p:spPr>
      </p:pic>
      <p:pic>
        <p:nvPicPr>
          <p:cNvPr id="8" name="Content Placeholder 7">
            <a:extLst>
              <a:ext uri="{FF2B5EF4-FFF2-40B4-BE49-F238E27FC236}">
                <a16:creationId xmlns:a16="http://schemas.microsoft.com/office/drawing/2014/main" id="{DD7D8B29-985E-F3AE-CECD-ABFBE3F7C28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865968" y="2528855"/>
            <a:ext cx="6741314" cy="3787969"/>
          </a:xfrm>
        </p:spPr>
      </p:pic>
    </p:spTree>
    <p:extLst>
      <p:ext uri="{BB962C8B-B14F-4D97-AF65-F5344CB8AC3E}">
        <p14:creationId xmlns:p14="http://schemas.microsoft.com/office/powerpoint/2010/main" val="42650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1D70-99BF-6A06-8C62-7EE60C3E2667}"/>
              </a:ext>
            </a:extLst>
          </p:cNvPr>
          <p:cNvSpPr>
            <a:spLocks noGrp="1"/>
          </p:cNvSpPr>
          <p:nvPr>
            <p:ph type="title"/>
          </p:nvPr>
        </p:nvSpPr>
        <p:spPr/>
        <p:txBody>
          <a:bodyPr/>
          <a:lstStyle/>
          <a:p>
            <a:r>
              <a:rPr lang="en-US" b="1" dirty="0"/>
              <a:t>Distribution of Last contact Month</a:t>
            </a:r>
          </a:p>
        </p:txBody>
      </p:sp>
      <p:sp>
        <p:nvSpPr>
          <p:cNvPr id="3" name="Content Placeholder 2">
            <a:extLst>
              <a:ext uri="{FF2B5EF4-FFF2-40B4-BE49-F238E27FC236}">
                <a16:creationId xmlns:a16="http://schemas.microsoft.com/office/drawing/2014/main" id="{DFEA7AB5-1BD0-E384-1C3F-F1F11A907A7A}"/>
              </a:ext>
            </a:extLst>
          </p:cNvPr>
          <p:cNvSpPr>
            <a:spLocks noGrp="1"/>
          </p:cNvSpPr>
          <p:nvPr>
            <p:ph idx="1"/>
          </p:nvPr>
        </p:nvSpPr>
        <p:spPr/>
        <p:txBody>
          <a:bodyPr/>
          <a:lstStyle/>
          <a:p>
            <a:r>
              <a:rPr lang="en-US" dirty="0"/>
              <a:t>The pie chart illustrates the distribution of last contact months among clients, with </a:t>
            </a:r>
            <a:r>
              <a:rPr lang="en-US" b="1" dirty="0"/>
              <a:t>May representing the highest proportion at 30.4%</a:t>
            </a:r>
            <a:r>
              <a:rPr lang="en-US" dirty="0"/>
              <a:t> and </a:t>
            </a:r>
            <a:r>
              <a:rPr lang="en-US" b="1" dirty="0"/>
              <a:t>December the lowest at 0.5%. </a:t>
            </a:r>
          </a:p>
          <a:p>
            <a:r>
              <a:rPr lang="en-US" dirty="0"/>
              <a:t>The accompanying bar plot displays how each month correlates with the previous outcome of client interactions, providing further insights into the effectiveness of different contact periods.</a:t>
            </a:r>
          </a:p>
        </p:txBody>
      </p:sp>
    </p:spTree>
    <p:extLst>
      <p:ext uri="{BB962C8B-B14F-4D97-AF65-F5344CB8AC3E}">
        <p14:creationId xmlns:p14="http://schemas.microsoft.com/office/powerpoint/2010/main" val="120198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ECA1-5377-88A6-0703-A87DD0A7B64D}"/>
              </a:ext>
            </a:extLst>
          </p:cNvPr>
          <p:cNvSpPr>
            <a:spLocks noGrp="1"/>
          </p:cNvSpPr>
          <p:nvPr>
            <p:ph type="title"/>
          </p:nvPr>
        </p:nvSpPr>
        <p:spPr/>
        <p:txBody>
          <a:bodyPr/>
          <a:lstStyle/>
          <a:p>
            <a:r>
              <a:rPr lang="en-US" b="1" dirty="0"/>
              <a:t>Topic: Banking</a:t>
            </a:r>
          </a:p>
        </p:txBody>
      </p:sp>
      <p:sp>
        <p:nvSpPr>
          <p:cNvPr id="3" name="Content Placeholder 2">
            <a:extLst>
              <a:ext uri="{FF2B5EF4-FFF2-40B4-BE49-F238E27FC236}">
                <a16:creationId xmlns:a16="http://schemas.microsoft.com/office/drawing/2014/main" id="{FF79760D-1737-7018-0A08-0FCA65CFB4E9}"/>
              </a:ext>
            </a:extLst>
          </p:cNvPr>
          <p:cNvSpPr>
            <a:spLocks noGrp="1"/>
          </p:cNvSpPr>
          <p:nvPr>
            <p:ph idx="1"/>
          </p:nvPr>
        </p:nvSpPr>
        <p:spPr>
          <a:xfrm>
            <a:off x="1304244" y="2710369"/>
            <a:ext cx="8825659" cy="3173963"/>
          </a:xfrm>
        </p:spPr>
        <p:txBody>
          <a:bodyPr>
            <a:normAutofit/>
          </a:bodyPr>
          <a:lstStyle/>
          <a:p>
            <a:pPr marL="0" indent="0">
              <a:buNone/>
            </a:pPr>
            <a:r>
              <a:rPr lang="en-US" sz="2400" b="1" dirty="0"/>
              <a:t>PROBLEM STATEMENT: </a:t>
            </a:r>
          </a:p>
          <a:p>
            <a:pPr marL="0" indent="0">
              <a:buNone/>
            </a:pPr>
            <a:r>
              <a:rPr lang="en-US" sz="2400" b="1" dirty="0"/>
              <a:t>				</a:t>
            </a:r>
            <a:r>
              <a:rPr lang="en-US" sz="2400" dirty="0">
                <a:effectLst/>
                <a:latin typeface="Calibri" panose="020F0502020204030204" pitchFamily="34" charset="0"/>
                <a:ea typeface="Calibri" panose="020F0502020204030204" pitchFamily="34" charset="0"/>
                <a:cs typeface="Times New Roman" panose="02020603050405020304" pitchFamily="18" charset="0"/>
              </a:rPr>
              <a:t>The goal of this data science project is to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analyze and</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predict client behavior</a:t>
            </a:r>
            <a:r>
              <a:rPr lang="en-US" sz="2400" dirty="0">
                <a:effectLst/>
                <a:latin typeface="Calibri" panose="020F0502020204030204" pitchFamily="34" charset="0"/>
                <a:ea typeface="Calibri" panose="020F0502020204030204" pitchFamily="34" charset="0"/>
                <a:cs typeface="Times New Roman" panose="02020603050405020304" pitchFamily="18" charset="0"/>
              </a:rPr>
              <a:t> in a banking dataset related to direct marketing campaigns. Specifically</a:t>
            </a:r>
            <a:r>
              <a:rPr lang="en-US" sz="2400" b="1" dirty="0">
                <a:effectLst/>
                <a:latin typeface="Calibri" panose="020F0502020204030204" pitchFamily="34" charset="0"/>
                <a:ea typeface="Calibri" panose="020F0502020204030204" pitchFamily="34" charset="0"/>
                <a:cs typeface="Times New Roman" panose="02020603050405020304" pitchFamily="18" charset="0"/>
              </a:rPr>
              <a:t>, the objective is to explore correlations and</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b="1" dirty="0">
                <a:effectLst/>
                <a:latin typeface="Calibri" panose="020F0502020204030204" pitchFamily="34" charset="0"/>
                <a:ea typeface="Calibri" panose="020F0502020204030204" pitchFamily="34" charset="0"/>
                <a:cs typeface="Times New Roman" panose="02020603050405020304" pitchFamily="18" charset="0"/>
              </a:rPr>
              <a:t>patterns among various client attributes</a:t>
            </a:r>
            <a:r>
              <a:rPr lang="en-US" sz="2400" dirty="0">
                <a:effectLst/>
                <a:latin typeface="Calibri" panose="020F0502020204030204" pitchFamily="34" charset="0"/>
                <a:ea typeface="Calibri" panose="020F0502020204030204" pitchFamily="34" charset="0"/>
                <a:cs typeface="Times New Roman" panose="02020603050405020304" pitchFamily="18" charset="0"/>
              </a:rPr>
              <a:t> and determine the likelihood of clients subscribing to a term deposit</a:t>
            </a:r>
            <a:endParaRPr lang="en-US" sz="2400" b="1" dirty="0"/>
          </a:p>
        </p:txBody>
      </p:sp>
    </p:spTree>
    <p:extLst>
      <p:ext uri="{BB962C8B-B14F-4D97-AF65-F5344CB8AC3E}">
        <p14:creationId xmlns:p14="http://schemas.microsoft.com/office/powerpoint/2010/main" val="2672131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A717F-DB02-8C87-1DED-115DEFDA1F19}"/>
              </a:ext>
            </a:extLst>
          </p:cNvPr>
          <p:cNvSpPr>
            <a:spLocks noGrp="1"/>
          </p:cNvSpPr>
          <p:nvPr>
            <p:ph type="title"/>
          </p:nvPr>
        </p:nvSpPr>
        <p:spPr/>
        <p:txBody>
          <a:bodyPr/>
          <a:lstStyle/>
          <a:p>
            <a:r>
              <a:rPr lang="en-US" b="1" dirty="0"/>
              <a:t>Last Contact Month vs Job Type</a:t>
            </a:r>
          </a:p>
        </p:txBody>
      </p:sp>
      <p:pic>
        <p:nvPicPr>
          <p:cNvPr id="4" name="Picture 3">
            <a:extLst>
              <a:ext uri="{FF2B5EF4-FFF2-40B4-BE49-F238E27FC236}">
                <a16:creationId xmlns:a16="http://schemas.microsoft.com/office/drawing/2014/main" id="{3645AA43-E8EF-E0F7-0C03-481C464F9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16628"/>
            <a:ext cx="12192000" cy="4441372"/>
          </a:xfrm>
          <a:prstGeom prst="rect">
            <a:avLst/>
          </a:prstGeom>
        </p:spPr>
      </p:pic>
    </p:spTree>
    <p:extLst>
      <p:ext uri="{BB962C8B-B14F-4D97-AF65-F5344CB8AC3E}">
        <p14:creationId xmlns:p14="http://schemas.microsoft.com/office/powerpoint/2010/main" val="2425967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51FA-2802-D781-414A-BC1B3446DFBC}"/>
              </a:ext>
            </a:extLst>
          </p:cNvPr>
          <p:cNvSpPr>
            <a:spLocks noGrp="1"/>
          </p:cNvSpPr>
          <p:nvPr>
            <p:ph type="title"/>
          </p:nvPr>
        </p:nvSpPr>
        <p:spPr/>
        <p:txBody>
          <a:bodyPr/>
          <a:lstStyle/>
          <a:p>
            <a:r>
              <a:rPr lang="en-US" b="1" dirty="0"/>
              <a:t>Distribution Of Duration Of Last Contact</a:t>
            </a:r>
          </a:p>
        </p:txBody>
      </p:sp>
      <p:pic>
        <p:nvPicPr>
          <p:cNvPr id="6" name="Content Placeholder 5">
            <a:extLst>
              <a:ext uri="{FF2B5EF4-FFF2-40B4-BE49-F238E27FC236}">
                <a16:creationId xmlns:a16="http://schemas.microsoft.com/office/drawing/2014/main" id="{B9D31B23-F4B6-B8B6-FBF9-FFCAF0B8D3A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1770918"/>
            <a:ext cx="5189538" cy="3925764"/>
          </a:xfrm>
        </p:spPr>
      </p:pic>
      <p:sp>
        <p:nvSpPr>
          <p:cNvPr id="4" name="Text Placeholder 3">
            <a:extLst>
              <a:ext uri="{FF2B5EF4-FFF2-40B4-BE49-F238E27FC236}">
                <a16:creationId xmlns:a16="http://schemas.microsoft.com/office/drawing/2014/main" id="{EFCCFC48-8E6D-79DA-B091-F8F0D45C5E17}"/>
              </a:ext>
            </a:extLst>
          </p:cNvPr>
          <p:cNvSpPr>
            <a:spLocks noGrp="1"/>
          </p:cNvSpPr>
          <p:nvPr>
            <p:ph type="body" sz="half" idx="2"/>
          </p:nvPr>
        </p:nvSpPr>
        <p:spPr/>
        <p:txBody>
          <a:bodyPr/>
          <a:lstStyle/>
          <a:p>
            <a:r>
              <a:rPr lang="en-US" b="1" dirty="0"/>
              <a:t>From the plot, it's evident that the duration of the last contact for most clients ranged from 0 to 300 seconds, showing a right-skewed distribution. While some calls lasted between 500 and 800 seconds, very few exceeded 1000 seconds</a:t>
            </a:r>
            <a:r>
              <a:rPr lang="en-US" dirty="0"/>
              <a:t>.</a:t>
            </a:r>
          </a:p>
        </p:txBody>
      </p:sp>
    </p:spTree>
    <p:extLst>
      <p:ext uri="{BB962C8B-B14F-4D97-AF65-F5344CB8AC3E}">
        <p14:creationId xmlns:p14="http://schemas.microsoft.com/office/powerpoint/2010/main" val="162938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29746-4EF8-4D1E-428A-EFF640C7B117}"/>
              </a:ext>
            </a:extLst>
          </p:cNvPr>
          <p:cNvSpPr>
            <a:spLocks noGrp="1"/>
          </p:cNvSpPr>
          <p:nvPr>
            <p:ph type="title"/>
          </p:nvPr>
        </p:nvSpPr>
        <p:spPr>
          <a:xfrm>
            <a:off x="765110" y="973668"/>
            <a:ext cx="9731829" cy="706964"/>
          </a:xfrm>
        </p:spPr>
        <p:txBody>
          <a:bodyPr/>
          <a:lstStyle/>
          <a:p>
            <a:r>
              <a:rPr lang="en-US" b="1" dirty="0"/>
              <a:t>Number of Contacts Performed per Client During the Campaign</a:t>
            </a:r>
          </a:p>
        </p:txBody>
      </p:sp>
      <p:pic>
        <p:nvPicPr>
          <p:cNvPr id="6" name="Content Placeholder 5">
            <a:extLst>
              <a:ext uri="{FF2B5EF4-FFF2-40B4-BE49-F238E27FC236}">
                <a16:creationId xmlns:a16="http://schemas.microsoft.com/office/drawing/2014/main" id="{DB7627E4-7BB4-39BA-76BA-1CDB1255126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531" y="2565918"/>
            <a:ext cx="5742182" cy="3890866"/>
          </a:xfrm>
        </p:spPr>
      </p:pic>
      <p:pic>
        <p:nvPicPr>
          <p:cNvPr id="8" name="Content Placeholder 7">
            <a:extLst>
              <a:ext uri="{FF2B5EF4-FFF2-40B4-BE49-F238E27FC236}">
                <a16:creationId xmlns:a16="http://schemas.microsoft.com/office/drawing/2014/main" id="{F0C2DE48-121B-32AA-5AFE-FDDDC35598F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8713" y="2481944"/>
            <a:ext cx="5659826" cy="4124129"/>
          </a:xfrm>
        </p:spPr>
      </p:pic>
    </p:spTree>
    <p:extLst>
      <p:ext uri="{BB962C8B-B14F-4D97-AF65-F5344CB8AC3E}">
        <p14:creationId xmlns:p14="http://schemas.microsoft.com/office/powerpoint/2010/main" val="2925636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3665-05C6-1C36-9C95-29EE90BD6164}"/>
              </a:ext>
            </a:extLst>
          </p:cNvPr>
          <p:cNvSpPr>
            <a:spLocks noGrp="1"/>
          </p:cNvSpPr>
          <p:nvPr>
            <p:ph type="title"/>
          </p:nvPr>
        </p:nvSpPr>
        <p:spPr/>
        <p:txBody>
          <a:bodyPr/>
          <a:lstStyle/>
          <a:p>
            <a:r>
              <a:rPr lang="en-US" b="1" dirty="0"/>
              <a:t>Number of Contacts Performed per Client During the Campaign</a:t>
            </a:r>
          </a:p>
        </p:txBody>
      </p:sp>
      <p:sp>
        <p:nvSpPr>
          <p:cNvPr id="3" name="Content Placeholder 2">
            <a:extLst>
              <a:ext uri="{FF2B5EF4-FFF2-40B4-BE49-F238E27FC236}">
                <a16:creationId xmlns:a16="http://schemas.microsoft.com/office/drawing/2014/main" id="{4447596F-A014-A4B1-AC43-5EFF0DC9E841}"/>
              </a:ext>
            </a:extLst>
          </p:cNvPr>
          <p:cNvSpPr>
            <a:spLocks noGrp="1"/>
          </p:cNvSpPr>
          <p:nvPr>
            <p:ph idx="1"/>
          </p:nvPr>
        </p:nvSpPr>
        <p:spPr/>
        <p:txBody>
          <a:bodyPr/>
          <a:lstStyle/>
          <a:p>
            <a:r>
              <a:rPr lang="en-US" dirty="0"/>
              <a:t>From the box plot on the left, we observe that the </a:t>
            </a:r>
            <a:r>
              <a:rPr lang="en-US" b="1" dirty="0"/>
              <a:t>maximum number of contacts made per client during the campaign is 63</a:t>
            </a:r>
            <a:r>
              <a:rPr lang="en-US" dirty="0"/>
              <a:t>, while the </a:t>
            </a:r>
            <a:r>
              <a:rPr lang="en-US" b="1" dirty="0"/>
              <a:t>minimum is 1</a:t>
            </a:r>
            <a:r>
              <a:rPr lang="en-US" dirty="0"/>
              <a:t>. The </a:t>
            </a:r>
            <a:r>
              <a:rPr lang="en-US" b="1" dirty="0"/>
              <a:t>median number of contacts is 2</a:t>
            </a:r>
            <a:r>
              <a:rPr lang="en-US" dirty="0"/>
              <a:t>, indicating that half of the clients were contacted at least twice. </a:t>
            </a:r>
            <a:r>
              <a:rPr lang="en-US" b="1" dirty="0"/>
              <a:t>On average, each client received around 3 calls.</a:t>
            </a:r>
          </a:p>
          <a:p>
            <a:r>
              <a:rPr lang="en-US" b="1" dirty="0"/>
              <a:t>The histogram on the right shows the distribution of the number of contacts versus frequency</a:t>
            </a:r>
            <a:r>
              <a:rPr lang="en-US" dirty="0"/>
              <a:t>, providing a visual representation of how many clients received different numbers of contacts during the campaign.</a:t>
            </a:r>
          </a:p>
        </p:txBody>
      </p:sp>
    </p:spTree>
    <p:extLst>
      <p:ext uri="{BB962C8B-B14F-4D97-AF65-F5344CB8AC3E}">
        <p14:creationId xmlns:p14="http://schemas.microsoft.com/office/powerpoint/2010/main" val="358502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20117-73A2-7B66-0911-EAB1CAE902B0}"/>
              </a:ext>
            </a:extLst>
          </p:cNvPr>
          <p:cNvSpPr>
            <a:spLocks noGrp="1"/>
          </p:cNvSpPr>
          <p:nvPr>
            <p:ph type="title"/>
          </p:nvPr>
        </p:nvSpPr>
        <p:spPr>
          <a:xfrm>
            <a:off x="709126" y="838199"/>
            <a:ext cx="10030408" cy="706964"/>
          </a:xfrm>
        </p:spPr>
        <p:txBody>
          <a:bodyPr/>
          <a:lstStyle/>
          <a:p>
            <a:r>
              <a:rPr lang="en-US" b="1" dirty="0"/>
              <a:t>Distribution of Days Since Last Contact from Previous Campaign</a:t>
            </a:r>
          </a:p>
        </p:txBody>
      </p:sp>
      <p:pic>
        <p:nvPicPr>
          <p:cNvPr id="6" name="Content Placeholder 5">
            <a:extLst>
              <a:ext uri="{FF2B5EF4-FFF2-40B4-BE49-F238E27FC236}">
                <a16:creationId xmlns:a16="http://schemas.microsoft.com/office/drawing/2014/main" id="{11658C4A-2AFE-C048-06D7-A59843375DC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8497" y="2777003"/>
            <a:ext cx="5710335" cy="3726434"/>
          </a:xfrm>
        </p:spPr>
      </p:pic>
      <p:pic>
        <p:nvPicPr>
          <p:cNvPr id="8" name="Content Placeholder 7">
            <a:extLst>
              <a:ext uri="{FF2B5EF4-FFF2-40B4-BE49-F238E27FC236}">
                <a16:creationId xmlns:a16="http://schemas.microsoft.com/office/drawing/2014/main" id="{306CCF50-A870-29CB-68D9-5DFA301B24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8712" y="2890989"/>
            <a:ext cx="5491875" cy="3519141"/>
          </a:xfrm>
        </p:spPr>
      </p:pic>
    </p:spTree>
    <p:extLst>
      <p:ext uri="{BB962C8B-B14F-4D97-AF65-F5344CB8AC3E}">
        <p14:creationId xmlns:p14="http://schemas.microsoft.com/office/powerpoint/2010/main" val="3629272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D5610-C381-4D57-E281-975F1CCDD9E2}"/>
              </a:ext>
            </a:extLst>
          </p:cNvPr>
          <p:cNvSpPr>
            <a:spLocks noGrp="1"/>
          </p:cNvSpPr>
          <p:nvPr>
            <p:ph type="title"/>
          </p:nvPr>
        </p:nvSpPr>
        <p:spPr/>
        <p:txBody>
          <a:bodyPr/>
          <a:lstStyle/>
          <a:p>
            <a:r>
              <a:rPr lang="en-US" b="1" dirty="0"/>
              <a:t>Distribution of Days Since Last Contact from Previous Campaign</a:t>
            </a:r>
            <a:endParaRPr lang="en-US" dirty="0"/>
          </a:p>
        </p:txBody>
      </p:sp>
      <p:sp>
        <p:nvSpPr>
          <p:cNvPr id="3" name="Content Placeholder 2">
            <a:extLst>
              <a:ext uri="{FF2B5EF4-FFF2-40B4-BE49-F238E27FC236}">
                <a16:creationId xmlns:a16="http://schemas.microsoft.com/office/drawing/2014/main" id="{F4F79C80-E85C-6F9A-ABAE-55216853D080}"/>
              </a:ext>
            </a:extLst>
          </p:cNvPr>
          <p:cNvSpPr>
            <a:spLocks noGrp="1"/>
          </p:cNvSpPr>
          <p:nvPr>
            <p:ph idx="1"/>
          </p:nvPr>
        </p:nvSpPr>
        <p:spPr/>
        <p:txBody>
          <a:bodyPr/>
          <a:lstStyle/>
          <a:p>
            <a:r>
              <a:rPr lang="en-US" dirty="0"/>
              <a:t>The bar plot on the left illustrates how the number of days since the last contact from the previous campaign varies according to the outcome of that campaign. While many outcomes are unknown, </a:t>
            </a:r>
            <a:r>
              <a:rPr lang="en-US" b="1" dirty="0"/>
              <a:t>the known outcomes show that clients with a successful previous outcome were contacted again within a shorter timeframe compared to those with a failed outcome.</a:t>
            </a:r>
          </a:p>
          <a:p>
            <a:r>
              <a:rPr lang="en-US" dirty="0"/>
              <a:t>The histogram on the right displays the distribution of days since the last contact from the previous campaign. </a:t>
            </a:r>
            <a:r>
              <a:rPr lang="en-US" b="1" dirty="0"/>
              <a:t>A noticeable peak can be observed in the 100-200 day range.</a:t>
            </a:r>
          </a:p>
          <a:p>
            <a:endParaRPr lang="en-US" dirty="0"/>
          </a:p>
        </p:txBody>
      </p:sp>
    </p:spTree>
    <p:extLst>
      <p:ext uri="{BB962C8B-B14F-4D97-AF65-F5344CB8AC3E}">
        <p14:creationId xmlns:p14="http://schemas.microsoft.com/office/powerpoint/2010/main" val="1368838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5F3E7-FB60-3326-772C-6DD476E80A67}"/>
              </a:ext>
            </a:extLst>
          </p:cNvPr>
          <p:cNvSpPr>
            <a:spLocks noGrp="1"/>
          </p:cNvSpPr>
          <p:nvPr>
            <p:ph type="title"/>
          </p:nvPr>
        </p:nvSpPr>
        <p:spPr/>
        <p:txBody>
          <a:bodyPr/>
          <a:lstStyle/>
          <a:p>
            <a:r>
              <a:rPr lang="en-US" b="1" dirty="0"/>
              <a:t>Outcomes of Previous Marketing Campaigns</a:t>
            </a:r>
          </a:p>
        </p:txBody>
      </p:sp>
      <p:pic>
        <p:nvPicPr>
          <p:cNvPr id="6" name="Content Placeholder 5">
            <a:extLst>
              <a:ext uri="{FF2B5EF4-FFF2-40B4-BE49-F238E27FC236}">
                <a16:creationId xmlns:a16="http://schemas.microsoft.com/office/drawing/2014/main" id="{CB2D5B5C-FD62-1F48-F448-51083A228E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1597702"/>
            <a:ext cx="5189538" cy="4272195"/>
          </a:xfrm>
        </p:spPr>
      </p:pic>
      <p:sp>
        <p:nvSpPr>
          <p:cNvPr id="4" name="Text Placeholder 3">
            <a:extLst>
              <a:ext uri="{FF2B5EF4-FFF2-40B4-BE49-F238E27FC236}">
                <a16:creationId xmlns:a16="http://schemas.microsoft.com/office/drawing/2014/main" id="{B12D6788-4FFC-34F3-3022-825BC3456E08}"/>
              </a:ext>
            </a:extLst>
          </p:cNvPr>
          <p:cNvSpPr>
            <a:spLocks noGrp="1"/>
          </p:cNvSpPr>
          <p:nvPr>
            <p:ph type="body" sz="half" idx="2"/>
          </p:nvPr>
        </p:nvSpPr>
        <p:spPr/>
        <p:txBody>
          <a:bodyPr/>
          <a:lstStyle/>
          <a:p>
            <a:r>
              <a:rPr lang="en-US" b="1" dirty="0"/>
              <a:t>From the pie chart, it is evident that the success rate of the previous campaign was 3.3%, while the failure rate was 10.8%. A significant portion of the outcomes is categorized as unknown, suggesting the need for improved data tracking processes.</a:t>
            </a:r>
          </a:p>
        </p:txBody>
      </p:sp>
    </p:spTree>
    <p:extLst>
      <p:ext uri="{BB962C8B-B14F-4D97-AF65-F5344CB8AC3E}">
        <p14:creationId xmlns:p14="http://schemas.microsoft.com/office/powerpoint/2010/main" val="2648331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6BA0B-E9DA-6AB0-9288-7FDE19E19023}"/>
              </a:ext>
            </a:extLst>
          </p:cNvPr>
          <p:cNvSpPr>
            <a:spLocks noGrp="1"/>
          </p:cNvSpPr>
          <p:nvPr>
            <p:ph type="title"/>
          </p:nvPr>
        </p:nvSpPr>
        <p:spPr/>
        <p:txBody>
          <a:bodyPr/>
          <a:lstStyle/>
          <a:p>
            <a:r>
              <a:rPr lang="en-US" b="1" dirty="0"/>
              <a:t>Distribution of Term Deposit Subscriptions</a:t>
            </a:r>
          </a:p>
        </p:txBody>
      </p:sp>
      <p:pic>
        <p:nvPicPr>
          <p:cNvPr id="6" name="Content Placeholder 5">
            <a:extLst>
              <a:ext uri="{FF2B5EF4-FFF2-40B4-BE49-F238E27FC236}">
                <a16:creationId xmlns:a16="http://schemas.microsoft.com/office/drawing/2014/main" id="{684A2898-FFE4-96E0-8D39-BC9A67AB67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81675" y="1295400"/>
            <a:ext cx="5189538" cy="4729479"/>
          </a:xfrm>
        </p:spPr>
      </p:pic>
      <p:sp>
        <p:nvSpPr>
          <p:cNvPr id="4" name="Text Placeholder 3">
            <a:extLst>
              <a:ext uri="{FF2B5EF4-FFF2-40B4-BE49-F238E27FC236}">
                <a16:creationId xmlns:a16="http://schemas.microsoft.com/office/drawing/2014/main" id="{3AE36C42-E299-2C94-45F4-E8DEDED4CDB6}"/>
              </a:ext>
            </a:extLst>
          </p:cNvPr>
          <p:cNvSpPr>
            <a:spLocks noGrp="1"/>
          </p:cNvSpPr>
          <p:nvPr>
            <p:ph type="body" sz="half" idx="2"/>
          </p:nvPr>
        </p:nvSpPr>
        <p:spPr/>
        <p:txBody>
          <a:bodyPr/>
          <a:lstStyle/>
          <a:p>
            <a:r>
              <a:rPr lang="en-US" b="1" dirty="0"/>
              <a:t>A total of 5294 clients subscribed to term deposit, while the remaining 39922 clients did not subscribe to term deposit</a:t>
            </a:r>
          </a:p>
          <a:p>
            <a:r>
              <a:rPr lang="en-US" dirty="0"/>
              <a:t>Percentage subscribed to term deposit</a:t>
            </a:r>
            <a:r>
              <a:rPr lang="en-US" b="1" dirty="0"/>
              <a:t>: 11.7%</a:t>
            </a:r>
          </a:p>
          <a:p>
            <a:r>
              <a:rPr lang="en-US" dirty="0"/>
              <a:t>Percentage not subscribed to term deposit: </a:t>
            </a:r>
            <a:r>
              <a:rPr lang="en-US" b="1" dirty="0"/>
              <a:t>88.3%</a:t>
            </a:r>
          </a:p>
        </p:txBody>
      </p:sp>
    </p:spTree>
    <p:extLst>
      <p:ext uri="{BB962C8B-B14F-4D97-AF65-F5344CB8AC3E}">
        <p14:creationId xmlns:p14="http://schemas.microsoft.com/office/powerpoint/2010/main" val="42900545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52EC-9744-43E1-314A-4C2158929DA9}"/>
              </a:ext>
            </a:extLst>
          </p:cNvPr>
          <p:cNvSpPr>
            <a:spLocks noGrp="1"/>
          </p:cNvSpPr>
          <p:nvPr>
            <p:ph type="title"/>
          </p:nvPr>
        </p:nvSpPr>
        <p:spPr>
          <a:xfrm>
            <a:off x="998376" y="973668"/>
            <a:ext cx="9545216" cy="565883"/>
          </a:xfrm>
        </p:spPr>
        <p:txBody>
          <a:bodyPr/>
          <a:lstStyle/>
          <a:p>
            <a:r>
              <a:rPr lang="en-US" sz="3200" b="1" dirty="0"/>
              <a:t>Correlations Between Numerical Attributes and Likelihood of Subscribing to a Term Deposit</a:t>
            </a:r>
          </a:p>
        </p:txBody>
      </p:sp>
      <p:pic>
        <p:nvPicPr>
          <p:cNvPr id="5" name="Content Placeholder 4">
            <a:extLst>
              <a:ext uri="{FF2B5EF4-FFF2-40B4-BE49-F238E27FC236}">
                <a16:creationId xmlns:a16="http://schemas.microsoft.com/office/drawing/2014/main" id="{B6945982-2D32-B629-0C2D-830952CCE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335" y="2295331"/>
            <a:ext cx="11439330" cy="4432041"/>
          </a:xfrm>
        </p:spPr>
      </p:pic>
    </p:spTree>
    <p:extLst>
      <p:ext uri="{BB962C8B-B14F-4D97-AF65-F5344CB8AC3E}">
        <p14:creationId xmlns:p14="http://schemas.microsoft.com/office/powerpoint/2010/main" val="17670016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A7F76-3CF2-178F-F792-7C32AA6878CB}"/>
              </a:ext>
            </a:extLst>
          </p:cNvPr>
          <p:cNvSpPr>
            <a:spLocks noGrp="1"/>
          </p:cNvSpPr>
          <p:nvPr>
            <p:ph type="title"/>
          </p:nvPr>
        </p:nvSpPr>
        <p:spPr>
          <a:xfrm>
            <a:off x="914400" y="973668"/>
            <a:ext cx="9629192" cy="706964"/>
          </a:xfrm>
        </p:spPr>
        <p:txBody>
          <a:bodyPr/>
          <a:lstStyle/>
          <a:p>
            <a:r>
              <a:rPr lang="en-US" sz="3200" b="1" dirty="0"/>
              <a:t>Correlations Between Numerical Attributes and Likelihood of Subscribing to a Term Deposit</a:t>
            </a:r>
            <a:endParaRPr lang="en-US" sz="3200" dirty="0"/>
          </a:p>
        </p:txBody>
      </p:sp>
      <p:sp>
        <p:nvSpPr>
          <p:cNvPr id="3" name="Content Placeholder 2">
            <a:extLst>
              <a:ext uri="{FF2B5EF4-FFF2-40B4-BE49-F238E27FC236}">
                <a16:creationId xmlns:a16="http://schemas.microsoft.com/office/drawing/2014/main" id="{847A6BAB-25A7-38DA-3279-6CA079147F2B}"/>
              </a:ext>
            </a:extLst>
          </p:cNvPr>
          <p:cNvSpPr>
            <a:spLocks noGrp="1"/>
          </p:cNvSpPr>
          <p:nvPr>
            <p:ph idx="1"/>
          </p:nvPr>
        </p:nvSpPr>
        <p:spPr>
          <a:xfrm>
            <a:off x="914399" y="2351314"/>
            <a:ext cx="10683551" cy="4506686"/>
          </a:xfrm>
        </p:spPr>
        <p:txBody>
          <a:bodyPr>
            <a:normAutofit fontScale="77500" lnSpcReduction="20000"/>
          </a:bodyPr>
          <a:lstStyle/>
          <a:p>
            <a:r>
              <a:rPr lang="en-US" b="1" dirty="0"/>
              <a:t>The heatmap displays correlations between all numerical attributes and the target variable (y_numerical). Housing_loan and Personal_Loan, originally categorical, have been converted to numerical attributes where 1 represents "yes" and 0 represents "no".</a:t>
            </a:r>
          </a:p>
          <a:p>
            <a:r>
              <a:rPr lang="en-US" b="1" dirty="0"/>
              <a:t>Summary Of the logically drawn results of correlation Statistics of Numerical variables with the target variable 'y'</a:t>
            </a:r>
          </a:p>
          <a:p>
            <a:r>
              <a:rPr lang="en-US" b="1" dirty="0"/>
              <a:t>Variable</a:t>
            </a:r>
            <a:r>
              <a:rPr lang="en-US" dirty="0"/>
              <a:t>              </a:t>
            </a:r>
            <a:r>
              <a:rPr lang="en-US" b="1" dirty="0"/>
              <a:t>Correlation_Coefficient</a:t>
            </a:r>
          </a:p>
          <a:p>
            <a:r>
              <a:rPr lang="en-US" b="1" dirty="0"/>
              <a:t>Housing_Loan       -0.14</a:t>
            </a:r>
          </a:p>
          <a:p>
            <a:r>
              <a:rPr lang="en-US" b="1" dirty="0"/>
              <a:t>Personal_Loan      -0.07</a:t>
            </a:r>
          </a:p>
          <a:p>
            <a:r>
              <a:rPr lang="en-US" b="1" dirty="0"/>
              <a:t>age                         0.03</a:t>
            </a:r>
          </a:p>
          <a:p>
            <a:r>
              <a:rPr lang="en-US" b="1" dirty="0"/>
              <a:t>balance                 0.05</a:t>
            </a:r>
          </a:p>
          <a:p>
            <a:r>
              <a:rPr lang="en-US" b="1" dirty="0"/>
              <a:t>duration                  0.39</a:t>
            </a:r>
          </a:p>
          <a:p>
            <a:r>
              <a:rPr lang="en-US" b="1" dirty="0"/>
              <a:t>The correlation coefficients for housing loan and personal loan  with y, is negative inferring that clients with housing or personal loans did not want to subscribe to the term deposit</a:t>
            </a:r>
          </a:p>
          <a:p>
            <a:r>
              <a:rPr lang="en-US" b="1" dirty="0"/>
              <a:t>The correlation coefficients for age and balance with y is slightly positive , inferring that there is a weak linear relationship between them and the target y. This seems logical as greater the balance ,higher is the chance of subscribing to a deposit</a:t>
            </a:r>
          </a:p>
          <a:p>
            <a:r>
              <a:rPr lang="en-US" b="1" dirty="0"/>
              <a:t>The correlation coefficient between duration and y is a moderate positive value(0.39), inferring that longer the duration of last contact, greater is the chance of subscribing to the term deposit.</a:t>
            </a:r>
          </a:p>
          <a:p>
            <a:endParaRPr lang="en-US" b="1" dirty="0"/>
          </a:p>
          <a:p>
            <a:endParaRPr lang="en-US" dirty="0"/>
          </a:p>
        </p:txBody>
      </p:sp>
    </p:spTree>
    <p:extLst>
      <p:ext uri="{BB962C8B-B14F-4D97-AF65-F5344CB8AC3E}">
        <p14:creationId xmlns:p14="http://schemas.microsoft.com/office/powerpoint/2010/main" val="348605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20723-2BDA-2753-BE14-C39884A1250D}"/>
              </a:ext>
            </a:extLst>
          </p:cNvPr>
          <p:cNvSpPr>
            <a:spLocks noGrp="1"/>
          </p:cNvSpPr>
          <p:nvPr>
            <p:ph type="title"/>
          </p:nvPr>
        </p:nvSpPr>
        <p:spPr/>
        <p:txBody>
          <a:bodyPr/>
          <a:lstStyle/>
          <a:p>
            <a:r>
              <a:rPr lang="en-US" b="1" dirty="0"/>
              <a:t>Python Libraries used:</a:t>
            </a:r>
          </a:p>
        </p:txBody>
      </p:sp>
      <p:sp>
        <p:nvSpPr>
          <p:cNvPr id="3" name="Content Placeholder 2">
            <a:extLst>
              <a:ext uri="{FF2B5EF4-FFF2-40B4-BE49-F238E27FC236}">
                <a16:creationId xmlns:a16="http://schemas.microsoft.com/office/drawing/2014/main" id="{D98B214F-C31E-F61A-31DD-861F99D4B90B}"/>
              </a:ext>
            </a:extLst>
          </p:cNvPr>
          <p:cNvSpPr>
            <a:spLocks noGrp="1"/>
          </p:cNvSpPr>
          <p:nvPr>
            <p:ph idx="1"/>
          </p:nvPr>
        </p:nvSpPr>
        <p:spPr>
          <a:xfrm>
            <a:off x="1154954" y="2846096"/>
            <a:ext cx="8825659" cy="3416300"/>
          </a:xfrm>
        </p:spPr>
        <p:txBody>
          <a:bodyPr/>
          <a:lstStyle/>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1) Matplotlib – Version: 3.9.0</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2) Seaborn – Version: 0.13.2</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3) Pandas - Version: 2.2.2</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4) Numpy – Version: 1.26.4</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251625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EBD8-8CAC-52A7-103C-FE89BF356A19}"/>
              </a:ext>
            </a:extLst>
          </p:cNvPr>
          <p:cNvSpPr>
            <a:spLocks noGrp="1"/>
          </p:cNvSpPr>
          <p:nvPr>
            <p:ph type="title"/>
          </p:nvPr>
        </p:nvSpPr>
        <p:spPr>
          <a:xfrm>
            <a:off x="578498" y="945676"/>
            <a:ext cx="10011747" cy="706964"/>
          </a:xfrm>
        </p:spPr>
        <p:txBody>
          <a:bodyPr/>
          <a:lstStyle/>
          <a:p>
            <a:r>
              <a:rPr lang="en-US" sz="3200" b="1" dirty="0"/>
              <a:t>Relationship Between Categorical Attributes and Term Deposit Subscription (y)</a:t>
            </a:r>
          </a:p>
        </p:txBody>
      </p:sp>
      <p:sp>
        <p:nvSpPr>
          <p:cNvPr id="3" name="Text Placeholder 2">
            <a:extLst>
              <a:ext uri="{FF2B5EF4-FFF2-40B4-BE49-F238E27FC236}">
                <a16:creationId xmlns:a16="http://schemas.microsoft.com/office/drawing/2014/main" id="{452676F4-65F8-49AA-5A14-3215C55FB172}"/>
              </a:ext>
            </a:extLst>
          </p:cNvPr>
          <p:cNvSpPr>
            <a:spLocks noGrp="1"/>
          </p:cNvSpPr>
          <p:nvPr>
            <p:ph type="body" idx="1"/>
          </p:nvPr>
        </p:nvSpPr>
        <p:spPr>
          <a:xfrm>
            <a:off x="153957" y="2603500"/>
            <a:ext cx="2897153" cy="576262"/>
          </a:xfrm>
        </p:spPr>
        <p:txBody>
          <a:bodyPr/>
          <a:lstStyle/>
          <a:p>
            <a:r>
              <a:rPr lang="en-US" b="1" dirty="0"/>
              <a:t>      Job vs ‘y’</a:t>
            </a:r>
          </a:p>
        </p:txBody>
      </p:sp>
      <p:sp>
        <p:nvSpPr>
          <p:cNvPr id="4" name="Text Placeholder 3">
            <a:extLst>
              <a:ext uri="{FF2B5EF4-FFF2-40B4-BE49-F238E27FC236}">
                <a16:creationId xmlns:a16="http://schemas.microsoft.com/office/drawing/2014/main" id="{44C5A87A-48AF-E70A-DC5F-76E1D7550FE4}"/>
              </a:ext>
            </a:extLst>
          </p:cNvPr>
          <p:cNvSpPr>
            <a:spLocks noGrp="1"/>
          </p:cNvSpPr>
          <p:nvPr>
            <p:ph type="body" sz="half" idx="15"/>
          </p:nvPr>
        </p:nvSpPr>
        <p:spPr>
          <a:xfrm>
            <a:off x="153957" y="3179761"/>
            <a:ext cx="2899283" cy="2847293"/>
          </a:xfrm>
        </p:spPr>
        <p:txBody>
          <a:bodyPr/>
          <a:lstStyle/>
          <a:p>
            <a:endParaRPr lang="en-US" dirty="0"/>
          </a:p>
        </p:txBody>
      </p:sp>
      <p:sp>
        <p:nvSpPr>
          <p:cNvPr id="5" name="Text Placeholder 4">
            <a:extLst>
              <a:ext uri="{FF2B5EF4-FFF2-40B4-BE49-F238E27FC236}">
                <a16:creationId xmlns:a16="http://schemas.microsoft.com/office/drawing/2014/main" id="{D98F3B6F-4FB7-B878-4D13-3EDFBF058B49}"/>
              </a:ext>
            </a:extLst>
          </p:cNvPr>
          <p:cNvSpPr>
            <a:spLocks noGrp="1"/>
          </p:cNvSpPr>
          <p:nvPr>
            <p:ph type="body" sz="quarter" idx="3"/>
          </p:nvPr>
        </p:nvSpPr>
        <p:spPr>
          <a:xfrm>
            <a:off x="3264423" y="2592449"/>
            <a:ext cx="2779302" cy="576262"/>
          </a:xfrm>
        </p:spPr>
        <p:txBody>
          <a:bodyPr/>
          <a:lstStyle/>
          <a:p>
            <a:r>
              <a:rPr lang="en-US" b="1" dirty="0"/>
              <a:t>    Marital vs ‘y’</a:t>
            </a:r>
          </a:p>
        </p:txBody>
      </p:sp>
      <p:sp>
        <p:nvSpPr>
          <p:cNvPr id="6" name="Text Placeholder 5">
            <a:extLst>
              <a:ext uri="{FF2B5EF4-FFF2-40B4-BE49-F238E27FC236}">
                <a16:creationId xmlns:a16="http://schemas.microsoft.com/office/drawing/2014/main" id="{B47AD2F8-E662-3A23-6051-AFC9B5546471}"/>
              </a:ext>
            </a:extLst>
          </p:cNvPr>
          <p:cNvSpPr>
            <a:spLocks noGrp="1"/>
          </p:cNvSpPr>
          <p:nvPr>
            <p:ph type="body" sz="half" idx="16"/>
          </p:nvPr>
        </p:nvSpPr>
        <p:spPr>
          <a:xfrm>
            <a:off x="3248274" y="3168711"/>
            <a:ext cx="2779302" cy="2847293"/>
          </a:xfrm>
        </p:spPr>
        <p:txBody>
          <a:bodyPr/>
          <a:lstStyle/>
          <a:p>
            <a:endParaRPr lang="en-US" dirty="0"/>
          </a:p>
        </p:txBody>
      </p:sp>
      <p:sp>
        <p:nvSpPr>
          <p:cNvPr id="7" name="Text Placeholder 6">
            <a:extLst>
              <a:ext uri="{FF2B5EF4-FFF2-40B4-BE49-F238E27FC236}">
                <a16:creationId xmlns:a16="http://schemas.microsoft.com/office/drawing/2014/main" id="{1FFB3447-37D4-7BD3-C931-44C17CD849C3}"/>
              </a:ext>
            </a:extLst>
          </p:cNvPr>
          <p:cNvSpPr>
            <a:spLocks noGrp="1"/>
          </p:cNvSpPr>
          <p:nvPr>
            <p:ph type="body" sz="quarter" idx="13"/>
          </p:nvPr>
        </p:nvSpPr>
        <p:spPr>
          <a:xfrm>
            <a:off x="6222610" y="2592449"/>
            <a:ext cx="2874737" cy="576262"/>
          </a:xfrm>
        </p:spPr>
        <p:txBody>
          <a:bodyPr/>
          <a:lstStyle/>
          <a:p>
            <a:r>
              <a:rPr lang="en-US" b="1" dirty="0"/>
              <a:t>Education vs ‘y’</a:t>
            </a:r>
          </a:p>
        </p:txBody>
      </p:sp>
      <p:sp>
        <p:nvSpPr>
          <p:cNvPr id="8" name="Text Placeholder 7">
            <a:extLst>
              <a:ext uri="{FF2B5EF4-FFF2-40B4-BE49-F238E27FC236}">
                <a16:creationId xmlns:a16="http://schemas.microsoft.com/office/drawing/2014/main" id="{4BCBBE81-FD0B-75B0-3758-591DD5B5AEDD}"/>
              </a:ext>
            </a:extLst>
          </p:cNvPr>
          <p:cNvSpPr>
            <a:spLocks noGrp="1"/>
          </p:cNvSpPr>
          <p:nvPr>
            <p:ph type="body" sz="half" idx="17"/>
          </p:nvPr>
        </p:nvSpPr>
        <p:spPr>
          <a:xfrm>
            <a:off x="6222610" y="3168710"/>
            <a:ext cx="2874737" cy="2847293"/>
          </a:xfrm>
        </p:spPr>
        <p:txBody>
          <a:bodyPr/>
          <a:lstStyle/>
          <a:p>
            <a:endParaRPr lang="en-US" dirty="0"/>
          </a:p>
        </p:txBody>
      </p:sp>
      <p:sp>
        <p:nvSpPr>
          <p:cNvPr id="12" name="TextBox 11">
            <a:extLst>
              <a:ext uri="{FF2B5EF4-FFF2-40B4-BE49-F238E27FC236}">
                <a16:creationId xmlns:a16="http://schemas.microsoft.com/office/drawing/2014/main" id="{66B82222-491E-EE22-8A37-C2D326338A10}"/>
              </a:ext>
            </a:extLst>
          </p:cNvPr>
          <p:cNvSpPr txBox="1"/>
          <p:nvPr/>
        </p:nvSpPr>
        <p:spPr>
          <a:xfrm>
            <a:off x="9111367" y="2726163"/>
            <a:ext cx="2584579" cy="830997"/>
          </a:xfrm>
          <a:prstGeom prst="rect">
            <a:avLst/>
          </a:prstGeom>
          <a:noFill/>
        </p:spPr>
        <p:txBody>
          <a:bodyPr wrap="square" rtlCol="0">
            <a:spAutoFit/>
          </a:bodyPr>
          <a:lstStyle/>
          <a:p>
            <a:r>
              <a:rPr lang="en-US" sz="2400" b="1" dirty="0"/>
              <a:t> </a:t>
            </a:r>
            <a:r>
              <a:rPr lang="en-US" sz="2400" b="1" dirty="0" err="1">
                <a:solidFill>
                  <a:schemeClr val="accent1">
                    <a:lumMod val="60000"/>
                    <a:lumOff val="40000"/>
                  </a:schemeClr>
                </a:solidFill>
              </a:rPr>
              <a:t>Poutcome</a:t>
            </a:r>
            <a:r>
              <a:rPr lang="en-US" sz="2400" b="1" dirty="0">
                <a:solidFill>
                  <a:schemeClr val="accent1">
                    <a:lumMod val="60000"/>
                    <a:lumOff val="40000"/>
                  </a:schemeClr>
                </a:solidFill>
              </a:rPr>
              <a:t> </a:t>
            </a:r>
            <a:r>
              <a:rPr lang="en-US" sz="2400" b="1" dirty="0" err="1">
                <a:solidFill>
                  <a:schemeClr val="accent1">
                    <a:lumMod val="60000"/>
                    <a:lumOff val="40000"/>
                  </a:schemeClr>
                </a:solidFill>
              </a:rPr>
              <a:t>vs’y</a:t>
            </a:r>
            <a:r>
              <a:rPr lang="en-US" sz="2400" b="1" dirty="0">
                <a:solidFill>
                  <a:schemeClr val="accent1">
                    <a:lumMod val="60000"/>
                    <a:lumOff val="40000"/>
                  </a:schemeClr>
                </a:solidFill>
              </a:rPr>
              <a:t>’ </a:t>
            </a:r>
            <a:r>
              <a:rPr lang="en-US" sz="2400" b="1" dirty="0"/>
              <a:t>‘y’</a:t>
            </a:r>
          </a:p>
        </p:txBody>
      </p:sp>
      <p:pic>
        <p:nvPicPr>
          <p:cNvPr id="15" name="Picture 14">
            <a:extLst>
              <a:ext uri="{FF2B5EF4-FFF2-40B4-BE49-F238E27FC236}">
                <a16:creationId xmlns:a16="http://schemas.microsoft.com/office/drawing/2014/main" id="{6CEE8AA8-DAC2-4903-E353-EC808E5DC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58" y="3168710"/>
            <a:ext cx="2913302" cy="2869393"/>
          </a:xfrm>
          <a:prstGeom prst="rect">
            <a:avLst/>
          </a:prstGeom>
        </p:spPr>
      </p:pic>
      <p:pic>
        <p:nvPicPr>
          <p:cNvPr id="17" name="Picture 16">
            <a:extLst>
              <a:ext uri="{FF2B5EF4-FFF2-40B4-BE49-F238E27FC236}">
                <a16:creationId xmlns:a16="http://schemas.microsoft.com/office/drawing/2014/main" id="{BF936CE2-AAB1-F9DC-287A-921173EEE9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8274" y="3179760"/>
            <a:ext cx="2795451" cy="2858343"/>
          </a:xfrm>
          <a:prstGeom prst="rect">
            <a:avLst/>
          </a:prstGeom>
        </p:spPr>
      </p:pic>
      <p:pic>
        <p:nvPicPr>
          <p:cNvPr id="19" name="Picture 18">
            <a:extLst>
              <a:ext uri="{FF2B5EF4-FFF2-40B4-BE49-F238E27FC236}">
                <a16:creationId xmlns:a16="http://schemas.microsoft.com/office/drawing/2014/main" id="{D78B12EC-7F7B-F9D9-2FC3-4DACBF8270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8590" y="3179761"/>
            <a:ext cx="2888757" cy="2858344"/>
          </a:xfrm>
          <a:prstGeom prst="rect">
            <a:avLst/>
          </a:prstGeom>
        </p:spPr>
      </p:pic>
      <p:pic>
        <p:nvPicPr>
          <p:cNvPr id="21" name="Picture 20">
            <a:extLst>
              <a:ext uri="{FF2B5EF4-FFF2-40B4-BE49-F238E27FC236}">
                <a16:creationId xmlns:a16="http://schemas.microsoft.com/office/drawing/2014/main" id="{C065D7B6-5A1E-6B61-A1F2-A4CCAEBC12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62213" y="3168710"/>
            <a:ext cx="2680972" cy="2858344"/>
          </a:xfrm>
          <a:prstGeom prst="rect">
            <a:avLst/>
          </a:prstGeom>
        </p:spPr>
      </p:pic>
    </p:spTree>
    <p:extLst>
      <p:ext uri="{BB962C8B-B14F-4D97-AF65-F5344CB8AC3E}">
        <p14:creationId xmlns:p14="http://schemas.microsoft.com/office/powerpoint/2010/main" val="1055040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B22A9-35C0-2253-F875-55EE69CB16FA}"/>
              </a:ext>
            </a:extLst>
          </p:cNvPr>
          <p:cNvSpPr>
            <a:spLocks noGrp="1"/>
          </p:cNvSpPr>
          <p:nvPr>
            <p:ph type="title"/>
          </p:nvPr>
        </p:nvSpPr>
        <p:spPr>
          <a:xfrm>
            <a:off x="865705" y="838200"/>
            <a:ext cx="9323324" cy="706964"/>
          </a:xfrm>
        </p:spPr>
        <p:txBody>
          <a:bodyPr/>
          <a:lstStyle/>
          <a:p>
            <a:r>
              <a:rPr lang="en-US" sz="3200" b="1" dirty="0"/>
              <a:t>Relationship Between Categorical Attributes and Term Deposit Subscription (y)</a:t>
            </a:r>
            <a:endParaRPr lang="en-US" sz="3200" dirty="0"/>
          </a:p>
        </p:txBody>
      </p:sp>
      <p:sp>
        <p:nvSpPr>
          <p:cNvPr id="3" name="Content Placeholder 2">
            <a:extLst>
              <a:ext uri="{FF2B5EF4-FFF2-40B4-BE49-F238E27FC236}">
                <a16:creationId xmlns:a16="http://schemas.microsoft.com/office/drawing/2014/main" id="{F596C6D0-3CB3-5944-964A-F88AC4311234}"/>
              </a:ext>
            </a:extLst>
          </p:cNvPr>
          <p:cNvSpPr>
            <a:spLocks noGrp="1"/>
          </p:cNvSpPr>
          <p:nvPr>
            <p:ph idx="1"/>
          </p:nvPr>
        </p:nvSpPr>
        <p:spPr/>
        <p:txBody>
          <a:bodyPr/>
          <a:lstStyle/>
          <a:p>
            <a:r>
              <a:rPr lang="en-US" dirty="0"/>
              <a:t>The contingency tables above shows  different values of the respective categorical variables and the value of the target variable ‘y’ for those values. From these tables we can learn about the </a:t>
            </a:r>
            <a:r>
              <a:rPr lang="en-US" dirty="0" err="1"/>
              <a:t>behaviour</a:t>
            </a:r>
            <a:r>
              <a:rPr lang="en-US" dirty="0"/>
              <a:t> of these categorical variables with the target variable ‘y’</a:t>
            </a:r>
          </a:p>
        </p:txBody>
      </p:sp>
    </p:spTree>
    <p:extLst>
      <p:ext uri="{BB962C8B-B14F-4D97-AF65-F5344CB8AC3E}">
        <p14:creationId xmlns:p14="http://schemas.microsoft.com/office/powerpoint/2010/main" val="3230086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0CE4-49AF-EE80-B36E-6E3174AA3894}"/>
              </a:ext>
            </a:extLst>
          </p:cNvPr>
          <p:cNvSpPr>
            <a:spLocks noGrp="1"/>
          </p:cNvSpPr>
          <p:nvPr>
            <p:ph type="ctrTitle"/>
          </p:nvPr>
        </p:nvSpPr>
        <p:spPr>
          <a:xfrm>
            <a:off x="1119674" y="3023118"/>
            <a:ext cx="10123714" cy="867747"/>
          </a:xfrm>
        </p:spPr>
        <p:txBody>
          <a:bodyPr/>
          <a:lstStyle/>
          <a:p>
            <a:r>
              <a:rPr lang="en-US" b="1" dirty="0"/>
              <a:t>Key Insights from the Analysis</a:t>
            </a:r>
          </a:p>
        </p:txBody>
      </p:sp>
      <p:sp>
        <p:nvSpPr>
          <p:cNvPr id="3" name="Subtitle 2">
            <a:extLst>
              <a:ext uri="{FF2B5EF4-FFF2-40B4-BE49-F238E27FC236}">
                <a16:creationId xmlns:a16="http://schemas.microsoft.com/office/drawing/2014/main" id="{A38A010F-4074-7150-CF9C-94A0BC57DF99}"/>
              </a:ext>
            </a:extLst>
          </p:cNvPr>
          <p:cNvSpPr>
            <a:spLocks noGrp="1"/>
          </p:cNvSpPr>
          <p:nvPr>
            <p:ph type="subTitle" idx="1"/>
          </p:nvPr>
        </p:nvSpPr>
        <p:spPr>
          <a:xfrm>
            <a:off x="1524000" y="5290456"/>
            <a:ext cx="9144000" cy="867747"/>
          </a:xfrm>
        </p:spPr>
        <p:txBody>
          <a:bodyPr/>
          <a:lstStyle/>
          <a:p>
            <a:r>
              <a:rPr lang="en-US" dirty="0"/>
              <a:t>					</a:t>
            </a:r>
          </a:p>
        </p:txBody>
      </p:sp>
    </p:spTree>
    <p:extLst>
      <p:ext uri="{BB962C8B-B14F-4D97-AF65-F5344CB8AC3E}">
        <p14:creationId xmlns:p14="http://schemas.microsoft.com/office/powerpoint/2010/main" val="4178255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8FB8-C96C-B140-7154-CF9DAE8B2DA2}"/>
              </a:ext>
            </a:extLst>
          </p:cNvPr>
          <p:cNvSpPr>
            <a:spLocks noGrp="1"/>
          </p:cNvSpPr>
          <p:nvPr>
            <p:ph type="title"/>
          </p:nvPr>
        </p:nvSpPr>
        <p:spPr/>
        <p:txBody>
          <a:bodyPr/>
          <a:lstStyle/>
          <a:p>
            <a:r>
              <a:rPr lang="en-US" b="1" dirty="0"/>
              <a:t>Age Distribution Analysis of Clients</a:t>
            </a:r>
          </a:p>
        </p:txBody>
      </p:sp>
      <p:pic>
        <p:nvPicPr>
          <p:cNvPr id="5" name="Content Placeholder 4">
            <a:extLst>
              <a:ext uri="{FF2B5EF4-FFF2-40B4-BE49-F238E27FC236}">
                <a16:creationId xmlns:a16="http://schemas.microsoft.com/office/drawing/2014/main" id="{E9F25EF9-FAF5-2A2E-2F22-D48D8FBE14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09127" y="2603499"/>
            <a:ext cx="10599575" cy="3638681"/>
          </a:xfrm>
        </p:spPr>
      </p:pic>
    </p:spTree>
    <p:extLst>
      <p:ext uri="{BB962C8B-B14F-4D97-AF65-F5344CB8AC3E}">
        <p14:creationId xmlns:p14="http://schemas.microsoft.com/office/powerpoint/2010/main" val="265601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75D5-8F10-3766-F597-ED3A5B1A906C}"/>
              </a:ext>
            </a:extLst>
          </p:cNvPr>
          <p:cNvSpPr>
            <a:spLocks noGrp="1"/>
          </p:cNvSpPr>
          <p:nvPr>
            <p:ph type="title"/>
          </p:nvPr>
        </p:nvSpPr>
        <p:spPr/>
        <p:txBody>
          <a:bodyPr/>
          <a:lstStyle/>
          <a:p>
            <a:r>
              <a:rPr lang="en-US" b="1" dirty="0"/>
              <a:t>Age Distribution Analysis of Clients</a:t>
            </a:r>
          </a:p>
        </p:txBody>
      </p:sp>
      <p:sp>
        <p:nvSpPr>
          <p:cNvPr id="5" name="TextBox 4">
            <a:extLst>
              <a:ext uri="{FF2B5EF4-FFF2-40B4-BE49-F238E27FC236}">
                <a16:creationId xmlns:a16="http://schemas.microsoft.com/office/drawing/2014/main" id="{2D11D39F-4735-75F2-ED93-FA717C2F6B0D}"/>
              </a:ext>
            </a:extLst>
          </p:cNvPr>
          <p:cNvSpPr txBox="1"/>
          <p:nvPr/>
        </p:nvSpPr>
        <p:spPr>
          <a:xfrm>
            <a:off x="1154953" y="3219062"/>
            <a:ext cx="9957805" cy="1631216"/>
          </a:xfrm>
          <a:prstGeom prst="rect">
            <a:avLst/>
          </a:prstGeom>
          <a:noFill/>
        </p:spPr>
        <p:txBody>
          <a:bodyPr wrap="square" rtlCol="0">
            <a:spAutoFit/>
          </a:bodyPr>
          <a:lstStyle/>
          <a:p>
            <a:r>
              <a:rPr lang="en-US" sz="2000" dirty="0"/>
              <a:t>The age distribution of clients is shown through a histogram and a box plot. The histogram indicates that </a:t>
            </a:r>
            <a:r>
              <a:rPr lang="en-US" sz="2000" b="1" dirty="0"/>
              <a:t>the majority of clients are between 30 and 40 years old</a:t>
            </a:r>
            <a:r>
              <a:rPr lang="en-US" sz="2000" dirty="0"/>
              <a:t>. The box plot reveals the median age to be around 39 years, with an interquartile range from 33 to 48 years</a:t>
            </a:r>
            <a:r>
              <a:rPr lang="en-US" sz="2000" b="1" dirty="0"/>
              <a:t>. The minimum age is 18 and the maximum age observed is 95</a:t>
            </a:r>
            <a:r>
              <a:rPr lang="en-US" sz="2000" dirty="0"/>
              <a:t>, with some outliers in the older age range.</a:t>
            </a:r>
          </a:p>
        </p:txBody>
      </p:sp>
    </p:spTree>
    <p:extLst>
      <p:ext uri="{BB962C8B-B14F-4D97-AF65-F5344CB8AC3E}">
        <p14:creationId xmlns:p14="http://schemas.microsoft.com/office/powerpoint/2010/main" val="168154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DEFF-BC52-7808-275A-44B8FA7C9A39}"/>
              </a:ext>
            </a:extLst>
          </p:cNvPr>
          <p:cNvSpPr>
            <a:spLocks noGrp="1"/>
          </p:cNvSpPr>
          <p:nvPr>
            <p:ph type="title"/>
          </p:nvPr>
        </p:nvSpPr>
        <p:spPr>
          <a:xfrm>
            <a:off x="1045029" y="838200"/>
            <a:ext cx="9078685" cy="842432"/>
          </a:xfrm>
        </p:spPr>
        <p:txBody>
          <a:bodyPr/>
          <a:lstStyle/>
          <a:p>
            <a:r>
              <a:rPr lang="en-US" b="1" dirty="0"/>
              <a:t>Distribution of Job Types Among Clients</a:t>
            </a:r>
          </a:p>
        </p:txBody>
      </p:sp>
      <p:pic>
        <p:nvPicPr>
          <p:cNvPr id="5" name="Content Placeholder 4">
            <a:extLst>
              <a:ext uri="{FF2B5EF4-FFF2-40B4-BE49-F238E27FC236}">
                <a16:creationId xmlns:a16="http://schemas.microsoft.com/office/drawing/2014/main" id="{FD9EF03A-D285-151A-6A4E-20EE3CD50E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8457" y="2360645"/>
            <a:ext cx="10599576" cy="4329404"/>
          </a:xfrm>
        </p:spPr>
      </p:pic>
    </p:spTree>
    <p:extLst>
      <p:ext uri="{BB962C8B-B14F-4D97-AF65-F5344CB8AC3E}">
        <p14:creationId xmlns:p14="http://schemas.microsoft.com/office/powerpoint/2010/main" val="3376216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DEFF-BC52-7808-275A-44B8FA7C9A39}"/>
              </a:ext>
            </a:extLst>
          </p:cNvPr>
          <p:cNvSpPr>
            <a:spLocks noGrp="1"/>
          </p:cNvSpPr>
          <p:nvPr>
            <p:ph type="title"/>
          </p:nvPr>
        </p:nvSpPr>
        <p:spPr>
          <a:xfrm>
            <a:off x="1045029" y="838200"/>
            <a:ext cx="9078685" cy="842432"/>
          </a:xfrm>
        </p:spPr>
        <p:txBody>
          <a:bodyPr/>
          <a:lstStyle/>
          <a:p>
            <a:r>
              <a:rPr lang="en-US" b="1" dirty="0"/>
              <a:t>Distribution of Job Types Among Clients</a:t>
            </a:r>
          </a:p>
        </p:txBody>
      </p:sp>
      <p:sp>
        <p:nvSpPr>
          <p:cNvPr id="6" name="Content Placeholder 5">
            <a:extLst>
              <a:ext uri="{FF2B5EF4-FFF2-40B4-BE49-F238E27FC236}">
                <a16:creationId xmlns:a16="http://schemas.microsoft.com/office/drawing/2014/main" id="{B1525AB7-2A04-BA57-1D68-9762A6068A54}"/>
              </a:ext>
            </a:extLst>
          </p:cNvPr>
          <p:cNvSpPr>
            <a:spLocks noGrp="1"/>
          </p:cNvSpPr>
          <p:nvPr>
            <p:ph idx="1"/>
          </p:nvPr>
        </p:nvSpPr>
        <p:spPr>
          <a:xfrm>
            <a:off x="1154954" y="2920482"/>
            <a:ext cx="9817846" cy="2267338"/>
          </a:xfrm>
        </p:spPr>
        <p:txBody>
          <a:bodyPr>
            <a:normAutofit/>
          </a:bodyPr>
          <a:lstStyle/>
          <a:p>
            <a:r>
              <a:rPr lang="en-US" sz="2000" dirty="0"/>
              <a:t>The analysis of job types among the clients reveals that the most common job categories are </a:t>
            </a:r>
            <a:r>
              <a:rPr lang="en-US" sz="2000" b="1" dirty="0"/>
              <a:t>"blue-collar“, "management" and "technician" </a:t>
            </a:r>
            <a:r>
              <a:rPr lang="en-US" sz="2000" dirty="0"/>
              <a:t>collectively accounting for over half of the clients. </a:t>
            </a:r>
            <a:r>
              <a:rPr lang="en-US" sz="2000" b="1" dirty="0"/>
              <a:t>This suggests that the majority of the clients work in manual labor, managerial, or technical roles</a:t>
            </a:r>
            <a:r>
              <a:rPr lang="en-US" sz="2000" dirty="0"/>
              <a:t>. The distribution and proportion charts effectively illustrate the varying representation of each job type in the dataset.</a:t>
            </a:r>
          </a:p>
        </p:txBody>
      </p:sp>
    </p:spTree>
    <p:extLst>
      <p:ext uri="{BB962C8B-B14F-4D97-AF65-F5344CB8AC3E}">
        <p14:creationId xmlns:p14="http://schemas.microsoft.com/office/powerpoint/2010/main" val="3270630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AE6F0-125D-1BB0-8B47-7D09503FDC7D}"/>
              </a:ext>
            </a:extLst>
          </p:cNvPr>
          <p:cNvSpPr>
            <a:spLocks noGrp="1"/>
          </p:cNvSpPr>
          <p:nvPr>
            <p:ph type="title"/>
          </p:nvPr>
        </p:nvSpPr>
        <p:spPr/>
        <p:txBody>
          <a:bodyPr/>
          <a:lstStyle/>
          <a:p>
            <a:r>
              <a:rPr lang="en-US" b="1" dirty="0"/>
              <a:t>Distribution of Client Marital Status</a:t>
            </a:r>
          </a:p>
        </p:txBody>
      </p:sp>
      <p:pic>
        <p:nvPicPr>
          <p:cNvPr id="5" name="Content Placeholder 4">
            <a:extLst>
              <a:ext uri="{FF2B5EF4-FFF2-40B4-BE49-F238E27FC236}">
                <a16:creationId xmlns:a16="http://schemas.microsoft.com/office/drawing/2014/main" id="{AE0ABA86-5FEA-1CE4-15EC-962C6DED55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208" y="2491273"/>
            <a:ext cx="7175241" cy="3528527"/>
          </a:xfrm>
        </p:spPr>
      </p:pic>
      <p:sp>
        <p:nvSpPr>
          <p:cNvPr id="6" name="TextBox 5">
            <a:extLst>
              <a:ext uri="{FF2B5EF4-FFF2-40B4-BE49-F238E27FC236}">
                <a16:creationId xmlns:a16="http://schemas.microsoft.com/office/drawing/2014/main" id="{5CAD380A-A119-82F8-806C-09749BBBBFBF}"/>
              </a:ext>
            </a:extLst>
          </p:cNvPr>
          <p:cNvSpPr txBox="1"/>
          <p:nvPr/>
        </p:nvSpPr>
        <p:spPr>
          <a:xfrm>
            <a:off x="8686800" y="2603500"/>
            <a:ext cx="3075992" cy="1754326"/>
          </a:xfrm>
          <a:prstGeom prst="rect">
            <a:avLst/>
          </a:prstGeom>
          <a:noFill/>
        </p:spPr>
        <p:txBody>
          <a:bodyPr wrap="square" rtlCol="0">
            <a:spAutoFit/>
          </a:bodyPr>
          <a:lstStyle/>
          <a:p>
            <a:r>
              <a:rPr lang="en-US" b="1" dirty="0"/>
              <a:t>The distribution shows that </a:t>
            </a:r>
          </a:p>
          <a:p>
            <a:r>
              <a:rPr lang="en-US" b="1" dirty="0"/>
              <a:t>Around 60.2% of the clients are</a:t>
            </a:r>
          </a:p>
          <a:p>
            <a:r>
              <a:rPr lang="en-US" b="1" dirty="0"/>
              <a:t>Married,28.3 % are single and</a:t>
            </a:r>
          </a:p>
          <a:p>
            <a:r>
              <a:rPr lang="en-US" b="1" dirty="0"/>
              <a:t>11.5% are divorced</a:t>
            </a:r>
          </a:p>
        </p:txBody>
      </p:sp>
    </p:spTree>
    <p:extLst>
      <p:ext uri="{BB962C8B-B14F-4D97-AF65-F5344CB8AC3E}">
        <p14:creationId xmlns:p14="http://schemas.microsoft.com/office/powerpoint/2010/main" val="5706483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531</TotalTime>
  <Words>1461</Words>
  <Application>Microsoft Office PowerPoint</Application>
  <PresentationFormat>Widescreen</PresentationFormat>
  <Paragraphs>84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Century Gothic</vt:lpstr>
      <vt:lpstr>Wingdings 3</vt:lpstr>
      <vt:lpstr>Ion Boardroom</vt:lpstr>
      <vt:lpstr> FINLATICS DATA SCIENCE     CASE PROJECT</vt:lpstr>
      <vt:lpstr>Topic: Banking</vt:lpstr>
      <vt:lpstr>Python Libraries used:</vt:lpstr>
      <vt:lpstr>Key Insights from the Analysis</vt:lpstr>
      <vt:lpstr>Age Distribution Analysis of Clients</vt:lpstr>
      <vt:lpstr>Age Distribution Analysis of Clients</vt:lpstr>
      <vt:lpstr>Distribution of Job Types Among Clients</vt:lpstr>
      <vt:lpstr>Distribution of Job Types Among Clients</vt:lpstr>
      <vt:lpstr>Distribution of Client Marital Status</vt:lpstr>
      <vt:lpstr>Educational Background of Clients</vt:lpstr>
      <vt:lpstr>Educational Background of Clients</vt:lpstr>
      <vt:lpstr>Proportion of Clients with Credit in Default</vt:lpstr>
      <vt:lpstr>Distribution of Average Yearly Balance Among Clients</vt:lpstr>
      <vt:lpstr>Clients with Housing and Personal Loans</vt:lpstr>
      <vt:lpstr>Communication Types Used During the Campaign</vt:lpstr>
      <vt:lpstr>Distribution of Last contact day of the month</vt:lpstr>
      <vt:lpstr>Distribution of Last contact day of the month</vt:lpstr>
      <vt:lpstr>Distribution of Last contact Month</vt:lpstr>
      <vt:lpstr>Distribution of Last contact Month</vt:lpstr>
      <vt:lpstr>Last Contact Month vs Job Type</vt:lpstr>
      <vt:lpstr>Distribution Of Duration Of Last Contact</vt:lpstr>
      <vt:lpstr>Number of Contacts Performed per Client During the Campaign</vt:lpstr>
      <vt:lpstr>Number of Contacts Performed per Client During the Campaign</vt:lpstr>
      <vt:lpstr>Distribution of Days Since Last Contact from Previous Campaign</vt:lpstr>
      <vt:lpstr>Distribution of Days Since Last Contact from Previous Campaign</vt:lpstr>
      <vt:lpstr>Outcomes of Previous Marketing Campaigns</vt:lpstr>
      <vt:lpstr>Distribution of Term Deposit Subscriptions</vt:lpstr>
      <vt:lpstr>Correlations Between Numerical Attributes and Likelihood of Subscribing to a Term Deposit</vt:lpstr>
      <vt:lpstr>Correlations Between Numerical Attributes and Likelihood of Subscribing to a Term Deposit</vt:lpstr>
      <vt:lpstr>Relationship Between Categorical Attributes and Term Deposit Subscription (y)</vt:lpstr>
      <vt:lpstr>Relationship Between Categorical Attributes and Term Deposit Subscription (y)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Chaitanya Girish</dc:creator>
  <cp:lastModifiedBy>Chaitanya Girish</cp:lastModifiedBy>
  <cp:revision>2</cp:revision>
  <dcterms:created xsi:type="dcterms:W3CDTF">2024-07-12T07:07:55Z</dcterms:created>
  <dcterms:modified xsi:type="dcterms:W3CDTF">2024-07-12T16:00:45Z</dcterms:modified>
</cp:coreProperties>
</file>