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73" r:id="rId3"/>
    <p:sldId id="257" r:id="rId4"/>
    <p:sldId id="258" r:id="rId5"/>
    <p:sldId id="259" r:id="rId6"/>
    <p:sldId id="260" r:id="rId7"/>
    <p:sldId id="274" r:id="rId8"/>
    <p:sldId id="276" r:id="rId9"/>
    <p:sldId id="277" r:id="rId10"/>
    <p:sldId id="278" r:id="rId11"/>
    <p:sldId id="261" r:id="rId12"/>
    <p:sldId id="262" r:id="rId13"/>
    <p:sldId id="263" r:id="rId14"/>
    <p:sldId id="279" r:id="rId15"/>
    <p:sldId id="264" r:id="rId16"/>
    <p:sldId id="280" r:id="rId17"/>
    <p:sldId id="265" r:id="rId18"/>
    <p:sldId id="266" r:id="rId19"/>
    <p:sldId id="267" r:id="rId20"/>
    <p:sldId id="269" r:id="rId21"/>
    <p:sldId id="281" r:id="rId22"/>
    <p:sldId id="282" r:id="rId23"/>
    <p:sldId id="283" r:id="rId24"/>
    <p:sldId id="284" r:id="rId25"/>
    <p:sldId id="285" r:id="rId26"/>
    <p:sldId id="286" r:id="rId27"/>
    <p:sldId id="287" r:id="rId28"/>
    <p:sldId id="270" r:id="rId29"/>
    <p:sldId id="271" r:id="rId30"/>
    <p:sldId id="272" r:id="rId31"/>
    <p:sldId id="288"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Comic Sans MS" panose="030F0702030302020204" pitchFamily="66" charset="0"/>
      <p:regular r:id="rId38"/>
      <p:bold r:id="rId39"/>
      <p:italic r:id="rId40"/>
      <p:boldItalic r:id="rId41"/>
    </p:embeddedFont>
    <p:embeddedFont>
      <p:font typeface="Gill Sans" panose="020B0604020202020204" charset="0"/>
      <p:regular r:id="rId42"/>
      <p:bold r:id="rId43"/>
    </p:embeddedFont>
    <p:embeddedFont>
      <p:font typeface="Gill Sans MT" panose="020B0502020104020203" pitchFamily="34" charset="0"/>
      <p:regular r:id="rId44"/>
      <p:bold r:id="rId45"/>
      <p:italic r:id="rId46"/>
      <p:boldItalic r:id="rId47"/>
    </p:embeddedFont>
    <p:embeddedFont>
      <p:font typeface="Raleway ExtraBold" pitchFamily="2" charset="0"/>
      <p:bold r:id="rId48"/>
      <p:boldItalic r:id="rId49"/>
    </p:embeddedFont>
    <p:embeddedFont>
      <p:font typeface="Roboto" panose="02000000000000000000" pitchFamily="2"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jUAQ1ZwHUXS8jeFVi019StcVL3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16967B-68B2-475E-BA97-9741F2AB66D6}">
  <a:tblStyle styleId="{8016967B-68B2-475E-BA97-9741F2AB66D6}"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0"/>
          </a:solidFill>
        </a:fill>
      </a:tcStyle>
    </a:wholeTbl>
    <a:band1H>
      <a:tcTxStyle/>
      <a:tcStyle>
        <a:tcBdr/>
        <a:fill>
          <a:solidFill>
            <a:srgbClr val="CCDBE1"/>
          </a:solidFill>
        </a:fill>
      </a:tcStyle>
    </a:band1H>
    <a:band2H>
      <a:tcTxStyle/>
      <a:tcStyle>
        <a:tcBdr/>
      </a:tcStyle>
    </a:band2H>
    <a:band1V>
      <a:tcTxStyle/>
      <a:tcStyle>
        <a:tcBdr/>
        <a:fill>
          <a:solidFill>
            <a:srgbClr val="CCDBE1"/>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1b4e38887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101b4e3888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1b4e38887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101b4e3888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97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1b4e38887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01b4e38887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1b4e38887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01b4e38887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1b4e38887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01b4e38887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1b4e38887_0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01b4e38887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1b4e38887_0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01b4e38887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789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1b4e38887_0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01b4e38887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16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1b4e38887_0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01b4e38887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15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57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1b4e38887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01b4e38887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55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2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5"/>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2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8" name="Google Shape;28;p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17"/>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4" name="Google Shape;34;p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37" name="Google Shape;37;p17"/>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38" name="Google Shape;38;p17"/>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9"/>
        <p:cNvGrpSpPr/>
        <p:nvPr/>
      </p:nvGrpSpPr>
      <p:grpSpPr>
        <a:xfrm>
          <a:off x="0" y="0"/>
          <a:ext cx="0" cy="0"/>
          <a:chOff x="0" y="0"/>
          <a:chExt cx="0" cy="0"/>
        </a:xfrm>
      </p:grpSpPr>
      <p:sp>
        <p:nvSpPr>
          <p:cNvPr id="40" name="Google Shape;40;p18"/>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1" name="Google Shape;41;p18"/>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46" name="Google Shape;46;p18"/>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7" name="Google Shape;47;p1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48;p18"/>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19"/>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20"/>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20"/>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20"/>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2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21"/>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7" name="Google Shape;67;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70" name="Google Shape;70;p2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2"/>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22"/>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83" name="Google Shape;83;p23"/>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4" name="Google Shape;84;p23"/>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5" name="Google Shape;85;p23"/>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23"/>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23"/>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14"/>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14"/>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14"/>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14"/>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1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4"/>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1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1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
        <p:nvSpPr>
          <p:cNvPr id="19" name="Google Shape;19;p14"/>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hatis.techtarget.com/definition/dependent-variab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urses.analyticsvidhya.com/courses/ensemble-learning-and-ensemble-learning-techniques?utm_source=blog&amp;utm_medium=an-end-to-end-guide-to-understand-the-math-behind-xgboost" TargetMode="External"/><Relationship Id="rId2" Type="http://schemas.openxmlformats.org/officeDocument/2006/relationships/hyperlink" Target="https://analyticsindiamag.com/gradient-descent-everything-you-need-to-know-with-implementation-in-pyth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6572250" y="573881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900" b="0" i="0" u="none" strike="noStrike" cap="none">
              <a:solidFill>
                <a:srgbClr val="888888"/>
              </a:solidFill>
              <a:latin typeface="Gill Sans"/>
              <a:ea typeface="Gill Sans"/>
              <a:cs typeface="Gill Sans"/>
              <a:sym typeface="Gill Sans"/>
            </a:endParaRPr>
          </a:p>
        </p:txBody>
      </p:sp>
      <p:sp>
        <p:nvSpPr>
          <p:cNvPr id="105" name="Google Shape;105;p1"/>
          <p:cNvSpPr/>
          <p:nvPr/>
        </p:nvSpPr>
        <p:spPr>
          <a:xfrm rot="10800000" flipH="1">
            <a:off x="7130143" y="5312160"/>
            <a:ext cx="968829" cy="868205"/>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06" name="Google Shape;106;p1"/>
          <p:cNvSpPr txBox="1"/>
          <p:nvPr/>
        </p:nvSpPr>
        <p:spPr>
          <a:xfrm>
            <a:off x="996660" y="4157666"/>
            <a:ext cx="3955500" cy="17235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Prepared By</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b="1" dirty="0">
                <a:solidFill>
                  <a:schemeClr val="dk1"/>
                </a:solidFill>
                <a:latin typeface="Times New Roman"/>
                <a:ea typeface="Times New Roman"/>
                <a:cs typeface="Times New Roman"/>
                <a:sym typeface="Times New Roman"/>
              </a:rPr>
              <a:t>Ullas Kumar Bherav [181205]</a:t>
            </a:r>
            <a:endParaRPr sz="1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p:txBody>
      </p:sp>
      <p:sp>
        <p:nvSpPr>
          <p:cNvPr id="107" name="Google Shape;107;p1"/>
          <p:cNvSpPr txBox="1"/>
          <p:nvPr/>
        </p:nvSpPr>
        <p:spPr>
          <a:xfrm>
            <a:off x="2351190" y="2436688"/>
            <a:ext cx="5658600" cy="24105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IN" sz="4800" b="1">
                <a:solidFill>
                  <a:srgbClr val="262626"/>
                </a:solidFill>
                <a:latin typeface="Times New Roman"/>
                <a:ea typeface="Times New Roman"/>
                <a:cs typeface="Times New Roman"/>
                <a:sym typeface="Times New Roman"/>
              </a:rPr>
              <a:t>Parkinson’s Disease Detection</a:t>
            </a:r>
            <a:endParaRPr sz="48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680"/>
              </a:spcBef>
              <a:spcAft>
                <a:spcPts val="0"/>
              </a:spcAft>
              <a:buNone/>
            </a:pP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IN" sz="2400" b="1" i="0" u="none" strike="noStrike" cap="none">
                <a:solidFill>
                  <a:srgbClr val="262626"/>
                </a:solidFill>
                <a:latin typeface="Times New Roman"/>
                <a:ea typeface="Times New Roman"/>
                <a:cs typeface="Times New Roman"/>
                <a:sym typeface="Times New Roman"/>
              </a:rPr>
              <a:t> </a:t>
            </a:r>
            <a:endParaRPr sz="1200" b="0" i="0" u="none" strike="noStrike" cap="none">
              <a:solidFill>
                <a:schemeClr val="dk1"/>
              </a:solidFill>
              <a:latin typeface="Raleway ExtraBold"/>
              <a:ea typeface="Raleway ExtraBold"/>
              <a:cs typeface="Raleway ExtraBold"/>
              <a:sym typeface="Raleway ExtraBold"/>
            </a:endParaRPr>
          </a:p>
        </p:txBody>
      </p:sp>
      <p:sp>
        <p:nvSpPr>
          <p:cNvPr id="108" name="Google Shape;108;p1"/>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 &amp; IT)</a:t>
            </a:r>
            <a:endParaRPr sz="1100" b="1" cap="none"/>
          </a:p>
        </p:txBody>
      </p:sp>
      <p:sp>
        <p:nvSpPr>
          <p:cNvPr id="109" name="Google Shape;109;p1"/>
          <p:cNvSpPr txBox="1"/>
          <p:nvPr/>
        </p:nvSpPr>
        <p:spPr>
          <a:xfrm>
            <a:off x="5012053" y="4157666"/>
            <a:ext cx="3955500" cy="2216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350" b="1" i="0" u="none" strike="noStrike" cap="none">
              <a:solidFill>
                <a:schemeClr val="dk1"/>
              </a:solidFill>
              <a:latin typeface="Gill Sans"/>
              <a:ea typeface="Gill Sans"/>
              <a:cs typeface="Gill Sans"/>
              <a:sym typeface="Gill Sans"/>
            </a:endParaRPr>
          </a:p>
          <a:p>
            <a:pPr marL="0" marR="0" lvl="0" indent="0" algn="ctr" rtl="0">
              <a:spcBef>
                <a:spcPts val="0"/>
              </a:spcBef>
              <a:spcAft>
                <a:spcPts val="0"/>
              </a:spcAft>
              <a:buNone/>
            </a:pPr>
            <a:r>
              <a:rPr lang="en-IN" sz="2400" b="1" i="0" u="none" strike="noStrike" cap="none">
                <a:solidFill>
                  <a:schemeClr val="dk1"/>
                </a:solidFill>
                <a:latin typeface="Times New Roman"/>
                <a:ea typeface="Times New Roman"/>
                <a:cs typeface="Times New Roman"/>
                <a:sym typeface="Times New Roman"/>
              </a:rPr>
              <a:t>Project Supervisor</a:t>
            </a:r>
            <a:endParaRPr sz="24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b="1">
                <a:solidFill>
                  <a:schemeClr val="dk1"/>
                </a:solidFill>
                <a:highlight>
                  <a:srgbClr val="FFFFFF"/>
                </a:highlight>
                <a:latin typeface="Times New Roman"/>
                <a:ea typeface="Times New Roman"/>
                <a:cs typeface="Times New Roman"/>
                <a:sym typeface="Times New Roman"/>
              </a:rPr>
              <a:t>Dr. Jagpreet Sidhu</a:t>
            </a:r>
            <a:r>
              <a:rPr lang="en-IN" sz="1800" b="1" i="0" u="none" strike="noStrike" cap="none">
                <a:solidFill>
                  <a:schemeClr val="dk1"/>
                </a:solidFill>
                <a:latin typeface="Times New Roman"/>
                <a:ea typeface="Times New Roman"/>
                <a:cs typeface="Times New Roman"/>
                <a:sym typeface="Times New Roman"/>
              </a:rPr>
              <a:t>, </a:t>
            </a:r>
            <a:r>
              <a:rPr lang="en-IN" sz="1800" b="1">
                <a:solidFill>
                  <a:schemeClr val="dk1"/>
                </a:solidFill>
                <a:highlight>
                  <a:srgbClr val="FFFFFF"/>
                </a:highlight>
                <a:latin typeface="Times New Roman"/>
                <a:ea typeface="Times New Roman"/>
                <a:cs typeface="Times New Roman"/>
                <a:sym typeface="Times New Roman"/>
              </a:rPr>
              <a:t>Assistant Professor (SG)</a:t>
            </a:r>
            <a:r>
              <a:rPr lang="en-IN" sz="1200">
                <a:solidFill>
                  <a:srgbClr val="696969"/>
                </a:solidFill>
                <a:highlight>
                  <a:srgbClr val="FFFFFF"/>
                </a:highlight>
                <a:latin typeface="Comic Sans MS"/>
                <a:ea typeface="Comic Sans MS"/>
                <a:cs typeface="Comic Sans MS"/>
                <a:sym typeface="Comic Sans MS"/>
              </a:rPr>
              <a:t> </a:t>
            </a:r>
            <a:r>
              <a:rPr lang="en-IN" sz="1800" b="1" i="0" u="none" strike="noStrike" cap="none">
                <a:solidFill>
                  <a:schemeClr val="dk1"/>
                </a:solidFill>
                <a:latin typeface="Times New Roman"/>
                <a:ea typeface="Times New Roman"/>
                <a:cs typeface="Times New Roman"/>
                <a:sym typeface="Times New Roman"/>
              </a:rPr>
              <a:t> </a:t>
            </a:r>
            <a:endParaRPr sz="1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350" b="1" i="0" u="none" strike="noStrike" cap="none">
              <a:solidFill>
                <a:schemeClr val="dk1"/>
              </a:solidFill>
              <a:latin typeface="Gill Sans"/>
              <a:ea typeface="Gill Sans"/>
              <a:cs typeface="Gill Sans"/>
              <a:sym typeface="Gill Sans"/>
            </a:endParaRPr>
          </a:p>
          <a:p>
            <a:pPr marL="0" marR="0" lvl="0" indent="0" algn="ctr" rtl="0">
              <a:spcBef>
                <a:spcPts val="0"/>
              </a:spcBef>
              <a:spcAft>
                <a:spcPts val="0"/>
              </a:spcAft>
              <a:buNone/>
            </a:pPr>
            <a:endParaRPr sz="1350" b="1" i="0" u="none" strike="noStrike" cap="none">
              <a:solidFill>
                <a:schemeClr val="dk1"/>
              </a:solidFill>
              <a:latin typeface="Gill Sans"/>
              <a:ea typeface="Gill Sans"/>
              <a:cs typeface="Gill Sans"/>
              <a:sym typeface="Gill Sans"/>
            </a:endParaRPr>
          </a:p>
          <a:p>
            <a:pPr marL="0" marR="0" lvl="0" indent="0" algn="ctr" rtl="0">
              <a:spcBef>
                <a:spcPts val="0"/>
              </a:spcBef>
              <a:spcAft>
                <a:spcPts val="0"/>
              </a:spcAft>
              <a:buNone/>
            </a:pPr>
            <a:endParaRPr sz="1350" b="1" i="0" u="none" strike="noStrike" cap="none">
              <a:solidFill>
                <a:schemeClr val="dk1"/>
              </a:solidFill>
              <a:latin typeface="Gill Sans"/>
              <a:ea typeface="Gill Sans"/>
              <a:cs typeface="Gill Sans"/>
              <a:sym typeface="Gill Sans"/>
            </a:endParaRPr>
          </a:p>
        </p:txBody>
      </p:sp>
      <p:pic>
        <p:nvPicPr>
          <p:cNvPr id="110" name="Google Shape;110;p1" descr="JUIT Office Photos | Glassdoor"/>
          <p:cNvPicPr preferRelativeResize="0"/>
          <p:nvPr/>
        </p:nvPicPr>
        <p:blipFill rotWithShape="1">
          <a:blip r:embed="rId3">
            <a:alphaModFix/>
          </a:blip>
          <a:srcRect/>
          <a:stretch/>
        </p:blipFill>
        <p:spPr>
          <a:xfrm>
            <a:off x="0" y="0"/>
            <a:ext cx="1872208" cy="1872208"/>
          </a:xfrm>
          <a:prstGeom prst="rect">
            <a:avLst/>
          </a:prstGeom>
          <a:noFill/>
          <a:ln>
            <a:noFill/>
          </a:ln>
        </p:spPr>
      </p:pic>
      <p:sp>
        <p:nvSpPr>
          <p:cNvPr id="111" name="Google Shape;111;p1"/>
          <p:cNvSpPr/>
          <p:nvPr/>
        </p:nvSpPr>
        <p:spPr>
          <a:xfrm>
            <a:off x="2500298" y="1571612"/>
            <a:ext cx="5515036"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chemeClr val="dk1"/>
                </a:solidFill>
                <a:latin typeface="Times New Roman"/>
                <a:ea typeface="Times New Roman"/>
                <a:cs typeface="Times New Roman"/>
                <a:sym typeface="Times New Roman"/>
              </a:rPr>
              <a:t>Major Project Part II(10B19CI791/10B29CI792 </a:t>
            </a:r>
            <a:r>
              <a:rPr lang="en-IN" sz="1800" b="0" i="0" u="none" strike="noStrike" cap="none" dirty="0">
                <a:solidFill>
                  <a:schemeClr val="dk1"/>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p:txBody>
      </p:sp>
      <p:sp>
        <p:nvSpPr>
          <p:cNvPr id="112" name="Google Shape;112;p1"/>
          <p:cNvSpPr txBox="1"/>
          <p:nvPr/>
        </p:nvSpPr>
        <p:spPr>
          <a:xfrm>
            <a:off x="1714480" y="0"/>
            <a:ext cx="7429520" cy="1071546"/>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B0F0"/>
              </a:buClr>
              <a:buSzPts val="2800"/>
              <a:buFont typeface="Times New Roman"/>
              <a:buNone/>
            </a:pPr>
            <a:r>
              <a:rPr lang="en-IN" sz="2800" b="1" i="0" u="none" strike="noStrike" cap="none">
                <a:solidFill>
                  <a:srgbClr val="00B0F0"/>
                </a:solidFill>
                <a:latin typeface="Times New Roman"/>
                <a:ea typeface="Times New Roman"/>
                <a:cs typeface="Times New Roman"/>
                <a:sym typeface="Times New Roman"/>
              </a:rPr>
              <a:t>JAYPEE UNIVERSITY OF INFORMATION TECHNOLOGY, WAKNAGHAT-173234</a:t>
            </a:r>
            <a:endParaRPr sz="2800" b="1" i="0" u="none" strike="noStrike" cap="none">
              <a:solidFill>
                <a:srgbClr val="00B0F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C41-CFE5-45E7-6D85-A95A3481786E}"/>
              </a:ext>
            </a:extLst>
          </p:cNvPr>
          <p:cNvSpPr>
            <a:spLocks noGrp="1"/>
          </p:cNvSpPr>
          <p:nvPr>
            <p:ph type="title"/>
          </p:nvPr>
        </p:nvSpPr>
        <p:spPr/>
        <p:txBody>
          <a:bodyPr/>
          <a:lstStyle/>
          <a:p>
            <a:r>
              <a:rPr lang="en-US" dirty="0"/>
              <a:t>Methodology Used </a:t>
            </a:r>
            <a:endParaRPr lang="en-IN" dirty="0"/>
          </a:p>
        </p:txBody>
      </p:sp>
      <p:sp>
        <p:nvSpPr>
          <p:cNvPr id="3" name="Text Placeholder 2">
            <a:extLst>
              <a:ext uri="{FF2B5EF4-FFF2-40B4-BE49-F238E27FC236}">
                <a16:creationId xmlns:a16="http://schemas.microsoft.com/office/drawing/2014/main" id="{DC31B688-F960-7B2B-131C-1ED60C09BA43}"/>
              </a:ext>
            </a:extLst>
          </p:cNvPr>
          <p:cNvSpPr>
            <a:spLocks noGrp="1"/>
          </p:cNvSpPr>
          <p:nvPr>
            <p:ph type="body" idx="1"/>
          </p:nvPr>
        </p:nvSpPr>
        <p:spPr/>
        <p:txBody>
          <a:bodyPr>
            <a:normAutofit/>
          </a:bodyPr>
          <a:lstStyle/>
          <a:p>
            <a:r>
              <a:rPr lang="en-US" dirty="0"/>
              <a:t>Algorithm Used :</a:t>
            </a:r>
          </a:p>
          <a:p>
            <a:pPr marL="137160" indent="0">
              <a:buNone/>
            </a:pPr>
            <a:endParaRPr lang="en-US" sz="2000" dirty="0"/>
          </a:p>
          <a:p>
            <a:pPr marL="137160" indent="0">
              <a:buNone/>
            </a:pPr>
            <a:endParaRPr lang="en-IN" sz="2000" dirty="0"/>
          </a:p>
        </p:txBody>
      </p:sp>
      <p:pic>
        <p:nvPicPr>
          <p:cNvPr id="4" name="Google Shape;147;p7" descr="JUIT Office Photos | Glassdoor">
            <a:extLst>
              <a:ext uri="{FF2B5EF4-FFF2-40B4-BE49-F238E27FC236}">
                <a16:creationId xmlns:a16="http://schemas.microsoft.com/office/drawing/2014/main" id="{6DCAABDF-D779-1916-AAAB-7B5B3E865C79}"/>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sp>
        <p:nvSpPr>
          <p:cNvPr id="7" name="TextBox 6">
            <a:extLst>
              <a:ext uri="{FF2B5EF4-FFF2-40B4-BE49-F238E27FC236}">
                <a16:creationId xmlns:a16="http://schemas.microsoft.com/office/drawing/2014/main" id="{CB5C5F9E-1609-0ADA-C2C1-49A90E578AC3}"/>
              </a:ext>
            </a:extLst>
          </p:cNvPr>
          <p:cNvSpPr txBox="1"/>
          <p:nvPr/>
        </p:nvSpPr>
        <p:spPr>
          <a:xfrm>
            <a:off x="4227575" y="5410200"/>
            <a:ext cx="1914144" cy="307777"/>
          </a:xfrm>
          <a:prstGeom prst="rect">
            <a:avLst/>
          </a:prstGeom>
          <a:noFill/>
        </p:spPr>
        <p:txBody>
          <a:bodyPr wrap="square" rtlCol="0">
            <a:spAutoFit/>
          </a:bodyPr>
          <a:lstStyle/>
          <a:p>
            <a:r>
              <a:rPr lang="en-US" dirty="0"/>
              <a:t>XGBoost</a:t>
            </a:r>
            <a:endParaRPr lang="en-IN" dirty="0"/>
          </a:p>
        </p:txBody>
      </p:sp>
      <p:pic>
        <p:nvPicPr>
          <p:cNvPr id="9" name="Picture 8">
            <a:extLst>
              <a:ext uri="{FF2B5EF4-FFF2-40B4-BE49-F238E27FC236}">
                <a16:creationId xmlns:a16="http://schemas.microsoft.com/office/drawing/2014/main" id="{80D25B38-3AF4-A10D-B4FB-D8C554B45B1A}"/>
              </a:ext>
            </a:extLst>
          </p:cNvPr>
          <p:cNvPicPr>
            <a:picLocks noChangeAspect="1"/>
          </p:cNvPicPr>
          <p:nvPr/>
        </p:nvPicPr>
        <p:blipFill>
          <a:blip r:embed="rId3"/>
          <a:stretch>
            <a:fillRect/>
          </a:stretch>
        </p:blipFill>
        <p:spPr>
          <a:xfrm>
            <a:off x="2258314" y="3486144"/>
            <a:ext cx="5852667" cy="127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025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108550" y="0"/>
            <a:ext cx="79269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562214"/>
              </a:buClr>
              <a:buSzPts val="3600"/>
              <a:buFont typeface="Gill Sans"/>
              <a:buNone/>
            </a:pPr>
            <a:r>
              <a:rPr lang="en-IN" sz="3200" dirty="0">
                <a:latin typeface="Times New Roman"/>
                <a:ea typeface="Times New Roman"/>
                <a:cs typeface="Times New Roman"/>
                <a:sym typeface="Times New Roman"/>
              </a:rPr>
              <a:t>Tools Platforms/Technology/Languages</a:t>
            </a:r>
            <a:br>
              <a:rPr lang="en-IN" sz="3200" dirty="0">
                <a:latin typeface="Times New Roman"/>
                <a:ea typeface="Times New Roman"/>
                <a:cs typeface="Times New Roman"/>
                <a:sym typeface="Times New Roman"/>
              </a:rPr>
            </a:br>
            <a:r>
              <a:rPr lang="en-IN" sz="3200" dirty="0">
                <a:latin typeface="Times New Roman"/>
                <a:ea typeface="Times New Roman"/>
                <a:cs typeface="Times New Roman"/>
                <a:sym typeface="Times New Roman"/>
              </a:rPr>
              <a:t>Used</a:t>
            </a:r>
            <a:endParaRPr sz="3200" dirty="0">
              <a:latin typeface="Times New Roman"/>
              <a:ea typeface="Times New Roman"/>
              <a:cs typeface="Times New Roman"/>
              <a:sym typeface="Times New Roman"/>
            </a:endParaRPr>
          </a:p>
        </p:txBody>
      </p:sp>
      <p:sp>
        <p:nvSpPr>
          <p:cNvPr id="156" name="Google Shape;156;p8"/>
          <p:cNvSpPr txBox="1"/>
          <p:nvPr/>
        </p:nvSpPr>
        <p:spPr>
          <a:xfrm>
            <a:off x="714348" y="2000240"/>
            <a:ext cx="69294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7" name="Google Shape;157;p8"/>
          <p:cNvSpPr txBox="1"/>
          <p:nvPr/>
        </p:nvSpPr>
        <p:spPr>
          <a:xfrm>
            <a:off x="357158" y="1500174"/>
            <a:ext cx="7572428"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800">
              <a:solidFill>
                <a:schemeClr val="dk1"/>
              </a:solidFill>
              <a:latin typeface="Gill Sans"/>
              <a:ea typeface="Gill Sans"/>
              <a:cs typeface="Gill Sans"/>
              <a:sym typeface="Gill Sans"/>
            </a:endParaRPr>
          </a:p>
          <a:p>
            <a:pPr marL="0" marR="0" lvl="0" indent="0" algn="just" rtl="0">
              <a:spcBef>
                <a:spcPts val="0"/>
              </a:spcBef>
              <a:spcAft>
                <a:spcPts val="0"/>
              </a:spcAft>
              <a:buClr>
                <a:schemeClr val="dk1"/>
              </a:buClr>
              <a:buSzPts val="2800"/>
              <a:buFont typeface="Arial"/>
              <a:buNone/>
            </a:pPr>
            <a:endParaRPr sz="2800">
              <a:solidFill>
                <a:schemeClr val="dk1"/>
              </a:solidFill>
              <a:latin typeface="Gill Sans"/>
              <a:ea typeface="Gill Sans"/>
              <a:cs typeface="Gill Sans"/>
              <a:sym typeface="Gill Sans"/>
            </a:endParaRPr>
          </a:p>
          <a:p>
            <a:pPr marL="0" marR="0" lvl="0" indent="0" algn="just" rtl="0">
              <a:spcBef>
                <a:spcPts val="0"/>
              </a:spcBef>
              <a:spcAft>
                <a:spcPts val="0"/>
              </a:spcAft>
              <a:buClr>
                <a:schemeClr val="dk1"/>
              </a:buClr>
              <a:buSzPts val="2800"/>
              <a:buFont typeface="Arial"/>
              <a:buNone/>
            </a:pPr>
            <a:endParaRPr sz="2800">
              <a:solidFill>
                <a:schemeClr val="dk1"/>
              </a:solidFill>
              <a:latin typeface="Gill Sans"/>
              <a:ea typeface="Gill Sans"/>
              <a:cs typeface="Gill Sans"/>
              <a:sym typeface="Gill Sans"/>
            </a:endParaRPr>
          </a:p>
        </p:txBody>
      </p:sp>
      <p:pic>
        <p:nvPicPr>
          <p:cNvPr id="158" name="Google Shape;158;p8"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59" name="Google Shape;159;p8"/>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60" name="Google Shape;160;p8"/>
          <p:cNvSpPr txBox="1"/>
          <p:nvPr/>
        </p:nvSpPr>
        <p:spPr>
          <a:xfrm>
            <a:off x="1118275" y="1278025"/>
            <a:ext cx="7926900" cy="54322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b="1" u="sng" dirty="0">
                <a:solidFill>
                  <a:schemeClr val="dk1"/>
                </a:solidFill>
                <a:latin typeface="Times New Roman"/>
                <a:ea typeface="Times New Roman"/>
                <a:cs typeface="Times New Roman"/>
                <a:sym typeface="Times New Roman"/>
              </a:rPr>
              <a:t>Dataset:</a:t>
            </a:r>
            <a:endParaRPr sz="1900" b="1" u="sng"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b="1" u="sng" dirty="0">
                <a:solidFill>
                  <a:schemeClr val="dk1"/>
                </a:solidFill>
                <a:latin typeface="Times New Roman"/>
                <a:ea typeface="Times New Roman"/>
                <a:cs typeface="Times New Roman"/>
                <a:sym typeface="Times New Roman"/>
              </a:rPr>
              <a:t>Title:</a:t>
            </a:r>
            <a:r>
              <a:rPr lang="en-IN"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Parkinson’s Disease Classification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b="1" u="sng" dirty="0">
                <a:solidFill>
                  <a:schemeClr val="dk1"/>
                </a:solidFill>
                <a:latin typeface="Times New Roman"/>
                <a:ea typeface="Times New Roman"/>
                <a:cs typeface="Times New Roman"/>
                <a:sym typeface="Times New Roman"/>
              </a:rPr>
              <a:t>Data Set Characteristics:</a:t>
            </a:r>
            <a:r>
              <a:rPr lang="en-IN" u="sng" dirty="0">
                <a:solidFill>
                  <a:schemeClr val="dk1"/>
                </a:solidFill>
                <a:latin typeface="Times New Roman"/>
                <a:ea typeface="Times New Roman"/>
                <a:cs typeface="Times New Roman"/>
                <a:sym typeface="Times New Roman"/>
              </a:rPr>
              <a:t> </a:t>
            </a:r>
            <a:endParaRPr u="sng"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Multivariate</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Number of Instances: 756</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Area: Computer</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Attribute Characteristics: Integer, Real</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Number of Attributes: 754</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Date Donated: </a:t>
            </a:r>
            <a:r>
              <a:rPr lang="en-US" dirty="0">
                <a:solidFill>
                  <a:schemeClr val="dk1"/>
                </a:solidFill>
                <a:latin typeface="Times New Roman"/>
                <a:ea typeface="Times New Roman"/>
                <a:cs typeface="Times New Roman"/>
                <a:sym typeface="Times New Roman"/>
              </a:rPr>
              <a:t>2018-11-05</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Associated Tasks: Classification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dirty="0">
                <a:solidFill>
                  <a:schemeClr val="dk1"/>
                </a:solidFill>
                <a:latin typeface="Times New Roman"/>
                <a:ea typeface="Times New Roman"/>
                <a:cs typeface="Times New Roman"/>
                <a:sym typeface="Times New Roman"/>
              </a:rPr>
              <a:t>Missing Values? N/A</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b="1" u="sng" dirty="0">
                <a:solidFill>
                  <a:schemeClr val="dk1"/>
                </a:solidFill>
                <a:latin typeface="Times New Roman"/>
                <a:ea typeface="Times New Roman"/>
                <a:cs typeface="Times New Roman"/>
                <a:sym typeface="Times New Roman"/>
              </a:rPr>
              <a:t>Data Set Information:</a:t>
            </a:r>
            <a:endParaRPr b="1" u="sng"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The data used in this study were gathered from 188 patients with PD (107 men and 81 women) with ages ranging from 33 to 87 at the Department of Neurology in the Faculty of Medicine, Istanbul University. The control group consists of 64 healthy individuals (23 men and 41 women) with ages varying between 41 and 82. During the data collection process, the microphone is set to 44.1 kHz and following the physician’s examination, the sustained pronunciation of the vowel /a/ was collected from each subject with three repetitions.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Various speech signal processing algorithms including Time Frequency Features, Mel Frequency Cepstral Coefficients (MFCCs), Wavelet Transform based Features, Vocal Fold Features and TWQT features have been applied to the speech recordings of Parkinson's Disease (PD) patients to extract clinically useful information for PD assessment.</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01b4e38887_0_3"/>
          <p:cNvSpPr txBox="1">
            <a:spLocks noGrp="1"/>
          </p:cNvSpPr>
          <p:nvPr>
            <p:ph type="title"/>
          </p:nvPr>
        </p:nvSpPr>
        <p:spPr>
          <a:xfrm>
            <a:off x="1108550" y="0"/>
            <a:ext cx="79269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562214"/>
              </a:buClr>
              <a:buSzPts val="3600"/>
              <a:buFont typeface="Gill Sans"/>
              <a:buNone/>
            </a:pPr>
            <a:r>
              <a:rPr lang="en-IN" sz="2800" dirty="0">
                <a:latin typeface="Times New Roman"/>
                <a:ea typeface="Times New Roman"/>
                <a:cs typeface="Times New Roman"/>
                <a:sym typeface="Times New Roman"/>
              </a:rPr>
              <a:t>Tools Platforms/Technology/Languages</a:t>
            </a:r>
            <a:br>
              <a:rPr lang="en-IN" sz="2800" dirty="0">
                <a:latin typeface="Times New Roman"/>
                <a:ea typeface="Times New Roman"/>
                <a:cs typeface="Times New Roman"/>
                <a:sym typeface="Times New Roman"/>
              </a:rPr>
            </a:br>
            <a:r>
              <a:rPr lang="en-IN" sz="2800" dirty="0">
                <a:latin typeface="Times New Roman"/>
                <a:ea typeface="Times New Roman"/>
                <a:cs typeface="Times New Roman"/>
                <a:sym typeface="Times New Roman"/>
              </a:rPr>
              <a:t>Used</a:t>
            </a:r>
            <a:endParaRPr sz="2800" dirty="0">
              <a:latin typeface="Times New Roman"/>
              <a:ea typeface="Times New Roman"/>
              <a:cs typeface="Times New Roman"/>
              <a:sym typeface="Times New Roman"/>
            </a:endParaRPr>
          </a:p>
        </p:txBody>
      </p:sp>
      <p:pic>
        <p:nvPicPr>
          <p:cNvPr id="168" name="Google Shape;168;g101b4e38887_0_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69" name="Google Shape;169;g101b4e38887_0_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70" name="Google Shape;170;g101b4e38887_0_3"/>
          <p:cNvSpPr txBox="1"/>
          <p:nvPr/>
        </p:nvSpPr>
        <p:spPr>
          <a:xfrm>
            <a:off x="1095450" y="1278025"/>
            <a:ext cx="7873500" cy="51552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b="1" dirty="0">
                <a:latin typeface="Times New Roman"/>
                <a:ea typeface="Times New Roman"/>
                <a:cs typeface="Times New Roman"/>
                <a:sym typeface="Times New Roman"/>
              </a:rPr>
              <a:t>Programming Language used:</a:t>
            </a:r>
            <a:r>
              <a:rPr lang="en-IN" sz="1900" dirty="0">
                <a:latin typeface="Times New Roman"/>
                <a:ea typeface="Times New Roman"/>
                <a:cs typeface="Times New Roman"/>
                <a:sym typeface="Times New Roman"/>
              </a:rPr>
              <a:t> Python</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IN" sz="1900" b="1" dirty="0">
                <a:latin typeface="Times New Roman"/>
                <a:ea typeface="Times New Roman"/>
                <a:cs typeface="Times New Roman"/>
                <a:sym typeface="Times New Roman"/>
              </a:rPr>
              <a:t>Platform Used: </a:t>
            </a:r>
            <a:r>
              <a:rPr lang="en-IN" sz="1900" dirty="0">
                <a:latin typeface="Times New Roman"/>
                <a:ea typeface="Times New Roman"/>
                <a:cs typeface="Times New Roman"/>
                <a:sym typeface="Times New Roman"/>
              </a:rPr>
              <a:t>MS Windows 11, </a:t>
            </a:r>
            <a:r>
              <a:rPr lang="en-US" sz="1900" dirty="0">
                <a:latin typeface="Times New Roman"/>
                <a:ea typeface="Times New Roman"/>
                <a:cs typeface="Times New Roman"/>
                <a:sym typeface="Times New Roman"/>
              </a:rPr>
              <a:t>Google co-lab</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b="1"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IN" sz="1900" b="1" dirty="0">
                <a:latin typeface="Times New Roman"/>
                <a:ea typeface="Times New Roman"/>
                <a:cs typeface="Times New Roman"/>
                <a:sym typeface="Times New Roman"/>
              </a:rPr>
              <a:t>Machine Learning Libraries used: </a:t>
            </a:r>
            <a:r>
              <a:rPr lang="en-IN" sz="1900" dirty="0">
                <a:latin typeface="Times New Roman"/>
                <a:ea typeface="Times New Roman"/>
                <a:cs typeface="Times New Roman"/>
                <a:sym typeface="Times New Roman"/>
              </a:rPr>
              <a:t>Numpy, MatplotLib, Seaborn, Pandas, Scikit Learn, XGBoost.</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IN" sz="1900" b="1" dirty="0">
                <a:latin typeface="Times New Roman"/>
                <a:ea typeface="Times New Roman"/>
                <a:cs typeface="Times New Roman"/>
                <a:sym typeface="Times New Roman"/>
              </a:rPr>
              <a:t>Machine Learning Algorithms Used: </a:t>
            </a:r>
            <a:r>
              <a:rPr lang="en-IN" sz="1900" dirty="0">
                <a:latin typeface="Times New Roman"/>
                <a:ea typeface="Times New Roman"/>
                <a:cs typeface="Times New Roman"/>
                <a:sym typeface="Times New Roman"/>
              </a:rPr>
              <a:t>Linear Regression, Logistic Regression, Decision Trees, Support Vector Machine, Random Forest, XGBoost, Neural Network, AdaBoost</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b="1" dirty="0">
              <a:latin typeface="Times New Roman"/>
              <a:ea typeface="Times New Roman"/>
              <a:cs typeface="Times New Roman"/>
              <a:sym typeface="Times New Roman"/>
            </a:endParaRPr>
          </a:p>
          <a:p>
            <a:pPr marL="0" lvl="0" indent="0" algn="l" rtl="0">
              <a:spcBef>
                <a:spcPts val="0"/>
              </a:spcBef>
              <a:spcAft>
                <a:spcPts val="0"/>
              </a:spcAft>
              <a:buNone/>
            </a:pPr>
            <a:r>
              <a:rPr lang="en-IN" sz="1900" b="1" dirty="0">
                <a:latin typeface="Times New Roman"/>
                <a:ea typeface="Times New Roman"/>
                <a:cs typeface="Times New Roman"/>
                <a:sym typeface="Times New Roman"/>
              </a:rPr>
              <a:t>Evaluation Methods and Metrics Used: </a:t>
            </a:r>
            <a:r>
              <a:rPr lang="en-IN" sz="1900" dirty="0">
                <a:latin typeface="Times New Roman"/>
                <a:ea typeface="Times New Roman"/>
                <a:cs typeface="Times New Roman"/>
                <a:sym typeface="Times New Roman"/>
              </a:rPr>
              <a:t>Confusion Matrix, Classification Report, F1 - Score, Accuracy, Precision, Recall.</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1217858" y="5830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pic>
        <p:nvPicPr>
          <p:cNvPr id="176" name="Google Shape;176;p9"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77" name="Google Shape;177;p9"/>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78" name="Google Shape;178;p9"/>
          <p:cNvSpPr txBox="1"/>
          <p:nvPr/>
        </p:nvSpPr>
        <p:spPr>
          <a:xfrm>
            <a:off x="873999" y="1259600"/>
            <a:ext cx="7926900" cy="615523"/>
          </a:xfrm>
          <a:prstGeom prst="rect">
            <a:avLst/>
          </a:prstGeom>
          <a:noFill/>
          <a:ln>
            <a:noFill/>
          </a:ln>
        </p:spPr>
        <p:txBody>
          <a:bodyPr spcFirstLastPara="1" wrap="square" lIns="91425" tIns="91425" rIns="91425" bIns="91425" anchor="t" anchorCtr="0">
            <a:spAutoFit/>
          </a:bodyPr>
          <a:lstStyle/>
          <a:p>
            <a:pPr marL="800100" lvl="0" indent="-342900" algn="l" rtl="0">
              <a:spcBef>
                <a:spcPts val="0"/>
              </a:spcBef>
              <a:spcAft>
                <a:spcPts val="0"/>
              </a:spcAft>
              <a:buAutoNum type="arabicPeriod"/>
            </a:pPr>
            <a:r>
              <a:rPr lang="en-US" b="1" dirty="0">
                <a:solidFill>
                  <a:schemeClr val="dk1"/>
                </a:solidFill>
                <a:latin typeface="Times New Roman"/>
                <a:ea typeface="Times New Roman"/>
                <a:cs typeface="Times New Roman"/>
                <a:sym typeface="Times New Roman"/>
              </a:rPr>
              <a:t>Standard Scaling:</a:t>
            </a:r>
          </a:p>
          <a:p>
            <a:pPr marL="457200" lvl="0" algn="l" rtl="0">
              <a:spcBef>
                <a:spcPts val="0"/>
              </a:spcBef>
              <a:spcAft>
                <a:spcPts val="0"/>
              </a:spcAft>
            </a:pPr>
            <a:endParaRPr b="1"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E788E769-F281-3E82-4032-C7967565C669}"/>
              </a:ext>
            </a:extLst>
          </p:cNvPr>
          <p:cNvPicPr>
            <a:picLocks noChangeAspect="1"/>
          </p:cNvPicPr>
          <p:nvPr/>
        </p:nvPicPr>
        <p:blipFill>
          <a:blip r:embed="rId4"/>
          <a:stretch>
            <a:fillRect/>
          </a:stretch>
        </p:blipFill>
        <p:spPr>
          <a:xfrm>
            <a:off x="2333798" y="1749896"/>
            <a:ext cx="4793395" cy="43818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1217858" y="5830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pic>
        <p:nvPicPr>
          <p:cNvPr id="176" name="Google Shape;176;p9"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77" name="Google Shape;177;p9"/>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78" name="Google Shape;178;p9"/>
          <p:cNvSpPr txBox="1"/>
          <p:nvPr/>
        </p:nvSpPr>
        <p:spPr>
          <a:xfrm>
            <a:off x="873999" y="1259600"/>
            <a:ext cx="7926900" cy="615523"/>
          </a:xfrm>
          <a:prstGeom prst="rect">
            <a:avLst/>
          </a:prstGeom>
          <a:noFill/>
          <a:ln>
            <a:noFill/>
          </a:ln>
        </p:spPr>
        <p:txBody>
          <a:bodyPr spcFirstLastPara="1" wrap="square" lIns="91425" tIns="91425" rIns="91425" bIns="91425" anchor="t" anchorCtr="0">
            <a:spAutoFit/>
          </a:bodyPr>
          <a:lstStyle/>
          <a:p>
            <a:pPr marL="457200" lvl="0" algn="l" rtl="0">
              <a:spcBef>
                <a:spcPts val="0"/>
              </a:spcBef>
              <a:spcAft>
                <a:spcPts val="0"/>
              </a:spcAft>
            </a:pPr>
            <a:r>
              <a:rPr lang="en-US" b="1" dirty="0">
                <a:solidFill>
                  <a:schemeClr val="dk1"/>
                </a:solidFill>
                <a:latin typeface="Times New Roman"/>
                <a:ea typeface="Times New Roman"/>
                <a:cs typeface="Times New Roman"/>
                <a:sym typeface="Times New Roman"/>
              </a:rPr>
              <a:t>2. Train Test Split</a:t>
            </a:r>
          </a:p>
          <a:p>
            <a:pPr marL="457200" lvl="0" algn="l" rtl="0">
              <a:spcBef>
                <a:spcPts val="0"/>
              </a:spcBef>
              <a:spcAft>
                <a:spcPts val="0"/>
              </a:spcAft>
            </a:pPr>
            <a:endParaRPr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2ECEBD9-F43D-643E-F757-319B9037B3B7}"/>
              </a:ext>
            </a:extLst>
          </p:cNvPr>
          <p:cNvPicPr>
            <a:picLocks noChangeAspect="1"/>
          </p:cNvPicPr>
          <p:nvPr/>
        </p:nvPicPr>
        <p:blipFill>
          <a:blip r:embed="rId4"/>
          <a:stretch>
            <a:fillRect/>
          </a:stretch>
        </p:blipFill>
        <p:spPr>
          <a:xfrm>
            <a:off x="2087104" y="1731186"/>
            <a:ext cx="5759707" cy="4559768"/>
          </a:xfrm>
          <a:prstGeom prst="rect">
            <a:avLst/>
          </a:prstGeom>
        </p:spPr>
      </p:pic>
    </p:spTree>
    <p:extLst>
      <p:ext uri="{BB962C8B-B14F-4D97-AF65-F5344CB8AC3E}">
        <p14:creationId xmlns:p14="http://schemas.microsoft.com/office/powerpoint/2010/main" val="66932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g101b4e38887_0_2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88" name="Google Shape;188;g101b4e38887_0_2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89" name="Google Shape;189;g101b4e38887_0_23"/>
          <p:cNvSpPr txBox="1"/>
          <p:nvPr/>
        </p:nvSpPr>
        <p:spPr>
          <a:xfrm>
            <a:off x="1249225" y="127475"/>
            <a:ext cx="7788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chemeClr val="dk1"/>
                </a:solidFill>
                <a:latin typeface="Times New Roman"/>
                <a:ea typeface="Times New Roman"/>
                <a:cs typeface="Times New Roman"/>
                <a:sym typeface="Times New Roman"/>
              </a:rPr>
              <a:t>3. Linear Regression Model</a:t>
            </a:r>
            <a:r>
              <a:rPr lang="en-IN" dirty="0">
                <a:solidFill>
                  <a:schemeClr val="dk1"/>
                </a:solidFill>
                <a:latin typeface="Times New Roman"/>
                <a:ea typeface="Times New Roman"/>
                <a:cs typeface="Times New Roman"/>
                <a:sym typeface="Times New Roman"/>
              </a:rPr>
              <a:t>.</a:t>
            </a:r>
            <a:endParaRPr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598DB0E-2C6B-7392-E841-234B899419CA}"/>
              </a:ext>
            </a:extLst>
          </p:cNvPr>
          <p:cNvPicPr>
            <a:picLocks noChangeAspect="1"/>
          </p:cNvPicPr>
          <p:nvPr/>
        </p:nvPicPr>
        <p:blipFill>
          <a:blip r:embed="rId4"/>
          <a:stretch>
            <a:fillRect/>
          </a:stretch>
        </p:blipFill>
        <p:spPr>
          <a:xfrm>
            <a:off x="4682995" y="942995"/>
            <a:ext cx="4354830" cy="2247900"/>
          </a:xfrm>
          <a:prstGeom prst="rect">
            <a:avLst/>
          </a:prstGeom>
        </p:spPr>
      </p:pic>
      <p:pic>
        <p:nvPicPr>
          <p:cNvPr id="5" name="Picture 4">
            <a:extLst>
              <a:ext uri="{FF2B5EF4-FFF2-40B4-BE49-F238E27FC236}">
                <a16:creationId xmlns:a16="http://schemas.microsoft.com/office/drawing/2014/main" id="{09F4917A-6751-840A-5CD7-66314E6C7759}"/>
              </a:ext>
            </a:extLst>
          </p:cNvPr>
          <p:cNvPicPr>
            <a:picLocks noChangeAspect="1"/>
          </p:cNvPicPr>
          <p:nvPr/>
        </p:nvPicPr>
        <p:blipFill>
          <a:blip r:embed="rId5"/>
          <a:stretch>
            <a:fillRect/>
          </a:stretch>
        </p:blipFill>
        <p:spPr>
          <a:xfrm>
            <a:off x="4682995" y="3682747"/>
            <a:ext cx="4354830" cy="1498853"/>
          </a:xfrm>
          <a:prstGeom prst="rect">
            <a:avLst/>
          </a:prstGeom>
        </p:spPr>
      </p:pic>
      <p:pic>
        <p:nvPicPr>
          <p:cNvPr id="7" name="Picture 6">
            <a:extLst>
              <a:ext uri="{FF2B5EF4-FFF2-40B4-BE49-F238E27FC236}">
                <a16:creationId xmlns:a16="http://schemas.microsoft.com/office/drawing/2014/main" id="{B4BB269C-E842-7922-9F66-1337B8708780}"/>
              </a:ext>
            </a:extLst>
          </p:cNvPr>
          <p:cNvPicPr>
            <a:picLocks noChangeAspect="1"/>
          </p:cNvPicPr>
          <p:nvPr/>
        </p:nvPicPr>
        <p:blipFill>
          <a:blip r:embed="rId6"/>
          <a:stretch>
            <a:fillRect/>
          </a:stretch>
        </p:blipFill>
        <p:spPr>
          <a:xfrm>
            <a:off x="1098758" y="927354"/>
            <a:ext cx="3471576" cy="5237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g101b4e38887_0_2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88" name="Google Shape;188;g101b4e38887_0_2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89" name="Google Shape;189;g101b4e38887_0_23"/>
          <p:cNvSpPr txBox="1"/>
          <p:nvPr/>
        </p:nvSpPr>
        <p:spPr>
          <a:xfrm>
            <a:off x="1216968" y="216596"/>
            <a:ext cx="7788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chemeClr val="dk1"/>
                </a:solidFill>
                <a:latin typeface="Times New Roman"/>
                <a:ea typeface="Times New Roman"/>
                <a:cs typeface="Times New Roman"/>
                <a:sym typeface="Times New Roman"/>
              </a:rPr>
              <a:t>4. LOR</a:t>
            </a:r>
            <a:r>
              <a:rPr lang="en-IN" dirty="0">
                <a:solidFill>
                  <a:schemeClr val="dk1"/>
                </a:solidFill>
                <a:latin typeface="Times New Roman"/>
                <a:ea typeface="Times New Roman"/>
                <a:cs typeface="Times New Roman"/>
                <a:sym typeface="Times New Roman"/>
              </a:rPr>
              <a:t>.</a:t>
            </a:r>
            <a:endParaRPr b="1"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20D367A-464C-EBD0-112E-08693F72E46F}"/>
              </a:ext>
            </a:extLst>
          </p:cNvPr>
          <p:cNvPicPr>
            <a:picLocks noChangeAspect="1"/>
          </p:cNvPicPr>
          <p:nvPr/>
        </p:nvPicPr>
        <p:blipFill>
          <a:blip r:embed="rId4"/>
          <a:stretch>
            <a:fillRect/>
          </a:stretch>
        </p:blipFill>
        <p:spPr>
          <a:xfrm>
            <a:off x="5111268" y="1259632"/>
            <a:ext cx="3738882" cy="4695825"/>
          </a:xfrm>
          <a:prstGeom prst="rect">
            <a:avLst/>
          </a:prstGeom>
        </p:spPr>
      </p:pic>
      <p:pic>
        <p:nvPicPr>
          <p:cNvPr id="8" name="Picture 7">
            <a:extLst>
              <a:ext uri="{FF2B5EF4-FFF2-40B4-BE49-F238E27FC236}">
                <a16:creationId xmlns:a16="http://schemas.microsoft.com/office/drawing/2014/main" id="{2BB81AB4-CE7C-6EA8-B8EE-82080E95B572}"/>
              </a:ext>
            </a:extLst>
          </p:cNvPr>
          <p:cNvPicPr>
            <a:picLocks noChangeAspect="1"/>
          </p:cNvPicPr>
          <p:nvPr/>
        </p:nvPicPr>
        <p:blipFill>
          <a:blip r:embed="rId5"/>
          <a:stretch>
            <a:fillRect/>
          </a:stretch>
        </p:blipFill>
        <p:spPr>
          <a:xfrm>
            <a:off x="1216968" y="616675"/>
            <a:ext cx="3635448" cy="5748528"/>
          </a:xfrm>
          <a:prstGeom prst="rect">
            <a:avLst/>
          </a:prstGeom>
        </p:spPr>
      </p:pic>
    </p:spTree>
    <p:extLst>
      <p:ext uri="{BB962C8B-B14F-4D97-AF65-F5344CB8AC3E}">
        <p14:creationId xmlns:p14="http://schemas.microsoft.com/office/powerpoint/2010/main" val="202858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g101b4e38887_0_39"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99" name="Google Shape;199;g101b4e38887_0_39"/>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00" name="Google Shape;200;g101b4e38887_0_39"/>
          <p:cNvSpPr txBox="1"/>
          <p:nvPr/>
        </p:nvSpPr>
        <p:spPr>
          <a:xfrm>
            <a:off x="1249225" y="127475"/>
            <a:ext cx="7788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5</a:t>
            </a:r>
            <a:r>
              <a:rPr lang="en-IN" b="1" dirty="0">
                <a:solidFill>
                  <a:schemeClr val="dk1"/>
                </a:solidFill>
                <a:latin typeface="Times New Roman"/>
                <a:ea typeface="Times New Roman"/>
                <a:cs typeface="Times New Roman"/>
                <a:sym typeface="Times New Roman"/>
              </a:rPr>
              <a:t>. DT</a:t>
            </a:r>
            <a:endParaRPr b="1"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0C7FBE57-B65A-39E6-37DC-14AE25490138}"/>
              </a:ext>
            </a:extLst>
          </p:cNvPr>
          <p:cNvPicPr>
            <a:picLocks noChangeAspect="1"/>
          </p:cNvPicPr>
          <p:nvPr/>
        </p:nvPicPr>
        <p:blipFill>
          <a:blip r:embed="rId4"/>
          <a:stretch>
            <a:fillRect/>
          </a:stretch>
        </p:blipFill>
        <p:spPr>
          <a:xfrm>
            <a:off x="5241303" y="527554"/>
            <a:ext cx="3715387" cy="3524250"/>
          </a:xfrm>
          <a:prstGeom prst="rect">
            <a:avLst/>
          </a:prstGeom>
        </p:spPr>
      </p:pic>
      <p:pic>
        <p:nvPicPr>
          <p:cNvPr id="7" name="Picture 6">
            <a:extLst>
              <a:ext uri="{FF2B5EF4-FFF2-40B4-BE49-F238E27FC236}">
                <a16:creationId xmlns:a16="http://schemas.microsoft.com/office/drawing/2014/main" id="{02327FAE-AF09-9DAA-A779-95202D759D09}"/>
              </a:ext>
            </a:extLst>
          </p:cNvPr>
          <p:cNvPicPr>
            <a:picLocks noChangeAspect="1"/>
          </p:cNvPicPr>
          <p:nvPr/>
        </p:nvPicPr>
        <p:blipFill>
          <a:blip r:embed="rId5"/>
          <a:stretch>
            <a:fillRect/>
          </a:stretch>
        </p:blipFill>
        <p:spPr>
          <a:xfrm>
            <a:off x="5241303" y="4111121"/>
            <a:ext cx="3715387" cy="2219325"/>
          </a:xfrm>
          <a:prstGeom prst="rect">
            <a:avLst/>
          </a:prstGeom>
        </p:spPr>
      </p:pic>
      <p:pic>
        <p:nvPicPr>
          <p:cNvPr id="9" name="Picture 8">
            <a:extLst>
              <a:ext uri="{FF2B5EF4-FFF2-40B4-BE49-F238E27FC236}">
                <a16:creationId xmlns:a16="http://schemas.microsoft.com/office/drawing/2014/main" id="{9FA63D61-09D2-8E69-5B8D-5AA63EABEA1B}"/>
              </a:ext>
            </a:extLst>
          </p:cNvPr>
          <p:cNvPicPr>
            <a:picLocks noChangeAspect="1"/>
          </p:cNvPicPr>
          <p:nvPr/>
        </p:nvPicPr>
        <p:blipFill>
          <a:blip r:embed="rId6"/>
          <a:stretch>
            <a:fillRect/>
          </a:stretch>
        </p:blipFill>
        <p:spPr>
          <a:xfrm>
            <a:off x="1034849" y="927633"/>
            <a:ext cx="4113879" cy="5466766"/>
          </a:xfrm>
          <a:prstGeom prst="rect">
            <a:avLst/>
          </a:prstGeom>
        </p:spPr>
      </p:pic>
      <p:pic>
        <p:nvPicPr>
          <p:cNvPr id="11" name="Picture 10">
            <a:extLst>
              <a:ext uri="{FF2B5EF4-FFF2-40B4-BE49-F238E27FC236}">
                <a16:creationId xmlns:a16="http://schemas.microsoft.com/office/drawing/2014/main" id="{312A7C94-7944-1DF8-F850-D1510CE68C0F}"/>
              </a:ext>
            </a:extLst>
          </p:cNvPr>
          <p:cNvPicPr>
            <a:picLocks noChangeAspect="1"/>
          </p:cNvPicPr>
          <p:nvPr/>
        </p:nvPicPr>
        <p:blipFill>
          <a:blip r:embed="rId6"/>
          <a:stretch>
            <a:fillRect/>
          </a:stretch>
        </p:blipFill>
        <p:spPr>
          <a:xfrm>
            <a:off x="1034849" y="927633"/>
            <a:ext cx="4113879" cy="54667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g101b4e38887_0_49"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10" name="Google Shape;210;g101b4e38887_0_49"/>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11" name="Google Shape;211;g101b4e38887_0_49"/>
          <p:cNvSpPr txBox="1"/>
          <p:nvPr/>
        </p:nvSpPr>
        <p:spPr>
          <a:xfrm>
            <a:off x="1249225" y="127475"/>
            <a:ext cx="7788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chemeClr val="dk1"/>
                </a:solidFill>
                <a:latin typeface="Times New Roman"/>
                <a:ea typeface="Times New Roman"/>
                <a:cs typeface="Times New Roman"/>
                <a:sym typeface="Times New Roman"/>
              </a:rPr>
              <a:t>6. SVM :</a:t>
            </a:r>
            <a:endParaRPr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E8D2C80A-0F21-E201-E686-279CAFA89049}"/>
              </a:ext>
            </a:extLst>
          </p:cNvPr>
          <p:cNvPicPr>
            <a:picLocks noChangeAspect="1"/>
          </p:cNvPicPr>
          <p:nvPr/>
        </p:nvPicPr>
        <p:blipFill>
          <a:blip r:embed="rId4"/>
          <a:stretch>
            <a:fillRect/>
          </a:stretch>
        </p:blipFill>
        <p:spPr>
          <a:xfrm>
            <a:off x="5099901" y="1295400"/>
            <a:ext cx="3847559" cy="4267200"/>
          </a:xfrm>
          <a:prstGeom prst="rect">
            <a:avLst/>
          </a:prstGeom>
        </p:spPr>
      </p:pic>
      <p:pic>
        <p:nvPicPr>
          <p:cNvPr id="5" name="Picture 4">
            <a:extLst>
              <a:ext uri="{FF2B5EF4-FFF2-40B4-BE49-F238E27FC236}">
                <a16:creationId xmlns:a16="http://schemas.microsoft.com/office/drawing/2014/main" id="{FF111DB7-C645-571F-5587-AEC1F4F49951}"/>
              </a:ext>
            </a:extLst>
          </p:cNvPr>
          <p:cNvPicPr>
            <a:picLocks noChangeAspect="1"/>
          </p:cNvPicPr>
          <p:nvPr/>
        </p:nvPicPr>
        <p:blipFill>
          <a:blip r:embed="rId5"/>
          <a:stretch>
            <a:fillRect/>
          </a:stretch>
        </p:blipFill>
        <p:spPr>
          <a:xfrm>
            <a:off x="1358393" y="657424"/>
            <a:ext cx="3622158" cy="55078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g101b4e38887_0_67"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21" name="Google Shape;221;g101b4e38887_0_67"/>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22" name="Google Shape;222;g101b4e38887_0_67"/>
          <p:cNvSpPr txBox="1"/>
          <p:nvPr/>
        </p:nvSpPr>
        <p:spPr>
          <a:xfrm>
            <a:off x="1249225" y="127475"/>
            <a:ext cx="7788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7</a:t>
            </a:r>
            <a:r>
              <a:rPr lang="en-IN" b="1" dirty="0">
                <a:solidFill>
                  <a:schemeClr val="dk1"/>
                </a:solidFill>
                <a:latin typeface="Times New Roman"/>
                <a:ea typeface="Times New Roman"/>
                <a:cs typeface="Times New Roman"/>
                <a:sym typeface="Times New Roman"/>
              </a:rPr>
              <a:t>. Random Forest</a:t>
            </a:r>
            <a:endParaRPr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7739B61-7930-A276-5948-1955746DA4C6}"/>
              </a:ext>
            </a:extLst>
          </p:cNvPr>
          <p:cNvPicPr>
            <a:picLocks noChangeAspect="1"/>
          </p:cNvPicPr>
          <p:nvPr/>
        </p:nvPicPr>
        <p:blipFill>
          <a:blip r:embed="rId4"/>
          <a:stretch>
            <a:fillRect/>
          </a:stretch>
        </p:blipFill>
        <p:spPr>
          <a:xfrm>
            <a:off x="1259632" y="829559"/>
            <a:ext cx="3811243" cy="5541016"/>
          </a:xfrm>
          <a:prstGeom prst="rect">
            <a:avLst/>
          </a:prstGeom>
        </p:spPr>
      </p:pic>
      <p:pic>
        <p:nvPicPr>
          <p:cNvPr id="5" name="Picture 4">
            <a:extLst>
              <a:ext uri="{FF2B5EF4-FFF2-40B4-BE49-F238E27FC236}">
                <a16:creationId xmlns:a16="http://schemas.microsoft.com/office/drawing/2014/main" id="{84AC1DFF-77D4-9844-1ED7-9D6B075DF58E}"/>
              </a:ext>
            </a:extLst>
          </p:cNvPr>
          <p:cNvPicPr>
            <a:picLocks noChangeAspect="1"/>
          </p:cNvPicPr>
          <p:nvPr/>
        </p:nvPicPr>
        <p:blipFill>
          <a:blip r:embed="rId5"/>
          <a:stretch>
            <a:fillRect/>
          </a:stretch>
        </p:blipFill>
        <p:spPr>
          <a:xfrm>
            <a:off x="5194169" y="1166812"/>
            <a:ext cx="3680234" cy="4524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DC36-378F-2A4F-5FE9-26A8238BDEC5}"/>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144D192E-4CE4-7485-33AD-15ADCD482F64}"/>
              </a:ext>
            </a:extLst>
          </p:cNvPr>
          <p:cNvSpPr>
            <a:spLocks noGrp="1"/>
          </p:cNvSpPr>
          <p:nvPr>
            <p:ph type="body" idx="1"/>
          </p:nvPr>
        </p:nvSpPr>
        <p:spPr/>
        <p:txBody>
          <a:bodyPr>
            <a:normAutofit/>
          </a:bodyPr>
          <a:lstStyle/>
          <a:p>
            <a:r>
              <a:rPr lang="en-US" sz="2800" dirty="0"/>
              <a:t>PD (Parkinson’s Disease) is a neurological disorder that causes motor movement disorder usually present In the elderly group.</a:t>
            </a:r>
          </a:p>
          <a:p>
            <a:r>
              <a:rPr lang="en-US" sz="2800" dirty="0"/>
              <a:t>The project aims to Detect Disease Using voice samples and various ML Techniques.</a:t>
            </a:r>
          </a:p>
          <a:p>
            <a:r>
              <a:rPr lang="en-US" sz="2800" dirty="0"/>
              <a:t>The Project aims to use several ML Models like </a:t>
            </a:r>
            <a:r>
              <a:rPr lang="en-US" sz="1800" dirty="0">
                <a:highlight>
                  <a:srgbClr val="FFFF00"/>
                </a:highlight>
              </a:rPr>
              <a:t>(Linear Regression, Logistic Regression, Decision tree, Random forest, </a:t>
            </a:r>
            <a:r>
              <a:rPr lang="en-US" sz="1800" dirty="0" err="1">
                <a:highlight>
                  <a:srgbClr val="FFFF00"/>
                </a:highlight>
              </a:rPr>
              <a:t>Xgboost</a:t>
            </a:r>
            <a:r>
              <a:rPr lang="en-US" sz="1800" dirty="0">
                <a:highlight>
                  <a:srgbClr val="FFFF00"/>
                </a:highlight>
              </a:rPr>
              <a:t>, Adaboost, Neural Networks, and SVM) </a:t>
            </a:r>
            <a:r>
              <a:rPr lang="en-US" sz="2800" dirty="0"/>
              <a:t>and evaluate their performance.</a:t>
            </a:r>
            <a:endParaRPr lang="en-IN" sz="1800" dirty="0"/>
          </a:p>
        </p:txBody>
      </p:sp>
      <p:pic>
        <p:nvPicPr>
          <p:cNvPr id="4" name="Google Shape;120;p3" descr="JUIT Office Photos | Glassdoor">
            <a:extLst>
              <a:ext uri="{FF2B5EF4-FFF2-40B4-BE49-F238E27FC236}">
                <a16:creationId xmlns:a16="http://schemas.microsoft.com/office/drawing/2014/main" id="{F5E1BE7E-AA4F-71F4-2A7A-981716475DFB}"/>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spTree>
    <p:extLst>
      <p:ext uri="{BB962C8B-B14F-4D97-AF65-F5344CB8AC3E}">
        <p14:creationId xmlns:p14="http://schemas.microsoft.com/office/powerpoint/2010/main" val="375366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g101b4e38887_0_9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40" name="Google Shape;240;g101b4e38887_0_9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 name="TextBox 1">
            <a:extLst>
              <a:ext uri="{FF2B5EF4-FFF2-40B4-BE49-F238E27FC236}">
                <a16:creationId xmlns:a16="http://schemas.microsoft.com/office/drawing/2014/main" id="{1BE54ACA-0C12-BC53-AB85-B2E30D885810}"/>
              </a:ext>
            </a:extLst>
          </p:cNvPr>
          <p:cNvSpPr txBox="1"/>
          <p:nvPr/>
        </p:nvSpPr>
        <p:spPr>
          <a:xfrm>
            <a:off x="1461154" y="322039"/>
            <a:ext cx="3035431" cy="307777"/>
          </a:xfrm>
          <a:prstGeom prst="rect">
            <a:avLst/>
          </a:prstGeom>
          <a:noFill/>
        </p:spPr>
        <p:txBody>
          <a:bodyPr wrap="square" rtlCol="0">
            <a:spAutoFit/>
          </a:bodyPr>
          <a:lstStyle/>
          <a:p>
            <a:r>
              <a:rPr lang="en-US" b="1" dirty="0"/>
              <a:t>8. XG Boost</a:t>
            </a:r>
            <a:endParaRPr lang="en-IN" b="1" dirty="0"/>
          </a:p>
        </p:txBody>
      </p:sp>
      <p:pic>
        <p:nvPicPr>
          <p:cNvPr id="4" name="Picture 3">
            <a:extLst>
              <a:ext uri="{FF2B5EF4-FFF2-40B4-BE49-F238E27FC236}">
                <a16:creationId xmlns:a16="http://schemas.microsoft.com/office/drawing/2014/main" id="{C70BA009-4E53-1E8E-C5B9-039641C81EC2}"/>
              </a:ext>
            </a:extLst>
          </p:cNvPr>
          <p:cNvPicPr>
            <a:picLocks noChangeAspect="1"/>
          </p:cNvPicPr>
          <p:nvPr/>
        </p:nvPicPr>
        <p:blipFill>
          <a:blip r:embed="rId4"/>
          <a:stretch>
            <a:fillRect/>
          </a:stretch>
        </p:blipFill>
        <p:spPr>
          <a:xfrm>
            <a:off x="5574777" y="1601280"/>
            <a:ext cx="2971800" cy="3448050"/>
          </a:xfrm>
          <a:prstGeom prst="rect">
            <a:avLst/>
          </a:prstGeom>
        </p:spPr>
      </p:pic>
      <p:pic>
        <p:nvPicPr>
          <p:cNvPr id="6" name="Picture 5">
            <a:extLst>
              <a:ext uri="{FF2B5EF4-FFF2-40B4-BE49-F238E27FC236}">
                <a16:creationId xmlns:a16="http://schemas.microsoft.com/office/drawing/2014/main" id="{59B3CF65-3B7F-6BD7-740E-6BCBA72ECE4B}"/>
              </a:ext>
            </a:extLst>
          </p:cNvPr>
          <p:cNvPicPr>
            <a:picLocks noChangeAspect="1"/>
          </p:cNvPicPr>
          <p:nvPr/>
        </p:nvPicPr>
        <p:blipFill>
          <a:blip r:embed="rId5"/>
          <a:stretch>
            <a:fillRect/>
          </a:stretch>
        </p:blipFill>
        <p:spPr>
          <a:xfrm>
            <a:off x="1461154" y="804986"/>
            <a:ext cx="3264422" cy="55983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g101b4e38887_0_9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40" name="Google Shape;240;g101b4e38887_0_9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 name="TextBox 1">
            <a:extLst>
              <a:ext uri="{FF2B5EF4-FFF2-40B4-BE49-F238E27FC236}">
                <a16:creationId xmlns:a16="http://schemas.microsoft.com/office/drawing/2014/main" id="{1BE54ACA-0C12-BC53-AB85-B2E30D885810}"/>
              </a:ext>
            </a:extLst>
          </p:cNvPr>
          <p:cNvSpPr txBox="1"/>
          <p:nvPr/>
        </p:nvSpPr>
        <p:spPr>
          <a:xfrm>
            <a:off x="1461154" y="295918"/>
            <a:ext cx="3035431" cy="307777"/>
          </a:xfrm>
          <a:prstGeom prst="rect">
            <a:avLst/>
          </a:prstGeom>
          <a:noFill/>
        </p:spPr>
        <p:txBody>
          <a:bodyPr wrap="square" rtlCol="0">
            <a:spAutoFit/>
          </a:bodyPr>
          <a:lstStyle/>
          <a:p>
            <a:r>
              <a:rPr lang="en-US" b="1" dirty="0"/>
              <a:t>9. Neural Network</a:t>
            </a:r>
            <a:endParaRPr lang="en-IN" b="1" dirty="0"/>
          </a:p>
        </p:txBody>
      </p:sp>
      <p:pic>
        <p:nvPicPr>
          <p:cNvPr id="5" name="Picture 4">
            <a:extLst>
              <a:ext uri="{FF2B5EF4-FFF2-40B4-BE49-F238E27FC236}">
                <a16:creationId xmlns:a16="http://schemas.microsoft.com/office/drawing/2014/main" id="{BA69A2C5-3C4E-A322-08B3-C1F4C190BD27}"/>
              </a:ext>
            </a:extLst>
          </p:cNvPr>
          <p:cNvPicPr>
            <a:picLocks noChangeAspect="1"/>
          </p:cNvPicPr>
          <p:nvPr/>
        </p:nvPicPr>
        <p:blipFill>
          <a:blip r:embed="rId4"/>
          <a:stretch>
            <a:fillRect/>
          </a:stretch>
        </p:blipFill>
        <p:spPr>
          <a:xfrm>
            <a:off x="1367378" y="1123164"/>
            <a:ext cx="3581695" cy="4762500"/>
          </a:xfrm>
          <a:prstGeom prst="rect">
            <a:avLst/>
          </a:prstGeom>
        </p:spPr>
      </p:pic>
      <p:pic>
        <p:nvPicPr>
          <p:cNvPr id="8" name="Picture 7">
            <a:extLst>
              <a:ext uri="{FF2B5EF4-FFF2-40B4-BE49-F238E27FC236}">
                <a16:creationId xmlns:a16="http://schemas.microsoft.com/office/drawing/2014/main" id="{D6A3A4B3-8E36-8434-B408-4CCA67113330}"/>
              </a:ext>
            </a:extLst>
          </p:cNvPr>
          <p:cNvPicPr>
            <a:picLocks noChangeAspect="1"/>
          </p:cNvPicPr>
          <p:nvPr/>
        </p:nvPicPr>
        <p:blipFill>
          <a:blip r:embed="rId5"/>
          <a:stretch>
            <a:fillRect/>
          </a:stretch>
        </p:blipFill>
        <p:spPr>
          <a:xfrm>
            <a:off x="5165889" y="1723239"/>
            <a:ext cx="3412061" cy="3562350"/>
          </a:xfrm>
          <a:prstGeom prst="rect">
            <a:avLst/>
          </a:prstGeom>
        </p:spPr>
      </p:pic>
    </p:spTree>
    <p:extLst>
      <p:ext uri="{BB962C8B-B14F-4D97-AF65-F5344CB8AC3E}">
        <p14:creationId xmlns:p14="http://schemas.microsoft.com/office/powerpoint/2010/main" val="317161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g101b4e38887_0_9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40" name="Google Shape;240;g101b4e38887_0_9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 name="TextBox 1">
            <a:extLst>
              <a:ext uri="{FF2B5EF4-FFF2-40B4-BE49-F238E27FC236}">
                <a16:creationId xmlns:a16="http://schemas.microsoft.com/office/drawing/2014/main" id="{1BE54ACA-0C12-BC53-AB85-B2E30D885810}"/>
              </a:ext>
            </a:extLst>
          </p:cNvPr>
          <p:cNvSpPr txBox="1"/>
          <p:nvPr/>
        </p:nvSpPr>
        <p:spPr>
          <a:xfrm>
            <a:off x="1461154" y="295918"/>
            <a:ext cx="3035431" cy="307777"/>
          </a:xfrm>
          <a:prstGeom prst="rect">
            <a:avLst/>
          </a:prstGeom>
          <a:noFill/>
        </p:spPr>
        <p:txBody>
          <a:bodyPr wrap="square" rtlCol="0">
            <a:spAutoFit/>
          </a:bodyPr>
          <a:lstStyle/>
          <a:p>
            <a:r>
              <a:rPr lang="en-US" b="1" dirty="0"/>
              <a:t>9. Neural Network</a:t>
            </a:r>
            <a:endParaRPr lang="en-IN" b="1" dirty="0"/>
          </a:p>
        </p:txBody>
      </p:sp>
      <p:pic>
        <p:nvPicPr>
          <p:cNvPr id="4" name="Picture 3">
            <a:extLst>
              <a:ext uri="{FF2B5EF4-FFF2-40B4-BE49-F238E27FC236}">
                <a16:creationId xmlns:a16="http://schemas.microsoft.com/office/drawing/2014/main" id="{9C156BA3-8D3D-CE12-1D29-28C85267A171}"/>
              </a:ext>
            </a:extLst>
          </p:cNvPr>
          <p:cNvPicPr>
            <a:picLocks noChangeAspect="1"/>
          </p:cNvPicPr>
          <p:nvPr/>
        </p:nvPicPr>
        <p:blipFill>
          <a:blip r:embed="rId4"/>
          <a:stretch>
            <a:fillRect/>
          </a:stretch>
        </p:blipFill>
        <p:spPr>
          <a:xfrm>
            <a:off x="1259632" y="966787"/>
            <a:ext cx="3492238" cy="4924425"/>
          </a:xfrm>
          <a:prstGeom prst="rect">
            <a:avLst/>
          </a:prstGeom>
        </p:spPr>
      </p:pic>
      <p:pic>
        <p:nvPicPr>
          <p:cNvPr id="7" name="Picture 6">
            <a:extLst>
              <a:ext uri="{FF2B5EF4-FFF2-40B4-BE49-F238E27FC236}">
                <a16:creationId xmlns:a16="http://schemas.microsoft.com/office/drawing/2014/main" id="{04C182FC-F0F7-333F-BB5A-82A49CCC2D44}"/>
              </a:ext>
            </a:extLst>
          </p:cNvPr>
          <p:cNvPicPr>
            <a:picLocks noChangeAspect="1"/>
          </p:cNvPicPr>
          <p:nvPr/>
        </p:nvPicPr>
        <p:blipFill>
          <a:blip r:embed="rId5"/>
          <a:stretch>
            <a:fillRect/>
          </a:stretch>
        </p:blipFill>
        <p:spPr>
          <a:xfrm>
            <a:off x="4851317" y="1259632"/>
            <a:ext cx="3642639" cy="4475620"/>
          </a:xfrm>
          <a:prstGeom prst="rect">
            <a:avLst/>
          </a:prstGeom>
        </p:spPr>
      </p:pic>
    </p:spTree>
    <p:extLst>
      <p:ext uri="{BB962C8B-B14F-4D97-AF65-F5344CB8AC3E}">
        <p14:creationId xmlns:p14="http://schemas.microsoft.com/office/powerpoint/2010/main" val="45040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g101b4e38887_0_9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40" name="Google Shape;240;g101b4e38887_0_93"/>
          <p:cNvSpPr txBox="1">
            <a:spLocks noGrp="1"/>
          </p:cNvSpPr>
          <p:nvPr>
            <p:ph type="ftr" idx="11"/>
          </p:nvPr>
        </p:nvSpPr>
        <p:spPr>
          <a:xfrm>
            <a:off x="1216968" y="6165304"/>
            <a:ext cx="7926900" cy="476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 name="TextBox 1">
            <a:extLst>
              <a:ext uri="{FF2B5EF4-FFF2-40B4-BE49-F238E27FC236}">
                <a16:creationId xmlns:a16="http://schemas.microsoft.com/office/drawing/2014/main" id="{1BE54ACA-0C12-BC53-AB85-B2E30D885810}"/>
              </a:ext>
            </a:extLst>
          </p:cNvPr>
          <p:cNvSpPr txBox="1"/>
          <p:nvPr/>
        </p:nvSpPr>
        <p:spPr>
          <a:xfrm>
            <a:off x="1461154" y="295918"/>
            <a:ext cx="3035431" cy="307777"/>
          </a:xfrm>
          <a:prstGeom prst="rect">
            <a:avLst/>
          </a:prstGeom>
          <a:noFill/>
        </p:spPr>
        <p:txBody>
          <a:bodyPr wrap="square" rtlCol="0">
            <a:spAutoFit/>
          </a:bodyPr>
          <a:lstStyle/>
          <a:p>
            <a:r>
              <a:rPr lang="en-US" b="1" dirty="0"/>
              <a:t>10. AdaBoost</a:t>
            </a:r>
            <a:endParaRPr lang="en-IN" b="1" dirty="0"/>
          </a:p>
        </p:txBody>
      </p:sp>
      <p:pic>
        <p:nvPicPr>
          <p:cNvPr id="5" name="Picture 4">
            <a:extLst>
              <a:ext uri="{FF2B5EF4-FFF2-40B4-BE49-F238E27FC236}">
                <a16:creationId xmlns:a16="http://schemas.microsoft.com/office/drawing/2014/main" id="{6360B508-AA14-03DD-1878-A29A1717946B}"/>
              </a:ext>
            </a:extLst>
          </p:cNvPr>
          <p:cNvPicPr>
            <a:picLocks noChangeAspect="1"/>
          </p:cNvPicPr>
          <p:nvPr/>
        </p:nvPicPr>
        <p:blipFill>
          <a:blip r:embed="rId4"/>
          <a:stretch>
            <a:fillRect/>
          </a:stretch>
        </p:blipFill>
        <p:spPr>
          <a:xfrm>
            <a:off x="1275651" y="718341"/>
            <a:ext cx="3406435" cy="5685013"/>
          </a:xfrm>
          <a:prstGeom prst="rect">
            <a:avLst/>
          </a:prstGeom>
        </p:spPr>
      </p:pic>
      <p:pic>
        <p:nvPicPr>
          <p:cNvPr id="8" name="Picture 7">
            <a:extLst>
              <a:ext uri="{FF2B5EF4-FFF2-40B4-BE49-F238E27FC236}">
                <a16:creationId xmlns:a16="http://schemas.microsoft.com/office/drawing/2014/main" id="{C05C8CED-E0B0-BB76-040E-5ECF6462A545}"/>
              </a:ext>
            </a:extLst>
          </p:cNvPr>
          <p:cNvPicPr>
            <a:picLocks noChangeAspect="1"/>
          </p:cNvPicPr>
          <p:nvPr/>
        </p:nvPicPr>
        <p:blipFill>
          <a:blip r:embed="rId5"/>
          <a:stretch>
            <a:fillRect/>
          </a:stretch>
        </p:blipFill>
        <p:spPr>
          <a:xfrm>
            <a:off x="4740769" y="1519074"/>
            <a:ext cx="4110087" cy="4231277"/>
          </a:xfrm>
          <a:prstGeom prst="rect">
            <a:avLst/>
          </a:prstGeom>
        </p:spPr>
      </p:pic>
    </p:spTree>
    <p:extLst>
      <p:ext uri="{BB962C8B-B14F-4D97-AF65-F5344CB8AC3E}">
        <p14:creationId xmlns:p14="http://schemas.microsoft.com/office/powerpoint/2010/main" val="426811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8BAC-80B9-9165-790E-A85F54D8AC30}"/>
              </a:ext>
            </a:extLst>
          </p:cNvPr>
          <p:cNvSpPr>
            <a:spLocks noGrp="1"/>
          </p:cNvSpPr>
          <p:nvPr>
            <p:ph type="title"/>
          </p:nvPr>
        </p:nvSpPr>
        <p:spPr/>
        <p:txBody>
          <a:bodyPr/>
          <a:lstStyle/>
          <a:p>
            <a:r>
              <a:rPr lang="en-US" dirty="0"/>
              <a:t>Comparisons</a:t>
            </a:r>
            <a:endParaRPr lang="en-IN" dirty="0"/>
          </a:p>
        </p:txBody>
      </p:sp>
      <p:pic>
        <p:nvPicPr>
          <p:cNvPr id="4" name="Google Shape;239;g101b4e38887_0_93" descr="JUIT Office Photos | Glassdoor">
            <a:extLst>
              <a:ext uri="{FF2B5EF4-FFF2-40B4-BE49-F238E27FC236}">
                <a16:creationId xmlns:a16="http://schemas.microsoft.com/office/drawing/2014/main" id="{C0906CFE-C14B-2CBD-C494-0E7CC1DBDAB5}"/>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sp>
        <p:nvSpPr>
          <p:cNvPr id="7" name="TextBox 6">
            <a:extLst>
              <a:ext uri="{FF2B5EF4-FFF2-40B4-BE49-F238E27FC236}">
                <a16:creationId xmlns:a16="http://schemas.microsoft.com/office/drawing/2014/main" id="{7FFDD717-17B9-5F89-993A-BB0DEFB540A9}"/>
              </a:ext>
            </a:extLst>
          </p:cNvPr>
          <p:cNvSpPr txBox="1"/>
          <p:nvPr/>
        </p:nvSpPr>
        <p:spPr>
          <a:xfrm>
            <a:off x="1696825" y="4628561"/>
            <a:ext cx="6664750" cy="523220"/>
          </a:xfrm>
          <a:prstGeom prst="rect">
            <a:avLst/>
          </a:prstGeom>
          <a:noFill/>
        </p:spPr>
        <p:txBody>
          <a:bodyPr wrap="square" rtlCol="0">
            <a:spAutoFit/>
          </a:bodyPr>
          <a:lstStyle/>
          <a:p>
            <a:r>
              <a:rPr lang="en-US" dirty="0"/>
              <a:t>The two highest accuracies received were from model Random Forest and Xg boost </a:t>
            </a:r>
            <a:endParaRPr lang="en-IN" dirty="0"/>
          </a:p>
        </p:txBody>
      </p:sp>
      <p:sp>
        <p:nvSpPr>
          <p:cNvPr id="8" name="TextBox 7">
            <a:extLst>
              <a:ext uri="{FF2B5EF4-FFF2-40B4-BE49-F238E27FC236}">
                <a16:creationId xmlns:a16="http://schemas.microsoft.com/office/drawing/2014/main" id="{60085304-8D91-438E-CDD0-0984DC706446}"/>
              </a:ext>
            </a:extLst>
          </p:cNvPr>
          <p:cNvSpPr txBox="1"/>
          <p:nvPr/>
        </p:nvSpPr>
        <p:spPr>
          <a:xfrm>
            <a:off x="1554480" y="1417638"/>
            <a:ext cx="4572000" cy="3108543"/>
          </a:xfrm>
          <a:prstGeom prst="rect">
            <a:avLst/>
          </a:prstGeom>
          <a:noFill/>
        </p:spPr>
        <p:txBody>
          <a:bodyPr wrap="square">
            <a:spAutoFit/>
          </a:bodyPr>
          <a:lstStyle/>
          <a:p>
            <a:pPr algn="l"/>
            <a:r>
              <a:rPr lang="en-IN" b="0" i="0" dirty="0">
                <a:solidFill>
                  <a:srgbClr val="000000"/>
                </a:solidFill>
                <a:effectLst/>
                <a:latin typeface="Roboto" panose="02000000000000000000" pitchFamily="2" charset="0"/>
              </a:rPr>
              <a:t>Accuracies:</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75% Accuracy using SVM.</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78% Accuracy using the Decision Tree Model.</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75% Accuracy using the Logistic Regression Model. </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-15012 Accuracy using Linear Regression Model. </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Achieved 86% Accuracy using XGBooster Model.</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85% Accuracy using Random Forest.</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85% Accuracy using AdaBoost</a:t>
            </a:r>
          </a:p>
          <a:p>
            <a:pPr marL="285750" indent="-285750" algn="l">
              <a:buFont typeface="Arial" panose="020B0604020202020204" pitchFamily="34" charset="0"/>
              <a:buChar char="•"/>
            </a:pPr>
            <a:r>
              <a:rPr lang="en-IN" b="0" i="0" dirty="0">
                <a:solidFill>
                  <a:srgbClr val="000000"/>
                </a:solidFill>
                <a:effectLst/>
                <a:latin typeface="Roboto" panose="02000000000000000000" pitchFamily="2" charset="0"/>
              </a:rPr>
              <a:t> Achieved 77% Accuracy using Neural Networks.</a:t>
            </a:r>
          </a:p>
          <a:p>
            <a:br>
              <a:rPr lang="en-IN" dirty="0"/>
            </a:br>
            <a:endParaRPr lang="en-IN" dirty="0"/>
          </a:p>
        </p:txBody>
      </p:sp>
    </p:spTree>
    <p:extLst>
      <p:ext uri="{BB962C8B-B14F-4D97-AF65-F5344CB8AC3E}">
        <p14:creationId xmlns:p14="http://schemas.microsoft.com/office/powerpoint/2010/main" val="393431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8BAC-80B9-9165-790E-A85F54D8AC30}"/>
              </a:ext>
            </a:extLst>
          </p:cNvPr>
          <p:cNvSpPr>
            <a:spLocks noGrp="1"/>
          </p:cNvSpPr>
          <p:nvPr>
            <p:ph type="title"/>
          </p:nvPr>
        </p:nvSpPr>
        <p:spPr/>
        <p:txBody>
          <a:bodyPr>
            <a:normAutofit/>
          </a:bodyPr>
          <a:lstStyle/>
          <a:p>
            <a:r>
              <a:rPr lang="en-US" dirty="0"/>
              <a:t>Comparisons </a:t>
            </a:r>
            <a:r>
              <a:rPr lang="en-US" sz="2000" dirty="0"/>
              <a:t>(Precision, Recall, Fi-Score)</a:t>
            </a:r>
            <a:endParaRPr lang="en-IN" sz="2000" dirty="0"/>
          </a:p>
        </p:txBody>
      </p:sp>
      <p:pic>
        <p:nvPicPr>
          <p:cNvPr id="4" name="Google Shape;239;g101b4e38887_0_93" descr="JUIT Office Photos | Glassdoor">
            <a:extLst>
              <a:ext uri="{FF2B5EF4-FFF2-40B4-BE49-F238E27FC236}">
                <a16:creationId xmlns:a16="http://schemas.microsoft.com/office/drawing/2014/main" id="{C0906CFE-C14B-2CBD-C494-0E7CC1DBDAB5}"/>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pic>
        <p:nvPicPr>
          <p:cNvPr id="11" name="Picture 10">
            <a:extLst>
              <a:ext uri="{FF2B5EF4-FFF2-40B4-BE49-F238E27FC236}">
                <a16:creationId xmlns:a16="http://schemas.microsoft.com/office/drawing/2014/main" id="{477A193F-4BF4-36D5-5AEF-CF1ED3B07F10}"/>
              </a:ext>
            </a:extLst>
          </p:cNvPr>
          <p:cNvPicPr>
            <a:picLocks noChangeAspect="1"/>
          </p:cNvPicPr>
          <p:nvPr/>
        </p:nvPicPr>
        <p:blipFill rotWithShape="1">
          <a:blip r:embed="rId3"/>
          <a:srcRect l="7503" t="4790" r="19583" b="30086"/>
          <a:stretch/>
        </p:blipFill>
        <p:spPr>
          <a:xfrm>
            <a:off x="1435608" y="1318972"/>
            <a:ext cx="3965951" cy="1414801"/>
          </a:xfrm>
          <a:prstGeom prst="rect">
            <a:avLst/>
          </a:prstGeom>
        </p:spPr>
      </p:pic>
      <p:pic>
        <p:nvPicPr>
          <p:cNvPr id="13" name="Picture 12">
            <a:extLst>
              <a:ext uri="{FF2B5EF4-FFF2-40B4-BE49-F238E27FC236}">
                <a16:creationId xmlns:a16="http://schemas.microsoft.com/office/drawing/2014/main" id="{B1349823-9C1B-599E-CB83-E3CB6C09A917}"/>
              </a:ext>
            </a:extLst>
          </p:cNvPr>
          <p:cNvPicPr>
            <a:picLocks noChangeAspect="1"/>
          </p:cNvPicPr>
          <p:nvPr/>
        </p:nvPicPr>
        <p:blipFill rotWithShape="1">
          <a:blip r:embed="rId4"/>
          <a:srcRect l="13045" t="6040" r="33913" b="72129"/>
          <a:stretch/>
        </p:blipFill>
        <p:spPr>
          <a:xfrm>
            <a:off x="1199937" y="2769439"/>
            <a:ext cx="4484426" cy="2017336"/>
          </a:xfrm>
          <a:prstGeom prst="rect">
            <a:avLst/>
          </a:prstGeom>
        </p:spPr>
      </p:pic>
      <p:pic>
        <p:nvPicPr>
          <p:cNvPr id="15" name="Picture 14">
            <a:extLst>
              <a:ext uri="{FF2B5EF4-FFF2-40B4-BE49-F238E27FC236}">
                <a16:creationId xmlns:a16="http://schemas.microsoft.com/office/drawing/2014/main" id="{7B77E567-AB3D-A82A-DBF2-9F2D38435C31}"/>
              </a:ext>
            </a:extLst>
          </p:cNvPr>
          <p:cNvPicPr>
            <a:picLocks noChangeAspect="1"/>
          </p:cNvPicPr>
          <p:nvPr/>
        </p:nvPicPr>
        <p:blipFill rotWithShape="1">
          <a:blip r:embed="rId4"/>
          <a:srcRect l="15189" t="39210" r="35865" b="39862"/>
          <a:stretch/>
        </p:blipFill>
        <p:spPr>
          <a:xfrm>
            <a:off x="1435608" y="4748120"/>
            <a:ext cx="4031938" cy="1835241"/>
          </a:xfrm>
          <a:prstGeom prst="rect">
            <a:avLst/>
          </a:prstGeom>
        </p:spPr>
      </p:pic>
    </p:spTree>
    <p:extLst>
      <p:ext uri="{BB962C8B-B14F-4D97-AF65-F5344CB8AC3E}">
        <p14:creationId xmlns:p14="http://schemas.microsoft.com/office/powerpoint/2010/main" val="868555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8BAC-80B9-9165-790E-A85F54D8AC30}"/>
              </a:ext>
            </a:extLst>
          </p:cNvPr>
          <p:cNvSpPr>
            <a:spLocks noGrp="1"/>
          </p:cNvSpPr>
          <p:nvPr>
            <p:ph type="title"/>
          </p:nvPr>
        </p:nvSpPr>
        <p:spPr/>
        <p:txBody>
          <a:bodyPr>
            <a:normAutofit/>
          </a:bodyPr>
          <a:lstStyle/>
          <a:p>
            <a:r>
              <a:rPr lang="en-US" dirty="0"/>
              <a:t>Comparisons </a:t>
            </a:r>
            <a:r>
              <a:rPr lang="en-US" sz="2000" dirty="0"/>
              <a:t>(Precision, Recall, Fi-Score)</a:t>
            </a:r>
            <a:endParaRPr lang="en-IN" sz="2000" dirty="0"/>
          </a:p>
        </p:txBody>
      </p:sp>
      <p:pic>
        <p:nvPicPr>
          <p:cNvPr id="4" name="Google Shape;239;g101b4e38887_0_93" descr="JUIT Office Photos | Glassdoor">
            <a:extLst>
              <a:ext uri="{FF2B5EF4-FFF2-40B4-BE49-F238E27FC236}">
                <a16:creationId xmlns:a16="http://schemas.microsoft.com/office/drawing/2014/main" id="{C0906CFE-C14B-2CBD-C494-0E7CC1DBDAB5}"/>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pic>
        <p:nvPicPr>
          <p:cNvPr id="5" name="Picture 4">
            <a:extLst>
              <a:ext uri="{FF2B5EF4-FFF2-40B4-BE49-F238E27FC236}">
                <a16:creationId xmlns:a16="http://schemas.microsoft.com/office/drawing/2014/main" id="{DFF1653A-8BC1-1A12-0DCC-340626839952}"/>
              </a:ext>
            </a:extLst>
          </p:cNvPr>
          <p:cNvPicPr>
            <a:picLocks noChangeAspect="1"/>
          </p:cNvPicPr>
          <p:nvPr/>
        </p:nvPicPr>
        <p:blipFill rotWithShape="1">
          <a:blip r:embed="rId3"/>
          <a:srcRect l="9806" r="30098"/>
          <a:stretch/>
        </p:blipFill>
        <p:spPr>
          <a:xfrm>
            <a:off x="1259632" y="1518390"/>
            <a:ext cx="4506012" cy="1785029"/>
          </a:xfrm>
          <a:prstGeom prst="rect">
            <a:avLst/>
          </a:prstGeom>
        </p:spPr>
      </p:pic>
      <p:pic>
        <p:nvPicPr>
          <p:cNvPr id="7" name="Picture 6">
            <a:extLst>
              <a:ext uri="{FF2B5EF4-FFF2-40B4-BE49-F238E27FC236}">
                <a16:creationId xmlns:a16="http://schemas.microsoft.com/office/drawing/2014/main" id="{7B178E93-511A-F02F-CD88-2A5DCDDBA974}"/>
              </a:ext>
            </a:extLst>
          </p:cNvPr>
          <p:cNvPicPr>
            <a:picLocks noChangeAspect="1"/>
          </p:cNvPicPr>
          <p:nvPr/>
        </p:nvPicPr>
        <p:blipFill>
          <a:blip r:embed="rId4"/>
          <a:stretch>
            <a:fillRect/>
          </a:stretch>
        </p:blipFill>
        <p:spPr>
          <a:xfrm>
            <a:off x="1435608" y="3255385"/>
            <a:ext cx="4292584" cy="2084225"/>
          </a:xfrm>
          <a:prstGeom prst="rect">
            <a:avLst/>
          </a:prstGeom>
        </p:spPr>
      </p:pic>
      <p:pic>
        <p:nvPicPr>
          <p:cNvPr id="9" name="Picture 8">
            <a:extLst>
              <a:ext uri="{FF2B5EF4-FFF2-40B4-BE49-F238E27FC236}">
                <a16:creationId xmlns:a16="http://schemas.microsoft.com/office/drawing/2014/main" id="{7A486DD4-6AE5-D506-D72C-3CAA36F016B1}"/>
              </a:ext>
            </a:extLst>
          </p:cNvPr>
          <p:cNvPicPr>
            <a:picLocks noChangeAspect="1"/>
          </p:cNvPicPr>
          <p:nvPr/>
        </p:nvPicPr>
        <p:blipFill>
          <a:blip r:embed="rId5"/>
          <a:stretch>
            <a:fillRect/>
          </a:stretch>
        </p:blipFill>
        <p:spPr>
          <a:xfrm>
            <a:off x="1090366" y="5283746"/>
            <a:ext cx="5235020" cy="1584343"/>
          </a:xfrm>
          <a:prstGeom prst="rect">
            <a:avLst/>
          </a:prstGeom>
        </p:spPr>
      </p:pic>
    </p:spTree>
    <p:extLst>
      <p:ext uri="{BB962C8B-B14F-4D97-AF65-F5344CB8AC3E}">
        <p14:creationId xmlns:p14="http://schemas.microsoft.com/office/powerpoint/2010/main" val="3806891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8BAC-80B9-9165-790E-A85F54D8AC30}"/>
              </a:ext>
            </a:extLst>
          </p:cNvPr>
          <p:cNvSpPr>
            <a:spLocks noGrp="1"/>
          </p:cNvSpPr>
          <p:nvPr>
            <p:ph type="title"/>
          </p:nvPr>
        </p:nvSpPr>
        <p:spPr/>
        <p:txBody>
          <a:bodyPr>
            <a:normAutofit/>
          </a:bodyPr>
          <a:lstStyle/>
          <a:p>
            <a:r>
              <a:rPr lang="en-US" dirty="0"/>
              <a:t>Comparisons </a:t>
            </a:r>
            <a:r>
              <a:rPr lang="en-US" sz="2000" dirty="0"/>
              <a:t>(Precision, Recall, Fi-Score)</a:t>
            </a:r>
            <a:endParaRPr lang="en-IN" sz="2000" dirty="0"/>
          </a:p>
        </p:txBody>
      </p:sp>
      <p:pic>
        <p:nvPicPr>
          <p:cNvPr id="4" name="Google Shape;239;g101b4e38887_0_93" descr="JUIT Office Photos | Glassdoor">
            <a:extLst>
              <a:ext uri="{FF2B5EF4-FFF2-40B4-BE49-F238E27FC236}">
                <a16:creationId xmlns:a16="http://schemas.microsoft.com/office/drawing/2014/main" id="{C0906CFE-C14B-2CBD-C494-0E7CC1DBDAB5}"/>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pic>
        <p:nvPicPr>
          <p:cNvPr id="6" name="Picture 5">
            <a:extLst>
              <a:ext uri="{FF2B5EF4-FFF2-40B4-BE49-F238E27FC236}">
                <a16:creationId xmlns:a16="http://schemas.microsoft.com/office/drawing/2014/main" id="{93958EE8-4584-77A1-C889-9F0ACA66EDA5}"/>
              </a:ext>
            </a:extLst>
          </p:cNvPr>
          <p:cNvPicPr>
            <a:picLocks noChangeAspect="1"/>
          </p:cNvPicPr>
          <p:nvPr/>
        </p:nvPicPr>
        <p:blipFill rotWithShape="1">
          <a:blip r:embed="rId3"/>
          <a:srcRect l="6840" r="35960"/>
          <a:stretch/>
        </p:blipFill>
        <p:spPr>
          <a:xfrm>
            <a:off x="1435608" y="1493854"/>
            <a:ext cx="4647415" cy="2343150"/>
          </a:xfrm>
          <a:prstGeom prst="rect">
            <a:avLst/>
          </a:prstGeom>
        </p:spPr>
      </p:pic>
    </p:spTree>
    <p:extLst>
      <p:ext uri="{BB962C8B-B14F-4D97-AF65-F5344CB8AC3E}">
        <p14:creationId xmlns:p14="http://schemas.microsoft.com/office/powerpoint/2010/main" val="131144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249" name="Google Shape;249;p11"/>
          <p:cNvGraphicFramePr/>
          <p:nvPr>
            <p:extLst>
              <p:ext uri="{D42A27DB-BD31-4B8C-83A1-F6EECF244321}">
                <p14:modId xmlns:p14="http://schemas.microsoft.com/office/powerpoint/2010/main" val="4186811821"/>
              </p:ext>
            </p:extLst>
          </p:nvPr>
        </p:nvGraphicFramePr>
        <p:xfrm>
          <a:off x="1071538" y="1447800"/>
          <a:ext cx="8009850" cy="3654025"/>
        </p:xfrm>
        <a:graphic>
          <a:graphicData uri="http://schemas.openxmlformats.org/drawingml/2006/table">
            <a:tbl>
              <a:tblPr firstRow="1" bandRow="1">
                <a:noFill/>
                <a:tableStyleId>{8016967B-68B2-475E-BA97-9741F2AB66D6}</a:tableStyleId>
              </a:tblPr>
              <a:tblGrid>
                <a:gridCol w="1889975">
                  <a:extLst>
                    <a:ext uri="{9D8B030D-6E8A-4147-A177-3AD203B41FA5}">
                      <a16:colId xmlns:a16="http://schemas.microsoft.com/office/drawing/2014/main" val="20000"/>
                    </a:ext>
                  </a:extLst>
                </a:gridCol>
                <a:gridCol w="2225200">
                  <a:extLst>
                    <a:ext uri="{9D8B030D-6E8A-4147-A177-3AD203B41FA5}">
                      <a16:colId xmlns:a16="http://schemas.microsoft.com/office/drawing/2014/main" val="20001"/>
                    </a:ext>
                  </a:extLst>
                </a:gridCol>
                <a:gridCol w="1682075">
                  <a:extLst>
                    <a:ext uri="{9D8B030D-6E8A-4147-A177-3AD203B41FA5}">
                      <a16:colId xmlns:a16="http://schemas.microsoft.com/office/drawing/2014/main" val="20002"/>
                    </a:ext>
                  </a:extLst>
                </a:gridCol>
                <a:gridCol w="2212600">
                  <a:extLst>
                    <a:ext uri="{9D8B030D-6E8A-4147-A177-3AD203B41FA5}">
                      <a16:colId xmlns:a16="http://schemas.microsoft.com/office/drawing/2014/main" val="20003"/>
                    </a:ext>
                  </a:extLst>
                </a:gridCol>
              </a:tblGrid>
              <a:tr h="1255925">
                <a:tc>
                  <a:txBody>
                    <a:bodyPr/>
                    <a:lstStyle/>
                    <a:p>
                      <a:pPr marL="0" marR="0" lvl="0" indent="0" algn="l" rtl="0">
                        <a:spcBef>
                          <a:spcPts val="0"/>
                        </a:spcBef>
                        <a:spcAft>
                          <a:spcPts val="0"/>
                        </a:spcAft>
                        <a:buNone/>
                      </a:pPr>
                      <a:r>
                        <a:rPr lang="en-IN" sz="1800" u="none" strike="noStrike" cap="none"/>
                        <a:t>OUTCOME</a:t>
                      </a:r>
                      <a:endParaRPr sz="1800"/>
                    </a:p>
                  </a:txBody>
                  <a:tcPr marL="91450" marR="91450" marT="45725" marB="45725"/>
                </a:tc>
                <a:tc>
                  <a:txBody>
                    <a:bodyPr/>
                    <a:lstStyle/>
                    <a:p>
                      <a:pPr marL="0" marR="0" lvl="0" indent="0" algn="l" rtl="0">
                        <a:spcBef>
                          <a:spcPts val="0"/>
                        </a:spcBef>
                        <a:spcAft>
                          <a:spcPts val="0"/>
                        </a:spcAft>
                        <a:buNone/>
                      </a:pPr>
                      <a:r>
                        <a:rPr lang="en-IN" sz="1800"/>
                        <a:t>STATUS(Communicated/ Accepted/Published/App Hosted)</a:t>
                      </a:r>
                      <a:endParaRPr sz="1800"/>
                    </a:p>
                  </a:txBody>
                  <a:tcPr marL="91450" marR="91450" marT="45725" marB="45725"/>
                </a:tc>
                <a:tc>
                  <a:txBody>
                    <a:bodyPr/>
                    <a:lstStyle/>
                    <a:p>
                      <a:pPr marL="0" marR="0" lvl="0" indent="0" algn="l" rtl="0">
                        <a:spcBef>
                          <a:spcPts val="0"/>
                        </a:spcBef>
                        <a:spcAft>
                          <a:spcPts val="0"/>
                        </a:spcAft>
                        <a:buNone/>
                      </a:pPr>
                      <a:r>
                        <a:rPr lang="en-IN" sz="1800"/>
                        <a:t>Journal Name/Patent Number</a:t>
                      </a:r>
                      <a:endParaRPr sz="1800"/>
                    </a:p>
                  </a:txBody>
                  <a:tcPr marL="91450" marR="91450" marT="45725" marB="45725"/>
                </a:tc>
                <a:tc>
                  <a:txBody>
                    <a:bodyPr/>
                    <a:lstStyle/>
                    <a:p>
                      <a:pPr marL="0" marR="0" lvl="0" indent="0" algn="l" rtl="0">
                        <a:spcBef>
                          <a:spcPts val="0"/>
                        </a:spcBef>
                        <a:spcAft>
                          <a:spcPts val="0"/>
                        </a:spcAft>
                        <a:buNone/>
                      </a:pPr>
                      <a:r>
                        <a:rPr lang="en-IN" sz="1800"/>
                        <a:t>Platform Name where Website is Hosted</a:t>
                      </a:r>
                      <a:endParaRPr sz="1800"/>
                    </a:p>
                  </a:txBody>
                  <a:tcPr marL="91450" marR="91450" marT="45725" marB="45725"/>
                </a:tc>
                <a:extLst>
                  <a:ext uri="{0D108BD9-81ED-4DB2-BD59-A6C34878D82A}">
                    <a16:rowId xmlns:a16="http://schemas.microsoft.com/office/drawing/2014/main" val="10000"/>
                  </a:ext>
                </a:extLst>
              </a:tr>
              <a:tr h="599525">
                <a:tc>
                  <a:txBody>
                    <a:bodyPr/>
                    <a:lstStyle/>
                    <a:p>
                      <a:pPr marL="0" lvl="0" indent="0" algn="l" rtl="0">
                        <a:spcBef>
                          <a:spcPts val="0"/>
                        </a:spcBef>
                        <a:spcAft>
                          <a:spcPts val="0"/>
                        </a:spcAft>
                        <a:buClr>
                          <a:schemeClr val="dk1"/>
                        </a:buClr>
                        <a:buFont typeface="Arial"/>
                        <a:buNone/>
                      </a:pPr>
                      <a:r>
                        <a:rPr lang="en-IN" sz="1800"/>
                        <a:t>Project Accuracy</a:t>
                      </a:r>
                      <a:endParaRPr sz="1800"/>
                    </a:p>
                  </a:txBody>
                  <a:tcPr marL="91450" marR="91450" marT="45725" marB="45725"/>
                </a:tc>
                <a:tc>
                  <a:txBody>
                    <a:bodyPr/>
                    <a:lstStyle/>
                    <a:p>
                      <a:pPr marL="0" marR="0" lvl="0" indent="0" algn="l" rtl="0">
                        <a:spcBef>
                          <a:spcPts val="0"/>
                        </a:spcBef>
                        <a:spcAft>
                          <a:spcPts val="0"/>
                        </a:spcAft>
                        <a:buNone/>
                      </a:pPr>
                      <a:r>
                        <a:rPr lang="en-IN" sz="1800"/>
                        <a:t>86%</a:t>
                      </a:r>
                      <a:endParaRPr sz="1800" dirty="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extLst>
                  <a:ext uri="{0D108BD9-81ED-4DB2-BD59-A6C34878D82A}">
                    <a16:rowId xmlns:a16="http://schemas.microsoft.com/office/drawing/2014/main" val="10001"/>
                  </a:ext>
                </a:extLst>
              </a:tr>
              <a:tr h="599525">
                <a:tc>
                  <a:txBody>
                    <a:bodyPr/>
                    <a:lstStyle/>
                    <a:p>
                      <a:pPr marL="0" marR="0" lvl="0" indent="0" algn="l" rtl="0">
                        <a:spcBef>
                          <a:spcPts val="0"/>
                        </a:spcBef>
                        <a:spcAft>
                          <a:spcPts val="0"/>
                        </a:spcAft>
                        <a:buNone/>
                      </a:pPr>
                      <a:r>
                        <a:rPr lang="en-IN" sz="1800"/>
                        <a:t>Research Paper</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extLst>
                  <a:ext uri="{0D108BD9-81ED-4DB2-BD59-A6C34878D82A}">
                    <a16:rowId xmlns:a16="http://schemas.microsoft.com/office/drawing/2014/main" val="10002"/>
                  </a:ext>
                </a:extLst>
              </a:tr>
              <a:tr h="599525">
                <a:tc>
                  <a:txBody>
                    <a:bodyPr/>
                    <a:lstStyle/>
                    <a:p>
                      <a:pPr marL="0" marR="0" lvl="0" indent="0" algn="l" rtl="0">
                        <a:spcBef>
                          <a:spcPts val="0"/>
                        </a:spcBef>
                        <a:spcAft>
                          <a:spcPts val="0"/>
                        </a:spcAft>
                        <a:buNone/>
                      </a:pPr>
                      <a:r>
                        <a:rPr lang="en-IN" sz="1800"/>
                        <a:t>Website</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extLst>
                  <a:ext uri="{0D108BD9-81ED-4DB2-BD59-A6C34878D82A}">
                    <a16:rowId xmlns:a16="http://schemas.microsoft.com/office/drawing/2014/main" val="10003"/>
                  </a:ext>
                </a:extLst>
              </a:tr>
              <a:tr h="599525">
                <a:tc>
                  <a:txBody>
                    <a:bodyPr/>
                    <a:lstStyle/>
                    <a:p>
                      <a:pPr marL="0" marR="0" lvl="0" indent="0" algn="l" rtl="0">
                        <a:spcBef>
                          <a:spcPts val="0"/>
                        </a:spcBef>
                        <a:spcAft>
                          <a:spcPts val="0"/>
                        </a:spcAft>
                        <a:buNone/>
                      </a:pPr>
                      <a:r>
                        <a:rPr lang="en-IN" sz="1800"/>
                        <a:t>Patent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IN" sz="1800"/>
                        <a:t>-</a:t>
                      </a:r>
                      <a:endParaRPr sz="1800"/>
                    </a:p>
                  </a:txBody>
                  <a:tcPr marL="91450" marR="91450" marT="45725" marB="45725"/>
                </a:tc>
                <a:tc>
                  <a:txBody>
                    <a:bodyPr/>
                    <a:lstStyle/>
                    <a:p>
                      <a:pPr marL="0" lvl="0" indent="0" algn="l" rtl="0">
                        <a:spcBef>
                          <a:spcPts val="0"/>
                        </a:spcBef>
                        <a:spcAft>
                          <a:spcPts val="0"/>
                        </a:spcAft>
                        <a:buNone/>
                      </a:pPr>
                      <a:r>
                        <a:rPr lang="en-IN" sz="1800" dirty="0"/>
                        <a:t>-</a:t>
                      </a:r>
                      <a:endParaRPr sz="1800" dirty="0"/>
                    </a:p>
                  </a:txBody>
                  <a:tcPr marL="91450" marR="91450" marT="45725" marB="45725"/>
                </a:tc>
                <a:extLst>
                  <a:ext uri="{0D108BD9-81ED-4DB2-BD59-A6C34878D82A}">
                    <a16:rowId xmlns:a16="http://schemas.microsoft.com/office/drawing/2014/main" val="10004"/>
                  </a:ext>
                </a:extLst>
              </a:tr>
            </a:tbl>
          </a:graphicData>
        </a:graphic>
      </p:graphicFrame>
      <p:sp>
        <p:nvSpPr>
          <p:cNvPr id="250" name="Google Shape;250;p11"/>
          <p:cNvSpPr txBox="1">
            <a:spLocks noGrp="1"/>
          </p:cNvSpPr>
          <p:nvPr>
            <p:ph type="title"/>
          </p:nvPr>
        </p:nvSpPr>
        <p:spPr>
          <a:xfrm>
            <a:off x="1327433" y="5830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b="1"/>
              <a:t>Project Outcome</a:t>
            </a:r>
            <a:endParaRPr b="1"/>
          </a:p>
        </p:txBody>
      </p:sp>
      <p:pic>
        <p:nvPicPr>
          <p:cNvPr id="251" name="Google Shape;251;p11"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52" name="Google Shape;252;p11"/>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53" name="Google Shape;253;p11"/>
          <p:cNvSpPr txBox="1"/>
          <p:nvPr/>
        </p:nvSpPr>
        <p:spPr>
          <a:xfrm>
            <a:off x="1071550" y="5277350"/>
            <a:ext cx="8009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900" b="1" u="sng">
                <a:solidFill>
                  <a:srgbClr val="FF0000"/>
                </a:solidFill>
                <a:latin typeface="Gill Sans"/>
                <a:ea typeface="Gill Sans"/>
                <a:cs typeface="Gill Sans"/>
                <a:sym typeface="Gill Sans"/>
              </a:rPr>
              <a:t>We are still in process of writing a paper for this project, that is why all of the above attributes are not yet initialised by our team.</a:t>
            </a:r>
            <a:endParaRPr sz="1900" b="1" u="sng">
              <a:solidFill>
                <a:srgbClr val="FF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title"/>
          </p:nvPr>
        </p:nvSpPr>
        <p:spPr>
          <a:xfrm>
            <a:off x="1322908" y="173025"/>
            <a:ext cx="74982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562214"/>
              </a:buClr>
              <a:buSzPct val="100000"/>
              <a:buFont typeface="Gill Sans"/>
              <a:buNone/>
            </a:pPr>
            <a:r>
              <a:rPr lang="en-IN">
                <a:latin typeface="Times New Roman"/>
                <a:ea typeface="Times New Roman"/>
                <a:cs typeface="Times New Roman"/>
                <a:sym typeface="Times New Roman"/>
              </a:rPr>
              <a:t>Future Innovations in the same Project</a:t>
            </a:r>
            <a:endParaRPr>
              <a:latin typeface="Times New Roman"/>
              <a:ea typeface="Times New Roman"/>
              <a:cs typeface="Times New Roman"/>
              <a:sym typeface="Times New Roman"/>
            </a:endParaRPr>
          </a:p>
        </p:txBody>
      </p:sp>
      <p:sp>
        <p:nvSpPr>
          <p:cNvPr id="259" name="Google Shape;259;p12"/>
          <p:cNvSpPr txBox="1"/>
          <p:nvPr/>
        </p:nvSpPr>
        <p:spPr>
          <a:xfrm>
            <a:off x="1000100" y="1500174"/>
            <a:ext cx="8143800" cy="523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800">
              <a:solidFill>
                <a:schemeClr val="dk1"/>
              </a:solidFill>
              <a:latin typeface="Gill Sans"/>
              <a:ea typeface="Gill Sans"/>
              <a:cs typeface="Gill Sans"/>
              <a:sym typeface="Gill Sans"/>
            </a:endParaRPr>
          </a:p>
        </p:txBody>
      </p:sp>
      <p:pic>
        <p:nvPicPr>
          <p:cNvPr id="260" name="Google Shape;260;p12"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61" name="Google Shape;261;p12"/>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262" name="Google Shape;262;p12"/>
          <p:cNvSpPr txBox="1"/>
          <p:nvPr/>
        </p:nvSpPr>
        <p:spPr>
          <a:xfrm>
            <a:off x="1158650" y="1500175"/>
            <a:ext cx="7826700" cy="2816125"/>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Project got 87% peak accuracy. Now My aim is to attain a 100% accuracy or an accuracy score of 90-100%.</a:t>
            </a:r>
            <a:endParaRPr sz="19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For This I have thought about using various other neural network techniques like Recurrent NN, Multilayer Perceptron, Autoencoder, Modular NN, and Deep Belief Network.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322896" y="5832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latin typeface="Times New Roman"/>
                <a:ea typeface="Times New Roman"/>
                <a:cs typeface="Times New Roman"/>
                <a:sym typeface="Times New Roman"/>
              </a:rPr>
              <a:t>Project Need and Objectives</a:t>
            </a:r>
            <a:endParaRPr>
              <a:latin typeface="Times New Roman"/>
              <a:ea typeface="Times New Roman"/>
              <a:cs typeface="Times New Roman"/>
              <a:sym typeface="Times New Roman"/>
            </a:endParaRPr>
          </a:p>
        </p:txBody>
      </p:sp>
      <p:sp>
        <p:nvSpPr>
          <p:cNvPr id="118" name="Google Shape;118;p3"/>
          <p:cNvSpPr txBox="1"/>
          <p:nvPr/>
        </p:nvSpPr>
        <p:spPr>
          <a:xfrm>
            <a:off x="714348" y="2000240"/>
            <a:ext cx="69294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9" name="Google Shape;119;p3"/>
          <p:cNvSpPr txBox="1"/>
          <p:nvPr/>
        </p:nvSpPr>
        <p:spPr>
          <a:xfrm>
            <a:off x="1000100" y="1500174"/>
            <a:ext cx="8143800" cy="1600800"/>
          </a:xfrm>
          <a:prstGeom prst="rect">
            <a:avLst/>
          </a:prstGeom>
          <a:noFill/>
          <a:ln>
            <a:noFill/>
          </a:ln>
        </p:spPr>
        <p:txBody>
          <a:bodyPr spcFirstLastPara="1" wrap="square" lIns="91425" tIns="45700" rIns="91425" bIns="45700" anchor="t" anchorCtr="0">
            <a:spAutoFit/>
          </a:bodyPr>
          <a:lstStyle/>
          <a:p>
            <a:pPr marL="457200" marR="0" lvl="0" indent="0" algn="just" rtl="0">
              <a:spcBef>
                <a:spcPts val="0"/>
              </a:spcBef>
              <a:spcAft>
                <a:spcPts val="0"/>
              </a:spcAft>
              <a:buNone/>
            </a:pPr>
            <a:endParaRPr/>
          </a:p>
          <a:p>
            <a:pPr marL="0" marR="0" lvl="0" indent="0" algn="just" rtl="0">
              <a:spcBef>
                <a:spcPts val="0"/>
              </a:spcBef>
              <a:spcAft>
                <a:spcPts val="0"/>
              </a:spcAft>
              <a:buClr>
                <a:schemeClr val="dk1"/>
              </a:buClr>
              <a:buSzPts val="2800"/>
              <a:buFont typeface="Arial"/>
              <a:buNone/>
            </a:pPr>
            <a:endParaRPr sz="2800">
              <a:solidFill>
                <a:schemeClr val="dk1"/>
              </a:solidFill>
              <a:latin typeface="Gill Sans"/>
              <a:ea typeface="Gill Sans"/>
              <a:cs typeface="Gill Sans"/>
              <a:sym typeface="Gill Sans"/>
            </a:endParaRPr>
          </a:p>
          <a:p>
            <a:pPr marL="0" marR="0" lvl="0" indent="0" algn="just" rtl="0">
              <a:spcBef>
                <a:spcPts val="0"/>
              </a:spcBef>
              <a:spcAft>
                <a:spcPts val="0"/>
              </a:spcAft>
              <a:buClr>
                <a:schemeClr val="dk1"/>
              </a:buClr>
              <a:buSzPts val="2800"/>
              <a:buFont typeface="Arial"/>
              <a:buNone/>
            </a:pPr>
            <a:endParaRPr sz="2800">
              <a:solidFill>
                <a:schemeClr val="dk1"/>
              </a:solidFill>
              <a:latin typeface="Gill Sans"/>
              <a:ea typeface="Gill Sans"/>
              <a:cs typeface="Gill Sans"/>
              <a:sym typeface="Gill Sans"/>
            </a:endParaRPr>
          </a:p>
          <a:p>
            <a:pPr marL="0" marR="0" lvl="0" indent="0" algn="just" rtl="0">
              <a:spcBef>
                <a:spcPts val="0"/>
              </a:spcBef>
              <a:spcAft>
                <a:spcPts val="0"/>
              </a:spcAft>
              <a:buNone/>
            </a:pPr>
            <a:endParaRPr sz="2800">
              <a:solidFill>
                <a:schemeClr val="dk1"/>
              </a:solidFill>
              <a:latin typeface="Gill Sans"/>
              <a:ea typeface="Gill Sans"/>
              <a:cs typeface="Gill Sans"/>
              <a:sym typeface="Gill Sans"/>
            </a:endParaRPr>
          </a:p>
        </p:txBody>
      </p:sp>
      <p:pic>
        <p:nvPicPr>
          <p:cNvPr id="120" name="Google Shape;120;p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21" name="Google Shape;121;p3"/>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22" name="Google Shape;122;p3"/>
          <p:cNvSpPr txBox="1"/>
          <p:nvPr/>
        </p:nvSpPr>
        <p:spPr>
          <a:xfrm>
            <a:off x="1072625" y="1278025"/>
            <a:ext cx="7999200" cy="56541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Biomarkers derived from human voice can offer insight into neurological disorders, such as Parkinson's disease (PD), because of their underlying cognitive and neuromuscular function. </a:t>
            </a:r>
            <a:endParaRPr sz="190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PD is a progressive neurodegenerative disorder that affects about 7 million plus people all over the world(mostly elders), with approximately 150 thousand new clinical diagnoses made each year. Historically, PD has been difficult to detect and doctors have tended to focus on some symptoms while ignoring others, relying primarily on subjective rating scales. Due to the decrease in motor control that is the hallmark of the disease, voice can be used as a means to detect and diagnose PD. </a:t>
            </a:r>
            <a:endParaRPr sz="190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IN" sz="1900">
                <a:solidFill>
                  <a:schemeClr val="dk1"/>
                </a:solidFill>
                <a:latin typeface="Times New Roman"/>
                <a:ea typeface="Times New Roman"/>
                <a:cs typeface="Times New Roman"/>
                <a:sym typeface="Times New Roman"/>
              </a:rPr>
              <a:t>With advancements in technology and the prevalence of audio collecting devices in daily lives, reliable models that can translate this audio data into a diagnostic tool for healthcare professionals would potentially provide diagnoses that are cheaper and more accurate. We provide evidence to validate this concept here using a voice dataset collected from people with and without PD.</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a:p>
            <a:pPr marL="0" lvl="0" indent="0" algn="l" rtl="0">
              <a:spcBef>
                <a:spcPts val="1600"/>
              </a:spcBef>
              <a:spcAft>
                <a:spcPts val="160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1431446" y="5830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t>References</a:t>
            </a:r>
            <a:endParaRPr/>
          </a:p>
        </p:txBody>
      </p:sp>
      <p:pic>
        <p:nvPicPr>
          <p:cNvPr id="268" name="Google Shape;268;p1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69" name="Google Shape;269;p13"/>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pic>
        <p:nvPicPr>
          <p:cNvPr id="3" name="Picture 2">
            <a:extLst>
              <a:ext uri="{FF2B5EF4-FFF2-40B4-BE49-F238E27FC236}">
                <a16:creationId xmlns:a16="http://schemas.microsoft.com/office/drawing/2014/main" id="{20E8FD3C-F445-983D-5B16-DF857841B3CA}"/>
              </a:ext>
            </a:extLst>
          </p:cNvPr>
          <p:cNvPicPr>
            <a:picLocks noChangeAspect="1"/>
          </p:cNvPicPr>
          <p:nvPr/>
        </p:nvPicPr>
        <p:blipFill>
          <a:blip r:embed="rId4"/>
          <a:stretch>
            <a:fillRect/>
          </a:stretch>
        </p:blipFill>
        <p:spPr>
          <a:xfrm>
            <a:off x="1619983" y="1021774"/>
            <a:ext cx="6911276" cy="53816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1431446" y="5830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t>References</a:t>
            </a:r>
            <a:endParaRPr/>
          </a:p>
        </p:txBody>
      </p:sp>
      <p:pic>
        <p:nvPicPr>
          <p:cNvPr id="268" name="Google Shape;268;p13"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269" name="Google Shape;269;p13"/>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pic>
        <p:nvPicPr>
          <p:cNvPr id="6" name="Picture 5">
            <a:extLst>
              <a:ext uri="{FF2B5EF4-FFF2-40B4-BE49-F238E27FC236}">
                <a16:creationId xmlns:a16="http://schemas.microsoft.com/office/drawing/2014/main" id="{B92FC147-64CE-EF52-5A45-F4854E33FC33}"/>
              </a:ext>
            </a:extLst>
          </p:cNvPr>
          <p:cNvPicPr>
            <a:picLocks noChangeAspect="1"/>
          </p:cNvPicPr>
          <p:nvPr/>
        </p:nvPicPr>
        <p:blipFill>
          <a:blip r:embed="rId4"/>
          <a:stretch>
            <a:fillRect/>
          </a:stretch>
        </p:blipFill>
        <p:spPr>
          <a:xfrm>
            <a:off x="1431446" y="1076892"/>
            <a:ext cx="7058025" cy="5057775"/>
          </a:xfrm>
          <a:prstGeom prst="rect">
            <a:avLst/>
          </a:prstGeom>
        </p:spPr>
      </p:pic>
    </p:spTree>
    <p:extLst>
      <p:ext uri="{BB962C8B-B14F-4D97-AF65-F5344CB8AC3E}">
        <p14:creationId xmlns:p14="http://schemas.microsoft.com/office/powerpoint/2010/main" val="57300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259625" y="116625"/>
            <a:ext cx="76701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latin typeface="Times New Roman"/>
                <a:ea typeface="Times New Roman"/>
                <a:cs typeface="Times New Roman"/>
                <a:sym typeface="Times New Roman"/>
              </a:rPr>
              <a:t>Individual Contributions</a:t>
            </a:r>
            <a:endParaRPr>
              <a:latin typeface="Times New Roman"/>
              <a:ea typeface="Times New Roman"/>
              <a:cs typeface="Times New Roman"/>
              <a:sym typeface="Times New Roman"/>
            </a:endParaRPr>
          </a:p>
        </p:txBody>
      </p:sp>
      <p:sp>
        <p:nvSpPr>
          <p:cNvPr id="128" name="Google Shape;128;p5"/>
          <p:cNvSpPr txBox="1"/>
          <p:nvPr/>
        </p:nvSpPr>
        <p:spPr>
          <a:xfrm>
            <a:off x="714348" y="2000240"/>
            <a:ext cx="69294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129" name="Google Shape;129;p5"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30" name="Google Shape;130;p5"/>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31" name="Google Shape;131;p5"/>
          <p:cNvSpPr txBox="1"/>
          <p:nvPr/>
        </p:nvSpPr>
        <p:spPr>
          <a:xfrm>
            <a:off x="1034629" y="1259625"/>
            <a:ext cx="3879600" cy="31239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IN" sz="2800" b="1" dirty="0">
                <a:latin typeface="Times New Roman"/>
                <a:ea typeface="Times New Roman"/>
                <a:cs typeface="Times New Roman"/>
                <a:sym typeface="Times New Roman"/>
              </a:rPr>
              <a:t>Ullas Kumar Bherav: </a:t>
            </a:r>
            <a:endParaRPr sz="2800" b="1" dirty="0">
              <a:latin typeface="Times New Roman"/>
              <a:ea typeface="Times New Roman"/>
              <a:cs typeface="Times New Roman"/>
              <a:sym typeface="Times New Roman"/>
            </a:endParaRPr>
          </a:p>
          <a:p>
            <a:pPr marL="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Linear Regression, Logistic Regression, Decision Tree, Support Vector Machine, Xgboost, Adaboost, and Neural Network implementations.</a:t>
            </a:r>
            <a:endParaRPr sz="2400" dirty="0">
              <a:latin typeface="Times New Roman"/>
              <a:ea typeface="Times New Roman"/>
              <a:cs typeface="Times New Roman"/>
              <a:sym typeface="Times New Roman"/>
            </a:endParaRPr>
          </a:p>
        </p:txBody>
      </p:sp>
      <p:pic>
        <p:nvPicPr>
          <p:cNvPr id="133" name="Google Shape;133;p5"/>
          <p:cNvPicPr preferRelativeResize="0"/>
          <p:nvPr/>
        </p:nvPicPr>
        <p:blipFill rotWithShape="1">
          <a:blip r:embed="rId4">
            <a:alphaModFix/>
          </a:blip>
          <a:srcRect b="25484"/>
          <a:stretch/>
        </p:blipFill>
        <p:spPr>
          <a:xfrm>
            <a:off x="5544041" y="1598949"/>
            <a:ext cx="1894350" cy="18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317346" y="5832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p:txBody>
      </p:sp>
      <p:pic>
        <p:nvPicPr>
          <p:cNvPr id="139" name="Google Shape;139;p6"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40" name="Google Shape;140;p6"/>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41" name="Google Shape;141;p6"/>
          <p:cNvSpPr txBox="1"/>
          <p:nvPr/>
        </p:nvSpPr>
        <p:spPr>
          <a:xfrm>
            <a:off x="1141100" y="1289450"/>
            <a:ext cx="7736700" cy="5155227"/>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PD Diagnosis is a difficult task. Early diagnosis of this disease can lead to good control and long life expectancy. The primal way to detect disease was MRI but with advancements in technology, there have been alternatives to this. Change in voice is one of the viable symptoms of PD, with processing samples of voice software like MFCCs, TWQT, and Vocal Fold Features, the voices of 252 people were recorded. </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IN" sz="1900" dirty="0">
                <a:solidFill>
                  <a:schemeClr val="dk1"/>
                </a:solidFill>
                <a:latin typeface="Times New Roman"/>
                <a:ea typeface="Times New Roman"/>
                <a:cs typeface="Times New Roman"/>
                <a:sym typeface="Times New Roman"/>
              </a:rPr>
              <a:t>This project explores the effectiveness of using supervised classification algorithms, such as Logistic Regression, Support Vector Machines, Decision Trees, Random Forest, XGBoost, Adaboost, and Neural Network to accurately diagnose individuals with the disease on the data mentioned above. </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IN" sz="1900" dirty="0">
                <a:solidFill>
                  <a:schemeClr val="dk1"/>
                </a:solidFill>
                <a:latin typeface="Times New Roman"/>
                <a:ea typeface="Times New Roman"/>
                <a:cs typeface="Times New Roman"/>
                <a:sym typeface="Times New Roman"/>
              </a:rPr>
              <a:t>Till now a peak accuracy of 86%(on the dataset that we were using) provided by the machine learning models exceeds the average clinical diagnosis accuracy of non-experts (73.8%) and average accuracy of movement disorder specialists (79.6% without follow-up, 83.9% after follow-up) with pathological post-mortem examination as ground truth.</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1431446" y="58300"/>
            <a:ext cx="749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IN" dirty="0"/>
              <a:t>Methodology Used</a:t>
            </a:r>
            <a:endParaRPr dirty="0"/>
          </a:p>
        </p:txBody>
      </p:sp>
      <p:pic>
        <p:nvPicPr>
          <p:cNvPr id="147" name="Google Shape;147;p7" descr="JUIT Office Photos | Glassdoor"/>
          <p:cNvPicPr preferRelativeResize="0"/>
          <p:nvPr/>
        </p:nvPicPr>
        <p:blipFill rotWithShape="1">
          <a:blip r:embed="rId3">
            <a:alphaModFix/>
          </a:blip>
          <a:srcRect/>
          <a:stretch/>
        </p:blipFill>
        <p:spPr>
          <a:xfrm>
            <a:off x="0" y="0"/>
            <a:ext cx="1259632" cy="1259632"/>
          </a:xfrm>
          <a:prstGeom prst="rect">
            <a:avLst/>
          </a:prstGeom>
          <a:noFill/>
          <a:ln>
            <a:noFill/>
          </a:ln>
        </p:spPr>
      </p:pic>
      <p:sp>
        <p:nvSpPr>
          <p:cNvPr id="148" name="Google Shape;148;p7"/>
          <p:cNvSpPr txBox="1">
            <a:spLocks noGrp="1"/>
          </p:cNvSpPr>
          <p:nvPr>
            <p:ph type="ftr" idx="11"/>
          </p:nvPr>
        </p:nvSpPr>
        <p:spPr>
          <a:xfrm>
            <a:off x="1216968" y="6165304"/>
            <a:ext cx="7927032" cy="4762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a:t>DEPARTMENT OF COMPUTER SCIENCE &amp; ENGINEERING AND  INFORMATION TECHNOLOGY (CSE&amp;IT)</a:t>
            </a:r>
            <a:endParaRPr sz="1100" b="1" cap="none"/>
          </a:p>
        </p:txBody>
      </p:sp>
      <p:sp>
        <p:nvSpPr>
          <p:cNvPr id="149" name="Google Shape;149;p7"/>
          <p:cNvSpPr txBox="1"/>
          <p:nvPr/>
        </p:nvSpPr>
        <p:spPr>
          <a:xfrm>
            <a:off x="1106875" y="1278025"/>
            <a:ext cx="7926900" cy="692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Clr>
                <a:schemeClr val="dk1"/>
              </a:buClr>
              <a:buSzPts val="1100"/>
              <a:buFont typeface="Arial"/>
              <a:buNone/>
            </a:pPr>
            <a:r>
              <a:rPr lang="en-IN" sz="1900" b="1">
                <a:solidFill>
                  <a:schemeClr val="dk1"/>
                </a:solidFill>
                <a:latin typeface="Times New Roman"/>
                <a:ea typeface="Times New Roman"/>
                <a:cs typeface="Times New Roman"/>
                <a:sym typeface="Times New Roman"/>
              </a:rPr>
              <a:t>DATA FLOW DIAGRAM</a:t>
            </a:r>
            <a:endParaRPr sz="19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Gill Sans"/>
              <a:ea typeface="Gill Sans"/>
              <a:cs typeface="Gill Sans"/>
              <a:sym typeface="Gill Sans"/>
            </a:endParaRPr>
          </a:p>
        </p:txBody>
      </p:sp>
      <p:pic>
        <p:nvPicPr>
          <p:cNvPr id="3" name="Picture 2">
            <a:extLst>
              <a:ext uri="{FF2B5EF4-FFF2-40B4-BE49-F238E27FC236}">
                <a16:creationId xmlns:a16="http://schemas.microsoft.com/office/drawing/2014/main" id="{23609FB9-B916-95DC-2DF5-04408BF45284}"/>
              </a:ext>
            </a:extLst>
          </p:cNvPr>
          <p:cNvPicPr>
            <a:picLocks noChangeAspect="1"/>
          </p:cNvPicPr>
          <p:nvPr/>
        </p:nvPicPr>
        <p:blipFill>
          <a:blip r:embed="rId4"/>
          <a:stretch>
            <a:fillRect/>
          </a:stretch>
        </p:blipFill>
        <p:spPr>
          <a:xfrm>
            <a:off x="2225979" y="1882906"/>
            <a:ext cx="5688691" cy="45205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C41-CFE5-45E7-6D85-A95A3481786E}"/>
              </a:ext>
            </a:extLst>
          </p:cNvPr>
          <p:cNvSpPr>
            <a:spLocks noGrp="1"/>
          </p:cNvSpPr>
          <p:nvPr>
            <p:ph type="title"/>
          </p:nvPr>
        </p:nvSpPr>
        <p:spPr/>
        <p:txBody>
          <a:bodyPr/>
          <a:lstStyle/>
          <a:p>
            <a:r>
              <a:rPr lang="en-US" dirty="0"/>
              <a:t>Methodology Used </a:t>
            </a:r>
            <a:endParaRPr lang="en-IN" dirty="0"/>
          </a:p>
        </p:txBody>
      </p:sp>
      <p:sp>
        <p:nvSpPr>
          <p:cNvPr id="3" name="Text Placeholder 2">
            <a:extLst>
              <a:ext uri="{FF2B5EF4-FFF2-40B4-BE49-F238E27FC236}">
                <a16:creationId xmlns:a16="http://schemas.microsoft.com/office/drawing/2014/main" id="{DC31B688-F960-7B2B-131C-1ED60C09BA43}"/>
              </a:ext>
            </a:extLst>
          </p:cNvPr>
          <p:cNvSpPr>
            <a:spLocks noGrp="1"/>
          </p:cNvSpPr>
          <p:nvPr>
            <p:ph type="body" idx="1"/>
          </p:nvPr>
        </p:nvSpPr>
        <p:spPr/>
        <p:txBody>
          <a:bodyPr>
            <a:normAutofit lnSpcReduction="10000"/>
          </a:bodyPr>
          <a:lstStyle/>
          <a:p>
            <a:r>
              <a:rPr lang="en-US" dirty="0"/>
              <a:t>Algorithm Used :</a:t>
            </a:r>
          </a:p>
          <a:p>
            <a:r>
              <a:rPr lang="en-US" sz="1600" b="1" dirty="0"/>
              <a:t>Linear Regression: </a:t>
            </a:r>
            <a:r>
              <a:rPr lang="en-US" sz="1600" dirty="0">
                <a:solidFill>
                  <a:schemeClr val="dk1"/>
                </a:solidFill>
                <a:latin typeface="Times New Roman"/>
                <a:ea typeface="Times New Roman"/>
                <a:cs typeface="Times New Roman"/>
                <a:sym typeface="Times New Roman"/>
              </a:rPr>
              <a:t>Simple linear regression is useful for finding the relationship between two continuous variables. One is a predictor or independent variable and the other is a response or dependent variable.</a:t>
            </a:r>
          </a:p>
          <a:p>
            <a:r>
              <a:rPr lang="en-US" sz="1600" b="1" dirty="0"/>
              <a:t>Logistic Regression: </a:t>
            </a:r>
            <a:r>
              <a:rPr lang="en-IN" sz="1600" dirty="0">
                <a:solidFill>
                  <a:schemeClr val="dk1"/>
                </a:solidFill>
                <a:latin typeface="Times New Roman"/>
                <a:ea typeface="Times New Roman"/>
                <a:cs typeface="Times New Roman"/>
                <a:sym typeface="Times New Roman"/>
              </a:rPr>
              <a:t>Logistic regression is one of the most commonly used machine learning algorithms for binary classification problems, which are problems with two class values, including predictions such as “this or that,” “yes or no” and “A or B.” A logistic regression model predicts a </a:t>
            </a:r>
            <a:r>
              <a:rPr lang="en-IN" sz="1600" dirty="0">
                <a:solidFill>
                  <a:schemeClr val="dk1"/>
                </a:solidFill>
                <a:uFill>
                  <a:noFill/>
                </a:uFill>
                <a:latin typeface="Times New Roman"/>
                <a:ea typeface="Times New Roman"/>
                <a:cs typeface="Times New Roman"/>
                <a:sym typeface="Times New Roman"/>
                <a:hlinkClick r:id="rId2">
                  <a:extLst>
                    <a:ext uri="{A12FA001-AC4F-418D-AE19-62706E023703}">
                      <ahyp:hlinkClr xmlns:ahyp="http://schemas.microsoft.com/office/drawing/2018/hyperlinkcolor" val="tx"/>
                    </a:ext>
                  </a:extLst>
                </a:hlinkClick>
              </a:rPr>
              <a:t>dependent data variable</a:t>
            </a:r>
            <a:r>
              <a:rPr lang="en-IN" sz="1600" dirty="0">
                <a:solidFill>
                  <a:schemeClr val="dk1"/>
                </a:solidFill>
                <a:latin typeface="Times New Roman"/>
                <a:ea typeface="Times New Roman"/>
                <a:cs typeface="Times New Roman"/>
                <a:sym typeface="Times New Roman"/>
              </a:rPr>
              <a:t> by </a:t>
            </a:r>
            <a:r>
              <a:rPr lang="en-IN" sz="1600" dirty="0" err="1">
                <a:solidFill>
                  <a:schemeClr val="dk1"/>
                </a:solidFill>
                <a:latin typeface="Times New Roman"/>
                <a:ea typeface="Times New Roman"/>
                <a:cs typeface="Times New Roman"/>
                <a:sym typeface="Times New Roman"/>
              </a:rPr>
              <a:t>analyzing</a:t>
            </a:r>
            <a:r>
              <a:rPr lang="en-IN" sz="1600" dirty="0">
                <a:solidFill>
                  <a:schemeClr val="dk1"/>
                </a:solidFill>
                <a:latin typeface="Times New Roman"/>
                <a:ea typeface="Times New Roman"/>
                <a:cs typeface="Times New Roman"/>
                <a:sym typeface="Times New Roman"/>
              </a:rPr>
              <a:t> the relationship between one or more existing independent variables</a:t>
            </a:r>
            <a:r>
              <a:rPr lang="en-US" sz="1600" dirty="0">
                <a:solidFill>
                  <a:schemeClr val="dk1"/>
                </a:solidFill>
                <a:latin typeface="Times New Roman"/>
                <a:ea typeface="Times New Roman"/>
                <a:cs typeface="Times New Roman"/>
                <a:sym typeface="Times New Roman"/>
              </a:rPr>
              <a:t>.</a:t>
            </a:r>
          </a:p>
          <a:p>
            <a:r>
              <a:rPr lang="en-US" sz="1600" b="1" dirty="0">
                <a:latin typeface="Times New Roman"/>
                <a:ea typeface="Times New Roman"/>
                <a:cs typeface="Times New Roman"/>
                <a:sym typeface="Times New Roman"/>
              </a:rPr>
              <a:t>Decision Tree Model: </a:t>
            </a:r>
            <a:r>
              <a:rPr lang="en-IN" sz="1600" dirty="0">
                <a:solidFill>
                  <a:schemeClr val="dk1"/>
                </a:solidFill>
                <a:latin typeface="Times New Roman"/>
                <a:ea typeface="Times New Roman"/>
                <a:cs typeface="Times New Roman"/>
                <a:sym typeface="Times New Roman"/>
              </a:rPr>
              <a:t>A Decision tree is a type of flowchart that shows a clear pathway to a decision. In terms of data analytics, it is a type of algorithm that includes control statements to classify data. A decision tree starts at a single control statement to classify data which then splits into two or more directions.</a:t>
            </a:r>
          </a:p>
          <a:p>
            <a:r>
              <a:rPr lang="en-IN" sz="1600" b="1" dirty="0">
                <a:latin typeface="Times New Roman"/>
                <a:ea typeface="Times New Roman"/>
                <a:cs typeface="Times New Roman"/>
                <a:sym typeface="Times New Roman"/>
              </a:rPr>
              <a:t>Support Vector Machine Model: </a:t>
            </a:r>
            <a:r>
              <a:rPr lang="en-IN" sz="1600" dirty="0">
                <a:solidFill>
                  <a:schemeClr val="dk1"/>
                </a:solidFill>
                <a:latin typeface="Times New Roman"/>
                <a:ea typeface="Times New Roman"/>
                <a:cs typeface="Times New Roman"/>
                <a:sym typeface="Times New Roman"/>
              </a:rPr>
              <a:t>Support vector machines are supervised learning models associated with learning algorithms that analyse data used for classification and regression analysis. The goal of the SVM algorithm is to create the best line or decision boundary that can segregate N-dimensional space into two classes so that we can easily put the new data in the correct category in the future.</a:t>
            </a:r>
            <a:endParaRPr lang="en-US" sz="1600" dirty="0">
              <a:solidFill>
                <a:schemeClr val="dk1"/>
              </a:solidFill>
              <a:latin typeface="Times New Roman"/>
              <a:ea typeface="Times New Roman"/>
              <a:cs typeface="Times New Roman"/>
              <a:sym typeface="Times New Roman"/>
            </a:endParaRPr>
          </a:p>
          <a:p>
            <a:endParaRPr lang="en-US" sz="2000" dirty="0"/>
          </a:p>
          <a:p>
            <a:pPr marL="137160" indent="0">
              <a:buNone/>
            </a:pPr>
            <a:endParaRPr lang="en-IN" sz="2000" dirty="0"/>
          </a:p>
        </p:txBody>
      </p:sp>
      <p:pic>
        <p:nvPicPr>
          <p:cNvPr id="4" name="Google Shape;147;p7" descr="JUIT Office Photos | Glassdoor">
            <a:extLst>
              <a:ext uri="{FF2B5EF4-FFF2-40B4-BE49-F238E27FC236}">
                <a16:creationId xmlns:a16="http://schemas.microsoft.com/office/drawing/2014/main" id="{6DCAABDF-D779-1916-AAAB-7B5B3E865C79}"/>
              </a:ext>
            </a:extLst>
          </p:cNvPr>
          <p:cNvPicPr preferRelativeResize="0"/>
          <p:nvPr/>
        </p:nvPicPr>
        <p:blipFill rotWithShape="1">
          <a:blip r:embed="rId3">
            <a:alphaModFix/>
          </a:blip>
          <a:srcRect/>
          <a:stretch/>
        </p:blipFill>
        <p:spPr>
          <a:xfrm>
            <a:off x="0" y="0"/>
            <a:ext cx="1259632" cy="1259632"/>
          </a:xfrm>
          <a:prstGeom prst="rect">
            <a:avLst/>
          </a:prstGeom>
          <a:noFill/>
          <a:ln>
            <a:noFill/>
          </a:ln>
        </p:spPr>
      </p:pic>
    </p:spTree>
    <p:extLst>
      <p:ext uri="{BB962C8B-B14F-4D97-AF65-F5344CB8AC3E}">
        <p14:creationId xmlns:p14="http://schemas.microsoft.com/office/powerpoint/2010/main" val="2600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C41-CFE5-45E7-6D85-A95A3481786E}"/>
              </a:ext>
            </a:extLst>
          </p:cNvPr>
          <p:cNvSpPr>
            <a:spLocks noGrp="1"/>
          </p:cNvSpPr>
          <p:nvPr>
            <p:ph type="title"/>
          </p:nvPr>
        </p:nvSpPr>
        <p:spPr/>
        <p:txBody>
          <a:bodyPr/>
          <a:lstStyle/>
          <a:p>
            <a:r>
              <a:rPr lang="en-US" dirty="0"/>
              <a:t>Methodology Used </a:t>
            </a:r>
            <a:endParaRPr lang="en-IN" dirty="0"/>
          </a:p>
        </p:txBody>
      </p:sp>
      <p:sp>
        <p:nvSpPr>
          <p:cNvPr id="3" name="Text Placeholder 2">
            <a:extLst>
              <a:ext uri="{FF2B5EF4-FFF2-40B4-BE49-F238E27FC236}">
                <a16:creationId xmlns:a16="http://schemas.microsoft.com/office/drawing/2014/main" id="{DC31B688-F960-7B2B-131C-1ED60C09BA43}"/>
              </a:ext>
            </a:extLst>
          </p:cNvPr>
          <p:cNvSpPr>
            <a:spLocks noGrp="1"/>
          </p:cNvSpPr>
          <p:nvPr>
            <p:ph type="body" idx="1"/>
          </p:nvPr>
        </p:nvSpPr>
        <p:spPr/>
        <p:txBody>
          <a:bodyPr>
            <a:normAutofit fontScale="85000" lnSpcReduction="10000"/>
          </a:bodyPr>
          <a:lstStyle/>
          <a:p>
            <a:r>
              <a:rPr lang="en-US" dirty="0"/>
              <a:t>Algorithm Used :</a:t>
            </a:r>
          </a:p>
          <a:p>
            <a:r>
              <a:rPr lang="en-US" sz="1900" b="1" dirty="0"/>
              <a:t>Random Forest: </a:t>
            </a:r>
            <a:r>
              <a:rPr lang="en-IN" sz="1900" dirty="0">
                <a:solidFill>
                  <a:schemeClr val="dk1"/>
                </a:solidFill>
                <a:latin typeface="Times New Roman"/>
                <a:ea typeface="Times New Roman"/>
                <a:cs typeface="Times New Roman"/>
                <a:sym typeface="Times New Roman"/>
              </a:rPr>
              <a:t>A Random forest classifier is a supervised learning algorithm that you can use for regression and classification problems t is also the most flexible and easy-to-use algorithm. It consists of multiple decision trees. It has numerous applications in our daily life such as future selectors,  recommender systems, and fault detection. </a:t>
            </a:r>
          </a:p>
          <a:p>
            <a:r>
              <a:rPr lang="en-US" sz="1700" b="1" dirty="0"/>
              <a:t>XGBoost: </a:t>
            </a:r>
            <a:r>
              <a:rPr lang="en-US" sz="1700" dirty="0">
                <a:solidFill>
                  <a:schemeClr val="dk1"/>
                </a:solidFill>
                <a:latin typeface="Times New Roman"/>
                <a:ea typeface="Times New Roman"/>
                <a:cs typeface="Times New Roman"/>
                <a:sym typeface="Times New Roman"/>
              </a:rPr>
              <a:t>XGBoost or extreme gradient boosting is one of the well-known </a:t>
            </a:r>
            <a:r>
              <a:rPr lang="en-US" sz="1700" dirty="0">
                <a:solidFill>
                  <a:schemeClr val="dk1"/>
                </a:solidFill>
                <a:uFill>
                  <a:noFill/>
                </a:uFill>
                <a:latin typeface="Times New Roman"/>
                <a:ea typeface="Times New Roman"/>
                <a:cs typeface="Times New Roman"/>
                <a:sym typeface="Times New Roman"/>
                <a:hlinkClick r:id="rId2">
                  <a:extLst>
                    <a:ext uri="{A12FA001-AC4F-418D-AE19-62706E023703}">
                      <ahyp:hlinkClr xmlns:ahyp="http://schemas.microsoft.com/office/drawing/2018/hyperlinkcolor" val="tx"/>
                    </a:ext>
                  </a:extLst>
                </a:hlinkClick>
              </a:rPr>
              <a:t>gradient boosting </a:t>
            </a:r>
            <a:r>
              <a:rPr lang="en-US" sz="1700" dirty="0">
                <a:solidFill>
                  <a:schemeClr val="dk1"/>
                </a:solidFill>
                <a:latin typeface="Times New Roman"/>
                <a:ea typeface="Times New Roman"/>
                <a:cs typeface="Times New Roman"/>
                <a:sym typeface="Times New Roman"/>
              </a:rPr>
              <a:t>techniques(ensemble) having enhanced performance and speed in tree-based (sequential decision trees) machine learning algorithms. XGBoost is a boosting-based </a:t>
            </a:r>
            <a:r>
              <a:rPr lang="en-US" sz="17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ensemble learning</a:t>
            </a:r>
            <a:r>
              <a:rPr lang="en-US" sz="1700" dirty="0">
                <a:solidFill>
                  <a:schemeClr val="dk1"/>
                </a:solidFill>
                <a:latin typeface="Times New Roman"/>
                <a:ea typeface="Times New Roman"/>
                <a:cs typeface="Times New Roman"/>
                <a:sym typeface="Times New Roman"/>
              </a:rPr>
              <a:t> method. In boosting, the trees are built sequentially such that each subsequent tree aims to reduce the errors of the previous tree. Each tree learns from its predecessors and updates the residual errors. Hence, the tree that grows next in the sequence will learn from an updated version of the residuals.</a:t>
            </a:r>
            <a:endParaRPr lang="en-US" sz="1600" b="1" dirty="0"/>
          </a:p>
          <a:p>
            <a:r>
              <a:rPr lang="en-US" sz="1700" b="1" dirty="0">
                <a:latin typeface="Times New Roman"/>
                <a:ea typeface="Times New Roman"/>
                <a:cs typeface="Times New Roman"/>
                <a:sym typeface="Times New Roman"/>
              </a:rPr>
              <a:t>Neural Networks: </a:t>
            </a:r>
            <a:r>
              <a:rPr lang="en-US" sz="1700" b="0" i="0" dirty="0">
                <a:solidFill>
                  <a:schemeClr val="tx1"/>
                </a:solidFill>
                <a:effectLst/>
                <a:latin typeface="Times New Roman" panose="02020603050405020304" pitchFamily="18" charset="0"/>
                <a:cs typeface="Times New Roman" panose="02020603050405020304" pitchFamily="18" charset="0"/>
              </a:rPr>
              <a:t>Neural networks are a set of algorithms, modeled loosely after the human brain, that is designed to recognize patterns. They interpret sensory data through a kind of machine perception, labeling, or clustering raw input. The patterns they recognize are numerical, contained in vectors, into which all real-world data, be it images, sound, text, or time series, must be translated.</a:t>
            </a:r>
          </a:p>
          <a:p>
            <a:r>
              <a:rPr lang="en-IN" sz="1700" b="1" dirty="0">
                <a:latin typeface="Times New Roman"/>
                <a:ea typeface="Times New Roman"/>
                <a:cs typeface="Times New Roman"/>
                <a:sym typeface="Times New Roman"/>
              </a:rPr>
              <a:t>AdaBoost: </a:t>
            </a:r>
            <a:r>
              <a:rPr lang="en-US" sz="1700" b="0" i="1" dirty="0">
                <a:solidFill>
                  <a:schemeClr val="tx1"/>
                </a:solidFill>
                <a:effectLst/>
                <a:latin typeface="urw-din"/>
              </a:rPr>
              <a:t>AdaBoost</a:t>
            </a:r>
            <a:r>
              <a:rPr lang="en-US" sz="1700" b="0" i="0" dirty="0">
                <a:solidFill>
                  <a:schemeClr val="tx1"/>
                </a:solidFill>
                <a:effectLst/>
                <a:latin typeface="urw-din"/>
              </a:rPr>
              <a:t> is short for </a:t>
            </a:r>
            <a:r>
              <a:rPr lang="en-US" sz="1700" b="0" i="1" dirty="0">
                <a:solidFill>
                  <a:schemeClr val="tx1"/>
                </a:solidFill>
                <a:effectLst/>
                <a:latin typeface="urw-din"/>
              </a:rPr>
              <a:t>Adaptive Boosting</a:t>
            </a:r>
            <a:r>
              <a:rPr lang="en-US" sz="1700" b="0" i="0" dirty="0">
                <a:solidFill>
                  <a:schemeClr val="tx1"/>
                </a:solidFill>
                <a:effectLst/>
                <a:latin typeface="urw-din"/>
              </a:rPr>
              <a:t> and is a very popular boosting technique that combines multiple “weak classifiers” into a single “strong classifier”</a:t>
            </a:r>
            <a:r>
              <a:rPr lang="en-IN" sz="1700" dirty="0">
                <a:solidFill>
                  <a:schemeClr val="tx1"/>
                </a:solidFill>
                <a:latin typeface="Times New Roman"/>
                <a:ea typeface="Times New Roman"/>
                <a:cs typeface="Times New Roman"/>
                <a:sym typeface="Times New Roman"/>
              </a:rPr>
              <a:t>.</a:t>
            </a:r>
            <a:endParaRPr lang="en-US" sz="1700" dirty="0">
              <a:solidFill>
                <a:schemeClr val="tx1"/>
              </a:solidFill>
              <a:latin typeface="Times New Roman"/>
              <a:ea typeface="Times New Roman"/>
              <a:cs typeface="Times New Roman"/>
              <a:sym typeface="Times New Roman"/>
            </a:endParaRPr>
          </a:p>
          <a:p>
            <a:endParaRPr lang="en-US" sz="2000" dirty="0"/>
          </a:p>
          <a:p>
            <a:pPr marL="137160" indent="0">
              <a:buNone/>
            </a:pPr>
            <a:endParaRPr lang="en-IN" sz="2000" dirty="0"/>
          </a:p>
        </p:txBody>
      </p:sp>
      <p:pic>
        <p:nvPicPr>
          <p:cNvPr id="4" name="Google Shape;147;p7" descr="JUIT Office Photos | Glassdoor">
            <a:extLst>
              <a:ext uri="{FF2B5EF4-FFF2-40B4-BE49-F238E27FC236}">
                <a16:creationId xmlns:a16="http://schemas.microsoft.com/office/drawing/2014/main" id="{6DCAABDF-D779-1916-AAAB-7B5B3E865C79}"/>
              </a:ext>
            </a:extLst>
          </p:cNvPr>
          <p:cNvPicPr preferRelativeResize="0"/>
          <p:nvPr/>
        </p:nvPicPr>
        <p:blipFill rotWithShape="1">
          <a:blip r:embed="rId4">
            <a:alphaModFix/>
          </a:blip>
          <a:srcRect/>
          <a:stretch/>
        </p:blipFill>
        <p:spPr>
          <a:xfrm>
            <a:off x="0" y="0"/>
            <a:ext cx="1259632" cy="1259632"/>
          </a:xfrm>
          <a:prstGeom prst="rect">
            <a:avLst/>
          </a:prstGeom>
          <a:noFill/>
          <a:ln>
            <a:noFill/>
          </a:ln>
        </p:spPr>
      </p:pic>
    </p:spTree>
    <p:extLst>
      <p:ext uri="{BB962C8B-B14F-4D97-AF65-F5344CB8AC3E}">
        <p14:creationId xmlns:p14="http://schemas.microsoft.com/office/powerpoint/2010/main" val="81644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C41-CFE5-45E7-6D85-A95A3481786E}"/>
              </a:ext>
            </a:extLst>
          </p:cNvPr>
          <p:cNvSpPr>
            <a:spLocks noGrp="1"/>
          </p:cNvSpPr>
          <p:nvPr>
            <p:ph type="title"/>
          </p:nvPr>
        </p:nvSpPr>
        <p:spPr/>
        <p:txBody>
          <a:bodyPr/>
          <a:lstStyle/>
          <a:p>
            <a:r>
              <a:rPr lang="en-US" dirty="0"/>
              <a:t>Methodology Used </a:t>
            </a:r>
            <a:endParaRPr lang="en-IN" dirty="0"/>
          </a:p>
        </p:txBody>
      </p:sp>
      <p:sp>
        <p:nvSpPr>
          <p:cNvPr id="3" name="Text Placeholder 2">
            <a:extLst>
              <a:ext uri="{FF2B5EF4-FFF2-40B4-BE49-F238E27FC236}">
                <a16:creationId xmlns:a16="http://schemas.microsoft.com/office/drawing/2014/main" id="{DC31B688-F960-7B2B-131C-1ED60C09BA43}"/>
              </a:ext>
            </a:extLst>
          </p:cNvPr>
          <p:cNvSpPr>
            <a:spLocks noGrp="1"/>
          </p:cNvSpPr>
          <p:nvPr>
            <p:ph type="body" idx="1"/>
          </p:nvPr>
        </p:nvSpPr>
        <p:spPr/>
        <p:txBody>
          <a:bodyPr>
            <a:normAutofit/>
          </a:bodyPr>
          <a:lstStyle/>
          <a:p>
            <a:r>
              <a:rPr lang="en-US" dirty="0"/>
              <a:t>Algorithm Used :</a:t>
            </a:r>
          </a:p>
          <a:p>
            <a:pPr marL="137160" indent="0">
              <a:buNone/>
            </a:pPr>
            <a:endParaRPr lang="en-US" sz="2000" dirty="0"/>
          </a:p>
          <a:p>
            <a:pPr marL="137160" indent="0">
              <a:buNone/>
            </a:pPr>
            <a:endParaRPr lang="en-IN" sz="2000" dirty="0"/>
          </a:p>
        </p:txBody>
      </p:sp>
      <p:pic>
        <p:nvPicPr>
          <p:cNvPr id="4" name="Google Shape;147;p7" descr="JUIT Office Photos | Glassdoor">
            <a:extLst>
              <a:ext uri="{FF2B5EF4-FFF2-40B4-BE49-F238E27FC236}">
                <a16:creationId xmlns:a16="http://schemas.microsoft.com/office/drawing/2014/main" id="{6DCAABDF-D779-1916-AAAB-7B5B3E865C79}"/>
              </a:ext>
            </a:extLst>
          </p:cNvPr>
          <p:cNvPicPr preferRelativeResize="0"/>
          <p:nvPr/>
        </p:nvPicPr>
        <p:blipFill rotWithShape="1">
          <a:blip r:embed="rId2">
            <a:alphaModFix/>
          </a:blip>
          <a:srcRect/>
          <a:stretch/>
        </p:blipFill>
        <p:spPr>
          <a:xfrm>
            <a:off x="0" y="0"/>
            <a:ext cx="1259632" cy="1259632"/>
          </a:xfrm>
          <a:prstGeom prst="rect">
            <a:avLst/>
          </a:prstGeom>
          <a:noFill/>
          <a:ln>
            <a:noFill/>
          </a:ln>
        </p:spPr>
      </p:pic>
      <p:pic>
        <p:nvPicPr>
          <p:cNvPr id="6" name="Picture 5">
            <a:extLst>
              <a:ext uri="{FF2B5EF4-FFF2-40B4-BE49-F238E27FC236}">
                <a16:creationId xmlns:a16="http://schemas.microsoft.com/office/drawing/2014/main" id="{D7D9DD2A-3312-F66B-6379-7357ACF85C8C}"/>
              </a:ext>
            </a:extLst>
          </p:cNvPr>
          <p:cNvPicPr>
            <a:picLocks noChangeAspect="1"/>
          </p:cNvPicPr>
          <p:nvPr/>
        </p:nvPicPr>
        <p:blipFill>
          <a:blip r:embed="rId3"/>
          <a:stretch>
            <a:fillRect/>
          </a:stretch>
        </p:blipFill>
        <p:spPr>
          <a:xfrm>
            <a:off x="1607563" y="2179175"/>
            <a:ext cx="3793493" cy="2700602"/>
          </a:xfrm>
          <a:prstGeom prst="rect">
            <a:avLst/>
          </a:prstGeom>
        </p:spPr>
      </p:pic>
      <p:sp>
        <p:nvSpPr>
          <p:cNvPr id="7" name="TextBox 6">
            <a:extLst>
              <a:ext uri="{FF2B5EF4-FFF2-40B4-BE49-F238E27FC236}">
                <a16:creationId xmlns:a16="http://schemas.microsoft.com/office/drawing/2014/main" id="{CB5C5F9E-1609-0ADA-C2C1-49A90E578AC3}"/>
              </a:ext>
            </a:extLst>
          </p:cNvPr>
          <p:cNvSpPr txBox="1"/>
          <p:nvPr/>
        </p:nvSpPr>
        <p:spPr>
          <a:xfrm>
            <a:off x="2316480" y="5410200"/>
            <a:ext cx="1914144" cy="307777"/>
          </a:xfrm>
          <a:prstGeom prst="rect">
            <a:avLst/>
          </a:prstGeom>
          <a:noFill/>
        </p:spPr>
        <p:txBody>
          <a:bodyPr wrap="square" rtlCol="0">
            <a:spAutoFit/>
          </a:bodyPr>
          <a:lstStyle/>
          <a:p>
            <a:r>
              <a:rPr lang="en-US" dirty="0"/>
              <a:t>AdaBoost Algo</a:t>
            </a:r>
            <a:endParaRPr lang="en-IN" dirty="0"/>
          </a:p>
        </p:txBody>
      </p:sp>
      <p:pic>
        <p:nvPicPr>
          <p:cNvPr id="1026" name="Picture 2" descr="ANN Algorithm | How Artificial Neural Network Works">
            <a:extLst>
              <a:ext uri="{FF2B5EF4-FFF2-40B4-BE49-F238E27FC236}">
                <a16:creationId xmlns:a16="http://schemas.microsoft.com/office/drawing/2014/main" id="{040F01A3-D331-4DC9-19F2-8A368478A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056" y="2179174"/>
            <a:ext cx="3532633" cy="27307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F7291A-93D1-B5ED-C465-5699017C64FF}"/>
              </a:ext>
            </a:extLst>
          </p:cNvPr>
          <p:cNvSpPr txBox="1"/>
          <p:nvPr/>
        </p:nvSpPr>
        <p:spPr>
          <a:xfrm>
            <a:off x="5876544" y="5410199"/>
            <a:ext cx="2340864" cy="307777"/>
          </a:xfrm>
          <a:prstGeom prst="rect">
            <a:avLst/>
          </a:prstGeom>
          <a:noFill/>
        </p:spPr>
        <p:txBody>
          <a:bodyPr wrap="square" rtlCol="0">
            <a:spAutoFit/>
          </a:bodyPr>
          <a:lstStyle/>
          <a:p>
            <a:r>
              <a:rPr lang="en-US" dirty="0"/>
              <a:t>Neural Network</a:t>
            </a:r>
            <a:endParaRPr lang="en-IN" dirty="0"/>
          </a:p>
        </p:txBody>
      </p:sp>
    </p:spTree>
    <p:extLst>
      <p:ext uri="{BB962C8B-B14F-4D97-AF65-F5344CB8AC3E}">
        <p14:creationId xmlns:p14="http://schemas.microsoft.com/office/powerpoint/2010/main" val="3064678754"/>
      </p:ext>
    </p:extLst>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1930</Words>
  <Application>Microsoft Office PowerPoint</Application>
  <PresentationFormat>On-screen Show (4:3)</PresentationFormat>
  <Paragraphs>161</Paragraphs>
  <Slides>31</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Roboto</vt:lpstr>
      <vt:lpstr>Times New Roman</vt:lpstr>
      <vt:lpstr>Verdana</vt:lpstr>
      <vt:lpstr>Raleway ExtraBold</vt:lpstr>
      <vt:lpstr>Comic Sans MS</vt:lpstr>
      <vt:lpstr>Arial</vt:lpstr>
      <vt:lpstr>Gill Sans MT</vt:lpstr>
      <vt:lpstr>urw-din</vt:lpstr>
      <vt:lpstr>Gill Sans</vt:lpstr>
      <vt:lpstr>Calibri</vt:lpstr>
      <vt:lpstr>Noto Sans Symbols</vt:lpstr>
      <vt:lpstr>Solstice</vt:lpstr>
      <vt:lpstr>PowerPoint Presentation</vt:lpstr>
      <vt:lpstr>Problem Statement</vt:lpstr>
      <vt:lpstr>Project Need and Objectives</vt:lpstr>
      <vt:lpstr>Individual Contributions</vt:lpstr>
      <vt:lpstr>Introduction To Project</vt:lpstr>
      <vt:lpstr>Methodology Used</vt:lpstr>
      <vt:lpstr>Methodology Used </vt:lpstr>
      <vt:lpstr>Methodology Used </vt:lpstr>
      <vt:lpstr>Methodology Used </vt:lpstr>
      <vt:lpstr>Methodology Used </vt:lpstr>
      <vt:lpstr>Tools Platforms/Technology/Languages Used</vt:lpstr>
      <vt:lpstr>Tools Platforms/Technology/Languages Used</vt:lpstr>
      <vt:lpstr>Implementation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Comparisons</vt:lpstr>
      <vt:lpstr>Comparisons (Precision, Recall, Fi-Score)</vt:lpstr>
      <vt:lpstr>Comparisons (Precision, Recall, Fi-Score)</vt:lpstr>
      <vt:lpstr>Comparisons (Precision, Recall, Fi-Score)</vt:lpstr>
      <vt:lpstr>Project Outcome</vt:lpstr>
      <vt:lpstr>Future Innovations in the same Project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Ullas Kumar</cp:lastModifiedBy>
  <cp:revision>13</cp:revision>
  <dcterms:created xsi:type="dcterms:W3CDTF">2021-03-03T15:44:50Z</dcterms:created>
  <dcterms:modified xsi:type="dcterms:W3CDTF">2022-05-29T13:32:43Z</dcterms:modified>
</cp:coreProperties>
</file>