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5" autoAdjust="0"/>
    <p:restoredTop sz="94660"/>
  </p:normalViewPr>
  <p:slideViewPr>
    <p:cSldViewPr snapToGrid="0">
      <p:cViewPr varScale="1">
        <p:scale>
          <a:sx n="85" d="100"/>
          <a:sy n="85" d="100"/>
        </p:scale>
        <p:origin x="6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707DB9FA-4698-429D-BC73-FCFDB29FA41D}" type="datetimeFigureOut">
              <a:rPr lang="en-IN" smtClean="0"/>
              <a:t>11-10-2021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35AF4A-9119-41D0-9290-0143C6133241}" type="slidenum">
              <a:rPr lang="en-IN" smtClean="0"/>
              <a:t>‹#›</a:t>
            </a:fld>
            <a:endParaRPr lang="en-IN"/>
          </a:p>
        </p:txBody>
      </p:sp>
    </p:spTree>
    <p:extLst>
      <p:ext uri="{BB962C8B-B14F-4D97-AF65-F5344CB8AC3E}">
        <p14:creationId xmlns:p14="http://schemas.microsoft.com/office/powerpoint/2010/main" val="1091878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07DB9FA-4698-429D-BC73-FCFDB29FA41D}" type="datetimeFigureOut">
              <a:rPr lang="en-IN" smtClean="0"/>
              <a:t>11-10-2021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35AF4A-9119-41D0-9290-0143C6133241}" type="slidenum">
              <a:rPr lang="en-IN" smtClean="0"/>
              <a:t>‹#›</a:t>
            </a:fld>
            <a:endParaRPr lang="en-IN"/>
          </a:p>
        </p:txBody>
      </p:sp>
    </p:spTree>
    <p:extLst>
      <p:ext uri="{BB962C8B-B14F-4D97-AF65-F5344CB8AC3E}">
        <p14:creationId xmlns:p14="http://schemas.microsoft.com/office/powerpoint/2010/main" val="22564050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07DB9FA-4698-429D-BC73-FCFDB29FA41D}" type="datetimeFigureOut">
              <a:rPr lang="en-IN" smtClean="0"/>
              <a:t>11-10-2021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35AF4A-9119-41D0-9290-0143C6133241}" type="slidenum">
              <a:rPr lang="en-IN" smtClean="0"/>
              <a:t>‹#›</a:t>
            </a:fld>
            <a:endParaRPr lang="en-IN"/>
          </a:p>
        </p:txBody>
      </p:sp>
    </p:spTree>
    <p:extLst>
      <p:ext uri="{BB962C8B-B14F-4D97-AF65-F5344CB8AC3E}">
        <p14:creationId xmlns:p14="http://schemas.microsoft.com/office/powerpoint/2010/main" val="3368506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07DB9FA-4698-429D-BC73-FCFDB29FA41D}" type="datetimeFigureOut">
              <a:rPr lang="en-IN" smtClean="0"/>
              <a:t>11-10-2021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35AF4A-9119-41D0-9290-0143C6133241}" type="slidenum">
              <a:rPr lang="en-IN" smtClean="0"/>
              <a:t>‹#›</a:t>
            </a:fld>
            <a:endParaRPr lang="en-IN"/>
          </a:p>
        </p:txBody>
      </p:sp>
    </p:spTree>
    <p:extLst>
      <p:ext uri="{BB962C8B-B14F-4D97-AF65-F5344CB8AC3E}">
        <p14:creationId xmlns:p14="http://schemas.microsoft.com/office/powerpoint/2010/main" val="33333685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07DB9FA-4698-429D-BC73-FCFDB29FA41D}" type="datetimeFigureOut">
              <a:rPr lang="en-IN" smtClean="0"/>
              <a:t>11-10-2021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35AF4A-9119-41D0-9290-0143C6133241}" type="slidenum">
              <a:rPr lang="en-IN" smtClean="0"/>
              <a:t>‹#›</a:t>
            </a:fld>
            <a:endParaRPr lang="en-IN"/>
          </a:p>
        </p:txBody>
      </p:sp>
    </p:spTree>
    <p:extLst>
      <p:ext uri="{BB962C8B-B14F-4D97-AF65-F5344CB8AC3E}">
        <p14:creationId xmlns:p14="http://schemas.microsoft.com/office/powerpoint/2010/main" val="25928737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707DB9FA-4698-429D-BC73-FCFDB29FA41D}" type="datetimeFigureOut">
              <a:rPr lang="en-IN" smtClean="0"/>
              <a:t>11-10-2021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335AF4A-9119-41D0-9290-0143C6133241}" type="slidenum">
              <a:rPr lang="en-IN" smtClean="0"/>
              <a:t>‹#›</a:t>
            </a:fld>
            <a:endParaRPr lang="en-IN"/>
          </a:p>
        </p:txBody>
      </p:sp>
    </p:spTree>
    <p:extLst>
      <p:ext uri="{BB962C8B-B14F-4D97-AF65-F5344CB8AC3E}">
        <p14:creationId xmlns:p14="http://schemas.microsoft.com/office/powerpoint/2010/main" val="165870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707DB9FA-4698-429D-BC73-FCFDB29FA41D}" type="datetimeFigureOut">
              <a:rPr lang="en-IN" smtClean="0"/>
              <a:t>11-10-2021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335AF4A-9119-41D0-9290-0143C6133241}" type="slidenum">
              <a:rPr lang="en-IN" smtClean="0"/>
              <a:t>‹#›</a:t>
            </a:fld>
            <a:endParaRPr lang="en-IN"/>
          </a:p>
        </p:txBody>
      </p:sp>
    </p:spTree>
    <p:extLst>
      <p:ext uri="{BB962C8B-B14F-4D97-AF65-F5344CB8AC3E}">
        <p14:creationId xmlns:p14="http://schemas.microsoft.com/office/powerpoint/2010/main" val="9902962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707DB9FA-4698-429D-BC73-FCFDB29FA41D}" type="datetimeFigureOut">
              <a:rPr lang="en-IN" smtClean="0"/>
              <a:t>11-10-2021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335AF4A-9119-41D0-9290-0143C6133241}" type="slidenum">
              <a:rPr lang="en-IN" smtClean="0"/>
              <a:t>‹#›</a:t>
            </a:fld>
            <a:endParaRPr lang="en-IN"/>
          </a:p>
        </p:txBody>
      </p:sp>
    </p:spTree>
    <p:extLst>
      <p:ext uri="{BB962C8B-B14F-4D97-AF65-F5344CB8AC3E}">
        <p14:creationId xmlns:p14="http://schemas.microsoft.com/office/powerpoint/2010/main" val="22283060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7DB9FA-4698-429D-BC73-FCFDB29FA41D}" type="datetimeFigureOut">
              <a:rPr lang="en-IN" smtClean="0"/>
              <a:t>11-10-2021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335AF4A-9119-41D0-9290-0143C6133241}" type="slidenum">
              <a:rPr lang="en-IN" smtClean="0"/>
              <a:t>‹#›</a:t>
            </a:fld>
            <a:endParaRPr lang="en-IN"/>
          </a:p>
        </p:txBody>
      </p:sp>
    </p:spTree>
    <p:extLst>
      <p:ext uri="{BB962C8B-B14F-4D97-AF65-F5344CB8AC3E}">
        <p14:creationId xmlns:p14="http://schemas.microsoft.com/office/powerpoint/2010/main" val="19498138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07DB9FA-4698-429D-BC73-FCFDB29FA41D}" type="datetimeFigureOut">
              <a:rPr lang="en-IN" smtClean="0"/>
              <a:t>11-10-2021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335AF4A-9119-41D0-9290-0143C6133241}" type="slidenum">
              <a:rPr lang="en-IN" smtClean="0"/>
              <a:t>‹#›</a:t>
            </a:fld>
            <a:endParaRPr lang="en-IN"/>
          </a:p>
        </p:txBody>
      </p:sp>
    </p:spTree>
    <p:extLst>
      <p:ext uri="{BB962C8B-B14F-4D97-AF65-F5344CB8AC3E}">
        <p14:creationId xmlns:p14="http://schemas.microsoft.com/office/powerpoint/2010/main" val="3737440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07DB9FA-4698-429D-BC73-FCFDB29FA41D}" type="datetimeFigureOut">
              <a:rPr lang="en-IN" smtClean="0"/>
              <a:t>11-10-2021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335AF4A-9119-41D0-9290-0143C6133241}" type="slidenum">
              <a:rPr lang="en-IN" smtClean="0"/>
              <a:t>‹#›</a:t>
            </a:fld>
            <a:endParaRPr lang="en-IN"/>
          </a:p>
        </p:txBody>
      </p:sp>
    </p:spTree>
    <p:extLst>
      <p:ext uri="{BB962C8B-B14F-4D97-AF65-F5344CB8AC3E}">
        <p14:creationId xmlns:p14="http://schemas.microsoft.com/office/powerpoint/2010/main" val="33097935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7DB9FA-4698-429D-BC73-FCFDB29FA41D}" type="datetimeFigureOut">
              <a:rPr lang="en-IN" smtClean="0"/>
              <a:t>11-10-2021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35AF4A-9119-41D0-9290-0143C6133241}" type="slidenum">
              <a:rPr lang="en-IN" smtClean="0"/>
              <a:t>‹#›</a:t>
            </a:fld>
            <a:endParaRPr lang="en-IN"/>
          </a:p>
        </p:txBody>
      </p:sp>
    </p:spTree>
    <p:extLst>
      <p:ext uri="{BB962C8B-B14F-4D97-AF65-F5344CB8AC3E}">
        <p14:creationId xmlns:p14="http://schemas.microsoft.com/office/powerpoint/2010/main" val="17414740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Flight</a:t>
            </a:r>
            <a:r>
              <a:rPr lang="en-IN" dirty="0" smtClean="0"/>
              <a:t> Price Prediction</a:t>
            </a:r>
            <a:endParaRPr lang="en-IN" dirty="0"/>
          </a:p>
        </p:txBody>
      </p:sp>
      <p:sp>
        <p:nvSpPr>
          <p:cNvPr id="3" name="Subtitle 2"/>
          <p:cNvSpPr>
            <a:spLocks noGrp="1"/>
          </p:cNvSpPr>
          <p:nvPr>
            <p:ph type="subTitle" idx="1"/>
          </p:nvPr>
        </p:nvSpPr>
        <p:spPr/>
        <p:txBody>
          <a:bodyPr/>
          <a:lstStyle/>
          <a:p>
            <a:r>
              <a:rPr lang="en-IN" dirty="0" smtClean="0"/>
              <a:t>Submitted by – ULLAS K C</a:t>
            </a:r>
          </a:p>
          <a:p>
            <a:endParaRPr lang="en-IN" dirty="0" smtClean="0"/>
          </a:p>
          <a:p>
            <a:endParaRPr lang="en-IN" dirty="0"/>
          </a:p>
          <a:p>
            <a:endParaRPr lang="en-IN" dirty="0" smtClean="0"/>
          </a:p>
          <a:p>
            <a:endParaRPr lang="en-IN" dirty="0"/>
          </a:p>
          <a:p>
            <a:endParaRPr lang="en-IN" dirty="0" smtClean="0"/>
          </a:p>
          <a:p>
            <a:endParaRPr lang="en-IN" dirty="0"/>
          </a:p>
          <a:p>
            <a:endParaRPr lang="en-IN" dirty="0"/>
          </a:p>
        </p:txBody>
      </p:sp>
    </p:spTree>
    <p:extLst>
      <p:ext uri="{BB962C8B-B14F-4D97-AF65-F5344CB8AC3E}">
        <p14:creationId xmlns:p14="http://schemas.microsoft.com/office/powerpoint/2010/main" val="20683697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mtClean="0"/>
              <a:t>Bivariate Analysis with Target Variable</a:t>
            </a:r>
            <a:endParaRPr lang="en-IN"/>
          </a:p>
        </p:txBody>
      </p:sp>
      <p:pic>
        <p:nvPicPr>
          <p:cNvPr id="4" name="Content Placeholder 3"/>
          <p:cNvPicPr>
            <a:picLocks noGrp="1" noChangeAspect="1"/>
          </p:cNvPicPr>
          <p:nvPr>
            <p:ph idx="1"/>
          </p:nvPr>
        </p:nvPicPr>
        <p:blipFill>
          <a:blip r:embed="rId2"/>
          <a:stretch>
            <a:fillRect/>
          </a:stretch>
        </p:blipFill>
        <p:spPr>
          <a:xfrm>
            <a:off x="838200" y="1690688"/>
            <a:ext cx="8618636" cy="4351338"/>
          </a:xfrm>
          <a:prstGeom prst="rect">
            <a:avLst/>
          </a:prstGeom>
        </p:spPr>
      </p:pic>
    </p:spTree>
    <p:extLst>
      <p:ext uri="{BB962C8B-B14F-4D97-AF65-F5344CB8AC3E}">
        <p14:creationId xmlns:p14="http://schemas.microsoft.com/office/powerpoint/2010/main" val="40510590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mtClean="0"/>
              <a:t>Bivariate Analysis with Target Variable</a:t>
            </a:r>
            <a:endParaRPr lang="en-IN"/>
          </a:p>
        </p:txBody>
      </p:sp>
      <p:pic>
        <p:nvPicPr>
          <p:cNvPr id="4" name="Content Placeholder 3"/>
          <p:cNvPicPr>
            <a:picLocks noGrp="1" noChangeAspect="1"/>
          </p:cNvPicPr>
          <p:nvPr>
            <p:ph idx="1"/>
          </p:nvPr>
        </p:nvPicPr>
        <p:blipFill>
          <a:blip r:embed="rId2"/>
          <a:stretch>
            <a:fillRect/>
          </a:stretch>
        </p:blipFill>
        <p:spPr>
          <a:xfrm>
            <a:off x="838200" y="1690688"/>
            <a:ext cx="8840434" cy="4324954"/>
          </a:xfrm>
          <a:prstGeom prst="rect">
            <a:avLst/>
          </a:prstGeom>
        </p:spPr>
      </p:pic>
    </p:spTree>
    <p:extLst>
      <p:ext uri="{BB962C8B-B14F-4D97-AF65-F5344CB8AC3E}">
        <p14:creationId xmlns:p14="http://schemas.microsoft.com/office/powerpoint/2010/main" val="10635148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Bivariate Analysis with Target Variable</a:t>
            </a:r>
            <a:endParaRPr lang="en-IN" dirty="0"/>
          </a:p>
        </p:txBody>
      </p:sp>
      <p:pic>
        <p:nvPicPr>
          <p:cNvPr id="4" name="Content Placeholder 3"/>
          <p:cNvPicPr>
            <a:picLocks noGrp="1" noChangeAspect="1"/>
          </p:cNvPicPr>
          <p:nvPr>
            <p:ph idx="1"/>
          </p:nvPr>
        </p:nvPicPr>
        <p:blipFill>
          <a:blip r:embed="rId2"/>
          <a:stretch>
            <a:fillRect/>
          </a:stretch>
        </p:blipFill>
        <p:spPr>
          <a:xfrm>
            <a:off x="838200" y="1690688"/>
            <a:ext cx="8402270" cy="4351338"/>
          </a:xfrm>
          <a:prstGeom prst="rect">
            <a:avLst/>
          </a:prstGeom>
        </p:spPr>
      </p:pic>
    </p:spTree>
    <p:extLst>
      <p:ext uri="{BB962C8B-B14F-4D97-AF65-F5344CB8AC3E}">
        <p14:creationId xmlns:p14="http://schemas.microsoft.com/office/powerpoint/2010/main" val="42595012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Bivariate Analysis with Target Variable</a:t>
            </a:r>
            <a:endParaRPr lang="en-IN" dirty="0"/>
          </a:p>
        </p:txBody>
      </p:sp>
      <p:pic>
        <p:nvPicPr>
          <p:cNvPr id="4" name="Content Placeholder 3"/>
          <p:cNvPicPr>
            <a:picLocks noGrp="1" noChangeAspect="1"/>
          </p:cNvPicPr>
          <p:nvPr>
            <p:ph idx="1"/>
          </p:nvPr>
        </p:nvPicPr>
        <p:blipFill>
          <a:blip r:embed="rId2"/>
          <a:stretch>
            <a:fillRect/>
          </a:stretch>
        </p:blipFill>
        <p:spPr>
          <a:xfrm>
            <a:off x="838200" y="1690688"/>
            <a:ext cx="8730628" cy="4351338"/>
          </a:xfrm>
          <a:prstGeom prst="rect">
            <a:avLst/>
          </a:prstGeom>
        </p:spPr>
      </p:pic>
    </p:spTree>
    <p:extLst>
      <p:ext uri="{BB962C8B-B14F-4D97-AF65-F5344CB8AC3E}">
        <p14:creationId xmlns:p14="http://schemas.microsoft.com/office/powerpoint/2010/main" val="18137650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mtClean="0"/>
              <a:t>Bivariate Analysis with Target Variable</a:t>
            </a:r>
            <a:endParaRPr lang="en-IN"/>
          </a:p>
        </p:txBody>
      </p:sp>
      <p:pic>
        <p:nvPicPr>
          <p:cNvPr id="4" name="Content Placeholder 3"/>
          <p:cNvPicPr>
            <a:picLocks noGrp="1" noChangeAspect="1"/>
          </p:cNvPicPr>
          <p:nvPr>
            <p:ph idx="1"/>
          </p:nvPr>
        </p:nvPicPr>
        <p:blipFill>
          <a:blip r:embed="rId2"/>
          <a:stretch>
            <a:fillRect/>
          </a:stretch>
        </p:blipFill>
        <p:spPr>
          <a:xfrm>
            <a:off x="838200" y="1690688"/>
            <a:ext cx="8674960" cy="4351338"/>
          </a:xfrm>
          <a:prstGeom prst="rect">
            <a:avLst/>
          </a:prstGeom>
        </p:spPr>
      </p:pic>
    </p:spTree>
    <p:extLst>
      <p:ext uri="{BB962C8B-B14F-4D97-AF65-F5344CB8AC3E}">
        <p14:creationId xmlns:p14="http://schemas.microsoft.com/office/powerpoint/2010/main" val="26767142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Bivariate Analysis with Target Variable</a:t>
            </a:r>
            <a:endParaRPr lang="en-IN" dirty="0"/>
          </a:p>
        </p:txBody>
      </p:sp>
      <p:pic>
        <p:nvPicPr>
          <p:cNvPr id="4" name="Content Placeholder 3"/>
          <p:cNvPicPr>
            <a:picLocks noGrp="1" noChangeAspect="1"/>
          </p:cNvPicPr>
          <p:nvPr>
            <p:ph idx="1"/>
          </p:nvPr>
        </p:nvPicPr>
        <p:blipFill>
          <a:blip r:embed="rId2"/>
          <a:stretch>
            <a:fillRect/>
          </a:stretch>
        </p:blipFill>
        <p:spPr>
          <a:xfrm>
            <a:off x="838200" y="1690688"/>
            <a:ext cx="8758342" cy="4351338"/>
          </a:xfrm>
          <a:prstGeom prst="rect">
            <a:avLst/>
          </a:prstGeom>
        </p:spPr>
      </p:pic>
    </p:spTree>
    <p:extLst>
      <p:ext uri="{BB962C8B-B14F-4D97-AF65-F5344CB8AC3E}">
        <p14:creationId xmlns:p14="http://schemas.microsoft.com/office/powerpoint/2010/main" val="2876275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mtClean="0"/>
              <a:t>Bivariate Analysis with Target Variable</a:t>
            </a:r>
            <a:endParaRPr lang="en-IN"/>
          </a:p>
        </p:txBody>
      </p:sp>
      <p:pic>
        <p:nvPicPr>
          <p:cNvPr id="4" name="Content Placeholder 3"/>
          <p:cNvPicPr>
            <a:picLocks noGrp="1" noChangeAspect="1"/>
          </p:cNvPicPr>
          <p:nvPr>
            <p:ph idx="1"/>
          </p:nvPr>
        </p:nvPicPr>
        <p:blipFill>
          <a:blip r:embed="rId2"/>
          <a:stretch>
            <a:fillRect/>
          </a:stretch>
        </p:blipFill>
        <p:spPr>
          <a:xfrm>
            <a:off x="999414" y="1690688"/>
            <a:ext cx="6661474" cy="3353268"/>
          </a:xfrm>
          <a:prstGeom prst="rect">
            <a:avLst/>
          </a:prstGeom>
        </p:spPr>
      </p:pic>
    </p:spTree>
    <p:extLst>
      <p:ext uri="{BB962C8B-B14F-4D97-AF65-F5344CB8AC3E}">
        <p14:creationId xmlns:p14="http://schemas.microsoft.com/office/powerpoint/2010/main" val="27844828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Bivariate Analysis with Target Variable</a:t>
            </a:r>
            <a:endParaRPr lang="en-IN" dirty="0"/>
          </a:p>
        </p:txBody>
      </p:sp>
      <p:pic>
        <p:nvPicPr>
          <p:cNvPr id="4" name="Content Placeholder 3"/>
          <p:cNvPicPr>
            <a:picLocks noGrp="1" noChangeAspect="1"/>
          </p:cNvPicPr>
          <p:nvPr>
            <p:ph idx="1"/>
          </p:nvPr>
        </p:nvPicPr>
        <p:blipFill>
          <a:blip r:embed="rId2"/>
          <a:stretch>
            <a:fillRect/>
          </a:stretch>
        </p:blipFill>
        <p:spPr>
          <a:xfrm>
            <a:off x="838199" y="1690688"/>
            <a:ext cx="7190523" cy="3650746"/>
          </a:xfrm>
          <a:prstGeom prst="rect">
            <a:avLst/>
          </a:prstGeom>
        </p:spPr>
      </p:pic>
    </p:spTree>
    <p:extLst>
      <p:ext uri="{BB962C8B-B14F-4D97-AF65-F5344CB8AC3E}">
        <p14:creationId xmlns:p14="http://schemas.microsoft.com/office/powerpoint/2010/main" val="27325126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Bivariate Analysis with Target Variable</a:t>
            </a:r>
            <a:endParaRPr lang="en-IN" dirty="0"/>
          </a:p>
        </p:txBody>
      </p:sp>
      <p:pic>
        <p:nvPicPr>
          <p:cNvPr id="4" name="Content Placeholder 3"/>
          <p:cNvPicPr>
            <a:picLocks noGrp="1" noChangeAspect="1"/>
          </p:cNvPicPr>
          <p:nvPr>
            <p:ph idx="1"/>
          </p:nvPr>
        </p:nvPicPr>
        <p:blipFill>
          <a:blip r:embed="rId2"/>
          <a:stretch>
            <a:fillRect/>
          </a:stretch>
        </p:blipFill>
        <p:spPr>
          <a:xfrm>
            <a:off x="838200" y="1690688"/>
            <a:ext cx="5068007" cy="3753374"/>
          </a:xfrm>
          <a:prstGeom prst="rect">
            <a:avLst/>
          </a:prstGeom>
        </p:spPr>
      </p:pic>
    </p:spTree>
    <p:extLst>
      <p:ext uri="{BB962C8B-B14F-4D97-AF65-F5344CB8AC3E}">
        <p14:creationId xmlns:p14="http://schemas.microsoft.com/office/powerpoint/2010/main" val="24005365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Bivariate Analysis with Target Variable</a:t>
            </a:r>
            <a:endParaRPr lang="en-IN" dirty="0"/>
          </a:p>
        </p:txBody>
      </p:sp>
      <p:pic>
        <p:nvPicPr>
          <p:cNvPr id="4" name="Content Placeholder 3"/>
          <p:cNvPicPr>
            <a:picLocks noGrp="1" noChangeAspect="1"/>
          </p:cNvPicPr>
          <p:nvPr>
            <p:ph idx="1"/>
          </p:nvPr>
        </p:nvPicPr>
        <p:blipFill>
          <a:blip r:embed="rId2"/>
          <a:stretch>
            <a:fillRect/>
          </a:stretch>
        </p:blipFill>
        <p:spPr>
          <a:xfrm>
            <a:off x="838200" y="1690688"/>
            <a:ext cx="6001588" cy="4344006"/>
          </a:xfrm>
          <a:prstGeom prst="rect">
            <a:avLst/>
          </a:prstGeom>
        </p:spPr>
      </p:pic>
    </p:spTree>
    <p:extLst>
      <p:ext uri="{BB962C8B-B14F-4D97-AF65-F5344CB8AC3E}">
        <p14:creationId xmlns:p14="http://schemas.microsoft.com/office/powerpoint/2010/main" val="24202949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mtClean="0"/>
              <a:t>Project Information</a:t>
            </a:r>
            <a:endParaRPr lang="en-IN"/>
          </a:p>
        </p:txBody>
      </p:sp>
      <p:sp>
        <p:nvSpPr>
          <p:cNvPr id="3" name="Content Placeholder 2"/>
          <p:cNvSpPr>
            <a:spLocks noGrp="1"/>
          </p:cNvSpPr>
          <p:nvPr>
            <p:ph idx="1"/>
          </p:nvPr>
        </p:nvSpPr>
        <p:spPr/>
        <p:txBody>
          <a:bodyPr/>
          <a:lstStyle/>
          <a:p>
            <a:pPr lvl="0"/>
            <a:r>
              <a:rPr lang="en-IN" dirty="0"/>
              <a:t>Anyone who has booked a flight ticket knows how unexpectedly the prices vary. The cheapest available ticket on a given flight gets more and less expensive over time. This usually happens as an attempt to maximize revenue based on -</a:t>
            </a:r>
          </a:p>
          <a:p>
            <a:r>
              <a:rPr lang="en-IN" dirty="0" smtClean="0"/>
              <a:t>1. Time </a:t>
            </a:r>
            <a:r>
              <a:rPr lang="en-IN" dirty="0"/>
              <a:t>of purchase patterns (making sure last-minute purchases are expensive)</a:t>
            </a:r>
          </a:p>
          <a:p>
            <a:r>
              <a:rPr lang="en-IN" dirty="0"/>
              <a:t>2. Keeping the flight as full as they want it (raising prices on a flight which is filling up in order to reduce sales and hold back inventory for those expensive last-minute expensive purchases)</a:t>
            </a:r>
          </a:p>
          <a:p>
            <a:endParaRPr lang="en-IN" dirty="0"/>
          </a:p>
        </p:txBody>
      </p:sp>
    </p:spTree>
    <p:extLst>
      <p:ext uri="{BB962C8B-B14F-4D97-AF65-F5344CB8AC3E}">
        <p14:creationId xmlns:p14="http://schemas.microsoft.com/office/powerpoint/2010/main" val="29754234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Bivariate Analysis with Target Variable</a:t>
            </a:r>
            <a:endParaRPr lang="en-IN" dirty="0"/>
          </a:p>
        </p:txBody>
      </p:sp>
      <p:pic>
        <p:nvPicPr>
          <p:cNvPr id="4" name="Content Placeholder 3"/>
          <p:cNvPicPr>
            <a:picLocks noGrp="1" noChangeAspect="1"/>
          </p:cNvPicPr>
          <p:nvPr>
            <p:ph idx="1"/>
          </p:nvPr>
        </p:nvPicPr>
        <p:blipFill>
          <a:blip r:embed="rId2"/>
          <a:stretch>
            <a:fillRect/>
          </a:stretch>
        </p:blipFill>
        <p:spPr>
          <a:xfrm>
            <a:off x="838200" y="1690688"/>
            <a:ext cx="5334744" cy="3696216"/>
          </a:xfrm>
          <a:prstGeom prst="rect">
            <a:avLst/>
          </a:prstGeom>
        </p:spPr>
      </p:pic>
    </p:spTree>
    <p:extLst>
      <p:ext uri="{BB962C8B-B14F-4D97-AF65-F5344CB8AC3E}">
        <p14:creationId xmlns:p14="http://schemas.microsoft.com/office/powerpoint/2010/main" val="18647421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Bivariate Analysis with Target Variable</a:t>
            </a:r>
            <a:endParaRPr lang="en-IN" dirty="0"/>
          </a:p>
        </p:txBody>
      </p:sp>
      <p:pic>
        <p:nvPicPr>
          <p:cNvPr id="4" name="Content Placeholder 3"/>
          <p:cNvPicPr>
            <a:picLocks noGrp="1" noChangeAspect="1"/>
          </p:cNvPicPr>
          <p:nvPr>
            <p:ph idx="1"/>
          </p:nvPr>
        </p:nvPicPr>
        <p:blipFill>
          <a:blip r:embed="rId2"/>
          <a:stretch>
            <a:fillRect/>
          </a:stretch>
        </p:blipFill>
        <p:spPr>
          <a:xfrm>
            <a:off x="838200" y="1690688"/>
            <a:ext cx="8305800" cy="4086795"/>
          </a:xfrm>
          <a:prstGeom prst="rect">
            <a:avLst/>
          </a:prstGeom>
        </p:spPr>
      </p:pic>
    </p:spTree>
    <p:extLst>
      <p:ext uri="{BB962C8B-B14F-4D97-AF65-F5344CB8AC3E}">
        <p14:creationId xmlns:p14="http://schemas.microsoft.com/office/powerpoint/2010/main" val="27165205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Bivariate Analysis with Target Variable</a:t>
            </a:r>
            <a:endParaRPr lang="en-IN" dirty="0"/>
          </a:p>
        </p:txBody>
      </p:sp>
      <p:pic>
        <p:nvPicPr>
          <p:cNvPr id="4" name="Content Placeholder 3"/>
          <p:cNvPicPr>
            <a:picLocks noGrp="1" noChangeAspect="1"/>
          </p:cNvPicPr>
          <p:nvPr>
            <p:ph idx="1"/>
          </p:nvPr>
        </p:nvPicPr>
        <p:blipFill>
          <a:blip r:embed="rId2"/>
          <a:stretch>
            <a:fillRect/>
          </a:stretch>
        </p:blipFill>
        <p:spPr>
          <a:xfrm>
            <a:off x="838200" y="1690688"/>
            <a:ext cx="7536366" cy="3372321"/>
          </a:xfrm>
          <a:prstGeom prst="rect">
            <a:avLst/>
          </a:prstGeom>
        </p:spPr>
      </p:pic>
    </p:spTree>
    <p:extLst>
      <p:ext uri="{BB962C8B-B14F-4D97-AF65-F5344CB8AC3E}">
        <p14:creationId xmlns:p14="http://schemas.microsoft.com/office/powerpoint/2010/main" val="20007863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Bivariate Analysis with Target Variable</a:t>
            </a:r>
            <a:endParaRPr lang="en-IN" dirty="0"/>
          </a:p>
        </p:txBody>
      </p:sp>
      <p:pic>
        <p:nvPicPr>
          <p:cNvPr id="4" name="Content Placeholder 3"/>
          <p:cNvPicPr>
            <a:picLocks noGrp="1" noChangeAspect="1"/>
          </p:cNvPicPr>
          <p:nvPr>
            <p:ph idx="1"/>
          </p:nvPr>
        </p:nvPicPr>
        <p:blipFill>
          <a:blip r:embed="rId2"/>
          <a:stretch>
            <a:fillRect/>
          </a:stretch>
        </p:blipFill>
        <p:spPr>
          <a:xfrm>
            <a:off x="838200" y="1690688"/>
            <a:ext cx="7135221" cy="4191585"/>
          </a:xfrm>
          <a:prstGeom prst="rect">
            <a:avLst/>
          </a:prstGeom>
        </p:spPr>
      </p:pic>
    </p:spTree>
    <p:extLst>
      <p:ext uri="{BB962C8B-B14F-4D97-AF65-F5344CB8AC3E}">
        <p14:creationId xmlns:p14="http://schemas.microsoft.com/office/powerpoint/2010/main" val="33987223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Bivariate Analysis with Target Variable</a:t>
            </a:r>
            <a:endParaRPr lang="en-IN" dirty="0"/>
          </a:p>
        </p:txBody>
      </p:sp>
      <p:pic>
        <p:nvPicPr>
          <p:cNvPr id="4" name="Content Placeholder 3"/>
          <p:cNvPicPr>
            <a:picLocks noGrp="1" noChangeAspect="1"/>
          </p:cNvPicPr>
          <p:nvPr>
            <p:ph idx="1"/>
          </p:nvPr>
        </p:nvPicPr>
        <p:blipFill>
          <a:blip r:embed="rId2"/>
          <a:stretch>
            <a:fillRect/>
          </a:stretch>
        </p:blipFill>
        <p:spPr>
          <a:xfrm>
            <a:off x="838200" y="1690688"/>
            <a:ext cx="7192379" cy="4277322"/>
          </a:xfrm>
          <a:prstGeom prst="rect">
            <a:avLst/>
          </a:prstGeom>
        </p:spPr>
      </p:pic>
    </p:spTree>
    <p:extLst>
      <p:ext uri="{BB962C8B-B14F-4D97-AF65-F5344CB8AC3E}">
        <p14:creationId xmlns:p14="http://schemas.microsoft.com/office/powerpoint/2010/main" val="10230549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Pre-processing : Feature Extraction</a:t>
            </a:r>
            <a:endParaRPr lang="en-IN" dirty="0"/>
          </a:p>
        </p:txBody>
      </p:sp>
      <p:pic>
        <p:nvPicPr>
          <p:cNvPr id="4" name="Content Placeholder 3"/>
          <p:cNvPicPr>
            <a:picLocks noGrp="1" noChangeAspect="1"/>
          </p:cNvPicPr>
          <p:nvPr>
            <p:ph idx="1"/>
          </p:nvPr>
        </p:nvPicPr>
        <p:blipFill>
          <a:blip r:embed="rId2"/>
          <a:stretch>
            <a:fillRect/>
          </a:stretch>
        </p:blipFill>
        <p:spPr>
          <a:xfrm>
            <a:off x="838199" y="1690688"/>
            <a:ext cx="7529293" cy="3717653"/>
          </a:xfrm>
          <a:prstGeom prst="rect">
            <a:avLst/>
          </a:prstGeom>
        </p:spPr>
      </p:pic>
    </p:spTree>
    <p:extLst>
      <p:ext uri="{BB962C8B-B14F-4D97-AF65-F5344CB8AC3E}">
        <p14:creationId xmlns:p14="http://schemas.microsoft.com/office/powerpoint/2010/main" val="4879936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Pre-processing : Feature Extraction</a:t>
            </a:r>
            <a:endParaRPr lang="en-IN" dirty="0"/>
          </a:p>
        </p:txBody>
      </p:sp>
      <p:pic>
        <p:nvPicPr>
          <p:cNvPr id="4" name="Content Placeholder 3"/>
          <p:cNvPicPr>
            <a:picLocks noGrp="1" noChangeAspect="1"/>
          </p:cNvPicPr>
          <p:nvPr>
            <p:ph idx="1"/>
          </p:nvPr>
        </p:nvPicPr>
        <p:blipFill>
          <a:blip r:embed="rId2"/>
          <a:stretch>
            <a:fillRect/>
          </a:stretch>
        </p:blipFill>
        <p:spPr>
          <a:xfrm>
            <a:off x="838199" y="1690688"/>
            <a:ext cx="7853261" cy="3561536"/>
          </a:xfrm>
          <a:prstGeom prst="rect">
            <a:avLst/>
          </a:prstGeom>
        </p:spPr>
      </p:pic>
    </p:spTree>
    <p:extLst>
      <p:ext uri="{BB962C8B-B14F-4D97-AF65-F5344CB8AC3E}">
        <p14:creationId xmlns:p14="http://schemas.microsoft.com/office/powerpoint/2010/main" val="5843401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Pre-processing : Feature Extraction</a:t>
            </a:r>
            <a:endParaRPr lang="en-IN" dirty="0"/>
          </a:p>
        </p:txBody>
      </p:sp>
      <p:pic>
        <p:nvPicPr>
          <p:cNvPr id="4" name="Content Placeholder 3"/>
          <p:cNvPicPr>
            <a:picLocks noGrp="1" noChangeAspect="1"/>
          </p:cNvPicPr>
          <p:nvPr>
            <p:ph idx="1"/>
          </p:nvPr>
        </p:nvPicPr>
        <p:blipFill>
          <a:blip r:embed="rId2"/>
          <a:stretch>
            <a:fillRect/>
          </a:stretch>
        </p:blipFill>
        <p:spPr>
          <a:xfrm>
            <a:off x="838200" y="1690688"/>
            <a:ext cx="8497486" cy="3686689"/>
          </a:xfrm>
          <a:prstGeom prst="rect">
            <a:avLst/>
          </a:prstGeom>
        </p:spPr>
      </p:pic>
    </p:spTree>
    <p:extLst>
      <p:ext uri="{BB962C8B-B14F-4D97-AF65-F5344CB8AC3E}">
        <p14:creationId xmlns:p14="http://schemas.microsoft.com/office/powerpoint/2010/main" val="38106287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Pre-processing : Feature Extraction</a:t>
            </a:r>
            <a:endParaRPr lang="en-IN" dirty="0"/>
          </a:p>
        </p:txBody>
      </p:sp>
      <p:pic>
        <p:nvPicPr>
          <p:cNvPr id="4" name="Content Placeholder 3"/>
          <p:cNvPicPr>
            <a:picLocks noGrp="1" noChangeAspect="1"/>
          </p:cNvPicPr>
          <p:nvPr>
            <p:ph idx="1"/>
          </p:nvPr>
        </p:nvPicPr>
        <p:blipFill>
          <a:blip r:embed="rId2"/>
          <a:stretch>
            <a:fillRect/>
          </a:stretch>
        </p:blipFill>
        <p:spPr>
          <a:xfrm>
            <a:off x="838200" y="1690688"/>
            <a:ext cx="8402223" cy="3839111"/>
          </a:xfrm>
          <a:prstGeom prst="rect">
            <a:avLst/>
          </a:prstGeom>
        </p:spPr>
      </p:pic>
    </p:spTree>
    <p:extLst>
      <p:ext uri="{BB962C8B-B14F-4D97-AF65-F5344CB8AC3E}">
        <p14:creationId xmlns:p14="http://schemas.microsoft.com/office/powerpoint/2010/main" val="25152157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Pre-processing : Feature Extraction</a:t>
            </a:r>
            <a:endParaRPr lang="en-IN" dirty="0"/>
          </a:p>
        </p:txBody>
      </p:sp>
      <p:pic>
        <p:nvPicPr>
          <p:cNvPr id="4" name="Content Placeholder 3"/>
          <p:cNvPicPr>
            <a:picLocks noGrp="1" noChangeAspect="1"/>
          </p:cNvPicPr>
          <p:nvPr>
            <p:ph idx="1"/>
          </p:nvPr>
        </p:nvPicPr>
        <p:blipFill>
          <a:blip r:embed="rId2"/>
          <a:stretch>
            <a:fillRect/>
          </a:stretch>
        </p:blipFill>
        <p:spPr>
          <a:xfrm>
            <a:off x="838200" y="1690688"/>
            <a:ext cx="9583487" cy="4210638"/>
          </a:xfrm>
          <a:prstGeom prst="rect">
            <a:avLst/>
          </a:prstGeom>
        </p:spPr>
      </p:pic>
    </p:spTree>
    <p:extLst>
      <p:ext uri="{BB962C8B-B14F-4D97-AF65-F5344CB8AC3E}">
        <p14:creationId xmlns:p14="http://schemas.microsoft.com/office/powerpoint/2010/main" val="23488260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mtClean="0"/>
              <a:t>Required Libraries </a:t>
            </a:r>
            <a:endParaRPr lang="en-IN"/>
          </a:p>
        </p:txBody>
      </p:sp>
      <p:sp>
        <p:nvSpPr>
          <p:cNvPr id="3" name="Content Placeholder 2"/>
          <p:cNvSpPr>
            <a:spLocks noGrp="1"/>
          </p:cNvSpPr>
          <p:nvPr>
            <p:ph idx="1"/>
          </p:nvPr>
        </p:nvSpPr>
        <p:spPr/>
        <p:txBody>
          <a:bodyPr/>
          <a:lstStyle/>
          <a:p>
            <a:r>
              <a:rPr lang="en-IN" dirty="0" err="1" smtClean="0"/>
              <a:t>Numpy</a:t>
            </a:r>
            <a:endParaRPr lang="en-IN" dirty="0" smtClean="0"/>
          </a:p>
          <a:p>
            <a:r>
              <a:rPr lang="en-IN" dirty="0" smtClean="0"/>
              <a:t>Pandas</a:t>
            </a:r>
          </a:p>
          <a:p>
            <a:r>
              <a:rPr lang="en-IN" dirty="0" err="1" smtClean="0"/>
              <a:t>Sklearn</a:t>
            </a:r>
            <a:endParaRPr lang="en-IN" dirty="0" smtClean="0"/>
          </a:p>
          <a:p>
            <a:r>
              <a:rPr lang="en-IN" dirty="0" err="1" smtClean="0"/>
              <a:t>Matplotlib</a:t>
            </a:r>
            <a:endParaRPr lang="en-IN" dirty="0" smtClean="0"/>
          </a:p>
          <a:p>
            <a:r>
              <a:rPr lang="en-IN" dirty="0" err="1" smtClean="0"/>
              <a:t>Seaborn</a:t>
            </a:r>
            <a:endParaRPr lang="en-IN" dirty="0" smtClean="0"/>
          </a:p>
          <a:p>
            <a:r>
              <a:rPr lang="en-IN" dirty="0" smtClean="0"/>
              <a:t>Warnings</a:t>
            </a:r>
          </a:p>
          <a:p>
            <a:r>
              <a:rPr lang="en-IN" dirty="0" smtClean="0"/>
              <a:t>Regular Expression</a:t>
            </a:r>
          </a:p>
          <a:p>
            <a:endParaRPr lang="en-IN" dirty="0" smtClean="0"/>
          </a:p>
          <a:p>
            <a:endParaRPr lang="en-IN" dirty="0"/>
          </a:p>
        </p:txBody>
      </p:sp>
    </p:spTree>
    <p:extLst>
      <p:ext uri="{BB962C8B-B14F-4D97-AF65-F5344CB8AC3E}">
        <p14:creationId xmlns:p14="http://schemas.microsoft.com/office/powerpoint/2010/main" val="25638975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Pre-processing : Feature Extraction</a:t>
            </a:r>
            <a:endParaRPr lang="en-IN" dirty="0"/>
          </a:p>
        </p:txBody>
      </p:sp>
      <p:pic>
        <p:nvPicPr>
          <p:cNvPr id="4" name="Content Placeholder 3"/>
          <p:cNvPicPr>
            <a:picLocks noGrp="1" noChangeAspect="1"/>
          </p:cNvPicPr>
          <p:nvPr>
            <p:ph idx="1"/>
          </p:nvPr>
        </p:nvPicPr>
        <p:blipFill>
          <a:blip r:embed="rId2"/>
          <a:stretch>
            <a:fillRect/>
          </a:stretch>
        </p:blipFill>
        <p:spPr>
          <a:xfrm>
            <a:off x="838199" y="1690688"/>
            <a:ext cx="8517673" cy="3781953"/>
          </a:xfrm>
          <a:prstGeom prst="rect">
            <a:avLst/>
          </a:prstGeom>
        </p:spPr>
      </p:pic>
    </p:spTree>
    <p:extLst>
      <p:ext uri="{BB962C8B-B14F-4D97-AF65-F5344CB8AC3E}">
        <p14:creationId xmlns:p14="http://schemas.microsoft.com/office/powerpoint/2010/main" val="15869453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Pre-processing : Feature Extraction</a:t>
            </a:r>
            <a:endParaRPr lang="en-IN" dirty="0"/>
          </a:p>
        </p:txBody>
      </p:sp>
      <p:pic>
        <p:nvPicPr>
          <p:cNvPr id="4" name="Content Placeholder 3"/>
          <p:cNvPicPr>
            <a:picLocks noGrp="1" noChangeAspect="1"/>
          </p:cNvPicPr>
          <p:nvPr>
            <p:ph idx="1"/>
          </p:nvPr>
        </p:nvPicPr>
        <p:blipFill>
          <a:blip r:embed="rId2"/>
          <a:stretch>
            <a:fillRect/>
          </a:stretch>
        </p:blipFill>
        <p:spPr>
          <a:xfrm>
            <a:off x="838200" y="1690688"/>
            <a:ext cx="9497750" cy="3839111"/>
          </a:xfrm>
          <a:prstGeom prst="rect">
            <a:avLst/>
          </a:prstGeom>
        </p:spPr>
      </p:pic>
    </p:spTree>
    <p:extLst>
      <p:ext uri="{BB962C8B-B14F-4D97-AF65-F5344CB8AC3E}">
        <p14:creationId xmlns:p14="http://schemas.microsoft.com/office/powerpoint/2010/main" val="37285402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Pre-processing : Feature Extraction</a:t>
            </a:r>
            <a:endParaRPr lang="en-IN" dirty="0"/>
          </a:p>
        </p:txBody>
      </p:sp>
      <p:pic>
        <p:nvPicPr>
          <p:cNvPr id="4" name="Content Placeholder 3"/>
          <p:cNvPicPr>
            <a:picLocks noGrp="1" noChangeAspect="1"/>
          </p:cNvPicPr>
          <p:nvPr>
            <p:ph idx="1"/>
          </p:nvPr>
        </p:nvPicPr>
        <p:blipFill>
          <a:blip r:embed="rId2"/>
          <a:stretch>
            <a:fillRect/>
          </a:stretch>
        </p:blipFill>
        <p:spPr>
          <a:xfrm>
            <a:off x="838200" y="1690688"/>
            <a:ext cx="9209049" cy="3773410"/>
          </a:xfrm>
          <a:prstGeom prst="rect">
            <a:avLst/>
          </a:prstGeom>
        </p:spPr>
      </p:pic>
    </p:spTree>
    <p:extLst>
      <p:ext uri="{BB962C8B-B14F-4D97-AF65-F5344CB8AC3E}">
        <p14:creationId xmlns:p14="http://schemas.microsoft.com/office/powerpoint/2010/main" val="20139464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Pre-processing  :Data Scaling</a:t>
            </a:r>
            <a:endParaRPr lang="en-IN" dirty="0"/>
          </a:p>
        </p:txBody>
      </p:sp>
      <p:pic>
        <p:nvPicPr>
          <p:cNvPr id="4" name="Content Placeholder 3"/>
          <p:cNvPicPr>
            <a:picLocks noGrp="1" noChangeAspect="1"/>
          </p:cNvPicPr>
          <p:nvPr>
            <p:ph idx="1"/>
          </p:nvPr>
        </p:nvPicPr>
        <p:blipFill>
          <a:blip r:embed="rId2"/>
          <a:stretch>
            <a:fillRect/>
          </a:stretch>
        </p:blipFill>
        <p:spPr>
          <a:xfrm>
            <a:off x="838200" y="1690688"/>
            <a:ext cx="9659698" cy="4229690"/>
          </a:xfrm>
          <a:prstGeom prst="rect">
            <a:avLst/>
          </a:prstGeom>
        </p:spPr>
      </p:pic>
    </p:spTree>
    <p:extLst>
      <p:ext uri="{BB962C8B-B14F-4D97-AF65-F5344CB8AC3E}">
        <p14:creationId xmlns:p14="http://schemas.microsoft.com/office/powerpoint/2010/main" val="25958240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mtClean="0"/>
              <a:t>Data Pre-processing  :PCA</a:t>
            </a:r>
            <a:endParaRPr lang="en-IN"/>
          </a:p>
        </p:txBody>
      </p:sp>
      <p:sp>
        <p:nvSpPr>
          <p:cNvPr id="3" name="Content Placeholder 2"/>
          <p:cNvSpPr>
            <a:spLocks noGrp="1"/>
          </p:cNvSpPr>
          <p:nvPr>
            <p:ph idx="1"/>
          </p:nvPr>
        </p:nvSpPr>
        <p:spPr>
          <a:xfrm>
            <a:off x="838200" y="1825625"/>
            <a:ext cx="3622288" cy="4351338"/>
          </a:xfrm>
        </p:spPr>
        <p:txBody>
          <a:bodyPr/>
          <a:lstStyle/>
          <a:p>
            <a:pPr lvl="0"/>
            <a:r>
              <a:rPr lang="en-IN" dirty="0" smtClean="0"/>
              <a:t>We used PCA because we have 38 columns in this dataset which is high.</a:t>
            </a:r>
          </a:p>
          <a:p>
            <a:pPr lvl="0"/>
            <a:r>
              <a:rPr lang="en-IN" dirty="0" smtClean="0"/>
              <a:t>We should always use scaled data for performing the PCA.</a:t>
            </a:r>
          </a:p>
          <a:p>
            <a:pPr lvl="0"/>
            <a:r>
              <a:rPr lang="en-IN" dirty="0" smtClean="0"/>
              <a:t>We took 95% data which is equivalent to 24 columns.</a:t>
            </a:r>
          </a:p>
          <a:p>
            <a:endParaRPr lang="en-IN" dirty="0"/>
          </a:p>
        </p:txBody>
      </p:sp>
      <p:pic>
        <p:nvPicPr>
          <p:cNvPr id="4" name="Picture 3"/>
          <p:cNvPicPr>
            <a:picLocks noChangeAspect="1"/>
          </p:cNvPicPr>
          <p:nvPr/>
        </p:nvPicPr>
        <p:blipFill>
          <a:blip r:embed="rId2"/>
          <a:stretch>
            <a:fillRect/>
          </a:stretch>
        </p:blipFill>
        <p:spPr>
          <a:xfrm>
            <a:off x="6451293" y="1825624"/>
            <a:ext cx="4554961" cy="4062219"/>
          </a:xfrm>
          <a:prstGeom prst="rect">
            <a:avLst/>
          </a:prstGeom>
        </p:spPr>
      </p:pic>
    </p:spTree>
    <p:extLst>
      <p:ext uri="{BB962C8B-B14F-4D97-AF65-F5344CB8AC3E}">
        <p14:creationId xmlns:p14="http://schemas.microsoft.com/office/powerpoint/2010/main" val="3868588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Best Random State</a:t>
            </a:r>
            <a:endParaRPr lang="en-IN" dirty="0"/>
          </a:p>
        </p:txBody>
      </p:sp>
      <p:pic>
        <p:nvPicPr>
          <p:cNvPr id="4" name="Content Placeholder 3"/>
          <p:cNvPicPr>
            <a:picLocks noGrp="1" noChangeAspect="1"/>
          </p:cNvPicPr>
          <p:nvPr>
            <p:ph idx="1"/>
          </p:nvPr>
        </p:nvPicPr>
        <p:blipFill>
          <a:blip r:embed="rId2"/>
          <a:stretch>
            <a:fillRect/>
          </a:stretch>
        </p:blipFill>
        <p:spPr>
          <a:xfrm>
            <a:off x="838200" y="1690688"/>
            <a:ext cx="9934989" cy="3516932"/>
          </a:xfrm>
          <a:prstGeom prst="rect">
            <a:avLst/>
          </a:prstGeom>
        </p:spPr>
      </p:pic>
    </p:spTree>
    <p:extLst>
      <p:ext uri="{BB962C8B-B14F-4D97-AF65-F5344CB8AC3E}">
        <p14:creationId xmlns:p14="http://schemas.microsoft.com/office/powerpoint/2010/main" val="21576020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mtClean="0"/>
              <a:t>Model Selection</a:t>
            </a:r>
            <a:endParaRPr lang="en-IN"/>
          </a:p>
        </p:txBody>
      </p:sp>
      <p:sp>
        <p:nvSpPr>
          <p:cNvPr id="3" name="Content Placeholder 2"/>
          <p:cNvSpPr>
            <a:spLocks noGrp="1"/>
          </p:cNvSpPr>
          <p:nvPr>
            <p:ph idx="1"/>
          </p:nvPr>
        </p:nvSpPr>
        <p:spPr/>
        <p:txBody>
          <a:bodyPr/>
          <a:lstStyle/>
          <a:p>
            <a:r>
              <a:rPr lang="en-IN" dirty="0" smtClean="0"/>
              <a:t>I choose five models to select the best from them.</a:t>
            </a:r>
          </a:p>
          <a:p>
            <a:pPr>
              <a:buFont typeface="Wingdings" panose="05000000000000000000" pitchFamily="2" charset="2"/>
              <a:buChar char="Ø"/>
            </a:pPr>
            <a:r>
              <a:rPr lang="en-IN" dirty="0" smtClean="0"/>
              <a:t>Decision Tree </a:t>
            </a:r>
            <a:r>
              <a:rPr lang="en-IN" dirty="0" err="1" smtClean="0"/>
              <a:t>Regressor</a:t>
            </a:r>
            <a:endParaRPr lang="en-IN" dirty="0" smtClean="0"/>
          </a:p>
          <a:p>
            <a:pPr>
              <a:buFont typeface="Wingdings" panose="05000000000000000000" pitchFamily="2" charset="2"/>
              <a:buChar char="Ø"/>
            </a:pPr>
            <a:r>
              <a:rPr lang="en-IN" dirty="0" smtClean="0"/>
              <a:t>Linear Regression</a:t>
            </a:r>
          </a:p>
          <a:p>
            <a:pPr>
              <a:buFont typeface="Wingdings" panose="05000000000000000000" pitchFamily="2" charset="2"/>
              <a:buChar char="Ø"/>
            </a:pPr>
            <a:r>
              <a:rPr lang="en-IN" dirty="0" smtClean="0"/>
              <a:t>Random Forest </a:t>
            </a:r>
            <a:r>
              <a:rPr lang="en-IN" dirty="0" err="1" smtClean="0"/>
              <a:t>Regressor</a:t>
            </a:r>
            <a:endParaRPr lang="en-IN" dirty="0" smtClean="0"/>
          </a:p>
          <a:p>
            <a:pPr>
              <a:buFont typeface="Wingdings" panose="05000000000000000000" pitchFamily="2" charset="2"/>
              <a:buChar char="Ø"/>
            </a:pPr>
            <a:r>
              <a:rPr lang="en-IN" dirty="0" err="1" smtClean="0"/>
              <a:t>AdaBoost</a:t>
            </a:r>
            <a:r>
              <a:rPr lang="en-IN" dirty="0" smtClean="0"/>
              <a:t> </a:t>
            </a:r>
            <a:r>
              <a:rPr lang="en-IN" dirty="0" err="1" smtClean="0"/>
              <a:t>Regressor</a:t>
            </a:r>
            <a:endParaRPr lang="en-IN" dirty="0" smtClean="0"/>
          </a:p>
          <a:p>
            <a:pPr>
              <a:buFont typeface="Wingdings" panose="05000000000000000000" pitchFamily="2" charset="2"/>
              <a:buChar char="Ø"/>
            </a:pPr>
            <a:r>
              <a:rPr lang="en-IN" dirty="0" smtClean="0"/>
              <a:t>KNN </a:t>
            </a:r>
            <a:r>
              <a:rPr lang="en-IN" dirty="0" err="1" smtClean="0"/>
              <a:t>Regressor</a:t>
            </a:r>
            <a:endParaRPr lang="en-IN" dirty="0" smtClean="0"/>
          </a:p>
          <a:p>
            <a:endParaRPr lang="en-IN" dirty="0"/>
          </a:p>
        </p:txBody>
      </p:sp>
    </p:spTree>
    <p:extLst>
      <p:ext uri="{BB962C8B-B14F-4D97-AF65-F5344CB8AC3E}">
        <p14:creationId xmlns:p14="http://schemas.microsoft.com/office/powerpoint/2010/main" val="39442142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Model Selection : Code</a:t>
            </a:r>
            <a:endParaRPr lang="en-IN" dirty="0"/>
          </a:p>
        </p:txBody>
      </p:sp>
      <p:pic>
        <p:nvPicPr>
          <p:cNvPr id="4" name="Content Placeholder 3"/>
          <p:cNvPicPr>
            <a:picLocks noGrp="1" noChangeAspect="1"/>
          </p:cNvPicPr>
          <p:nvPr>
            <p:ph idx="1"/>
          </p:nvPr>
        </p:nvPicPr>
        <p:blipFill>
          <a:blip r:embed="rId2"/>
          <a:stretch>
            <a:fillRect/>
          </a:stretch>
        </p:blipFill>
        <p:spPr>
          <a:xfrm>
            <a:off x="838200" y="1690688"/>
            <a:ext cx="8822522" cy="4351338"/>
          </a:xfrm>
          <a:prstGeom prst="rect">
            <a:avLst/>
          </a:prstGeom>
        </p:spPr>
      </p:pic>
    </p:spTree>
    <p:extLst>
      <p:ext uri="{BB962C8B-B14F-4D97-AF65-F5344CB8AC3E}">
        <p14:creationId xmlns:p14="http://schemas.microsoft.com/office/powerpoint/2010/main" val="9667980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Model Selection : Linear Regression Result</a:t>
            </a:r>
            <a:endParaRPr lang="en-IN" dirty="0"/>
          </a:p>
        </p:txBody>
      </p:sp>
      <p:pic>
        <p:nvPicPr>
          <p:cNvPr id="4" name="Content Placeholder 3"/>
          <p:cNvPicPr>
            <a:picLocks noGrp="1" noChangeAspect="1"/>
          </p:cNvPicPr>
          <p:nvPr>
            <p:ph idx="1"/>
          </p:nvPr>
        </p:nvPicPr>
        <p:blipFill>
          <a:blip r:embed="rId2"/>
          <a:stretch>
            <a:fillRect/>
          </a:stretch>
        </p:blipFill>
        <p:spPr>
          <a:xfrm>
            <a:off x="838200" y="1884556"/>
            <a:ext cx="9989633" cy="4014439"/>
          </a:xfrm>
          <a:prstGeom prst="rect">
            <a:avLst/>
          </a:prstGeom>
        </p:spPr>
      </p:pic>
    </p:spTree>
    <p:extLst>
      <p:ext uri="{BB962C8B-B14F-4D97-AF65-F5344CB8AC3E}">
        <p14:creationId xmlns:p14="http://schemas.microsoft.com/office/powerpoint/2010/main" val="5482982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Model Selection : Result</a:t>
            </a:r>
            <a:endParaRPr lang="en-IN" dirty="0"/>
          </a:p>
        </p:txBody>
      </p:sp>
      <p:pic>
        <p:nvPicPr>
          <p:cNvPr id="4" name="Content Placeholder 3"/>
          <p:cNvPicPr>
            <a:picLocks noGrp="1" noChangeAspect="1"/>
          </p:cNvPicPr>
          <p:nvPr>
            <p:ph idx="1"/>
          </p:nvPr>
        </p:nvPicPr>
        <p:blipFill>
          <a:blip r:embed="rId2"/>
          <a:stretch>
            <a:fillRect/>
          </a:stretch>
        </p:blipFill>
        <p:spPr>
          <a:xfrm>
            <a:off x="838200" y="2092667"/>
            <a:ext cx="4305901" cy="3705742"/>
          </a:xfrm>
          <a:prstGeom prst="rect">
            <a:avLst/>
          </a:prstGeom>
        </p:spPr>
      </p:pic>
      <p:pic>
        <p:nvPicPr>
          <p:cNvPr id="5" name="Picture 4"/>
          <p:cNvPicPr>
            <a:picLocks noChangeAspect="1"/>
          </p:cNvPicPr>
          <p:nvPr/>
        </p:nvPicPr>
        <p:blipFill>
          <a:blip r:embed="rId3"/>
          <a:stretch>
            <a:fillRect/>
          </a:stretch>
        </p:blipFill>
        <p:spPr>
          <a:xfrm>
            <a:off x="5506291" y="2092667"/>
            <a:ext cx="4591691" cy="3848637"/>
          </a:xfrm>
          <a:prstGeom prst="rect">
            <a:avLst/>
          </a:prstGeom>
        </p:spPr>
      </p:pic>
    </p:spTree>
    <p:extLst>
      <p:ext uri="{BB962C8B-B14F-4D97-AF65-F5344CB8AC3E}">
        <p14:creationId xmlns:p14="http://schemas.microsoft.com/office/powerpoint/2010/main" val="24932118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mtClean="0"/>
              <a:t>Loading the Dataset</a:t>
            </a:r>
            <a:endParaRPr lang="en-IN"/>
          </a:p>
        </p:txBody>
      </p:sp>
      <p:pic>
        <p:nvPicPr>
          <p:cNvPr id="4" name="Content Placeholder 3"/>
          <p:cNvPicPr>
            <a:picLocks noGrp="1" noChangeAspect="1"/>
          </p:cNvPicPr>
          <p:nvPr>
            <p:ph idx="1"/>
          </p:nvPr>
        </p:nvPicPr>
        <p:blipFill>
          <a:blip r:embed="rId2"/>
          <a:stretch>
            <a:fillRect/>
          </a:stretch>
        </p:blipFill>
        <p:spPr>
          <a:xfrm>
            <a:off x="838200" y="1690688"/>
            <a:ext cx="9915138" cy="3561536"/>
          </a:xfrm>
          <a:prstGeom prst="rect">
            <a:avLst/>
          </a:prstGeom>
        </p:spPr>
      </p:pic>
    </p:spTree>
    <p:extLst>
      <p:ext uri="{BB962C8B-B14F-4D97-AF65-F5344CB8AC3E}">
        <p14:creationId xmlns:p14="http://schemas.microsoft.com/office/powerpoint/2010/main" val="122256629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mtClean="0"/>
              <a:t>Model Selection</a:t>
            </a:r>
            <a:endParaRPr lang="en-IN"/>
          </a:p>
        </p:txBody>
      </p:sp>
      <p:sp>
        <p:nvSpPr>
          <p:cNvPr id="3" name="Content Placeholder 2"/>
          <p:cNvSpPr>
            <a:spLocks noGrp="1"/>
          </p:cNvSpPr>
          <p:nvPr>
            <p:ph idx="1"/>
          </p:nvPr>
        </p:nvSpPr>
        <p:spPr/>
        <p:txBody>
          <a:bodyPr/>
          <a:lstStyle/>
          <a:p>
            <a:r>
              <a:rPr lang="en-IN" dirty="0" smtClean="0"/>
              <a:t>We can see that Linear </a:t>
            </a:r>
            <a:r>
              <a:rPr lang="en-IN" dirty="0" err="1" smtClean="0"/>
              <a:t>Regressor</a:t>
            </a:r>
            <a:r>
              <a:rPr lang="en-IN" dirty="0" smtClean="0"/>
              <a:t> is giving the best R2 Score but the model </a:t>
            </a:r>
            <a:r>
              <a:rPr lang="en-IN" dirty="0" smtClean="0"/>
              <a:t>is not </a:t>
            </a:r>
            <a:r>
              <a:rPr lang="en-IN" dirty="0" err="1" smtClean="0"/>
              <a:t>overfitted</a:t>
            </a:r>
            <a:r>
              <a:rPr lang="en-IN" dirty="0" smtClean="0"/>
              <a:t>.</a:t>
            </a:r>
          </a:p>
          <a:p>
            <a:r>
              <a:rPr lang="en-IN" dirty="0" smtClean="0"/>
              <a:t>We can perform hyper parameter tuning for Linear Regression.</a:t>
            </a:r>
          </a:p>
          <a:p>
            <a:endParaRPr lang="en-IN" dirty="0"/>
          </a:p>
        </p:txBody>
      </p:sp>
    </p:spTree>
    <p:extLst>
      <p:ext uri="{BB962C8B-B14F-4D97-AF65-F5344CB8AC3E}">
        <p14:creationId xmlns:p14="http://schemas.microsoft.com/office/powerpoint/2010/main" val="3776893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Hyper parameter Tuning :</a:t>
            </a:r>
            <a:endParaRPr lang="en-IN" dirty="0"/>
          </a:p>
        </p:txBody>
      </p:sp>
      <p:pic>
        <p:nvPicPr>
          <p:cNvPr id="4" name="Content Placeholder 3"/>
          <p:cNvPicPr>
            <a:picLocks noGrp="1" noChangeAspect="1"/>
          </p:cNvPicPr>
          <p:nvPr>
            <p:ph idx="1"/>
          </p:nvPr>
        </p:nvPicPr>
        <p:blipFill>
          <a:blip r:embed="rId2"/>
          <a:stretch>
            <a:fillRect/>
          </a:stretch>
        </p:blipFill>
        <p:spPr>
          <a:xfrm>
            <a:off x="838200" y="1690688"/>
            <a:ext cx="9269119" cy="3773410"/>
          </a:xfrm>
          <a:prstGeom prst="rect">
            <a:avLst/>
          </a:prstGeom>
        </p:spPr>
      </p:pic>
    </p:spTree>
    <p:extLst>
      <p:ext uri="{BB962C8B-B14F-4D97-AF65-F5344CB8AC3E}">
        <p14:creationId xmlns:p14="http://schemas.microsoft.com/office/powerpoint/2010/main" val="195443809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Final Model</a:t>
            </a:r>
            <a:endParaRPr lang="en-IN" dirty="0"/>
          </a:p>
        </p:txBody>
      </p:sp>
      <p:pic>
        <p:nvPicPr>
          <p:cNvPr id="4" name="Content Placeholder 3"/>
          <p:cNvPicPr>
            <a:picLocks noGrp="1" noChangeAspect="1"/>
          </p:cNvPicPr>
          <p:nvPr>
            <p:ph idx="1"/>
          </p:nvPr>
        </p:nvPicPr>
        <p:blipFill>
          <a:blip r:embed="rId2"/>
          <a:stretch>
            <a:fillRect/>
          </a:stretch>
        </p:blipFill>
        <p:spPr>
          <a:xfrm>
            <a:off x="838199" y="1690688"/>
            <a:ext cx="9059461" cy="4063341"/>
          </a:xfrm>
          <a:prstGeom prst="rect">
            <a:avLst/>
          </a:prstGeom>
        </p:spPr>
      </p:pic>
    </p:spTree>
    <p:extLst>
      <p:ext uri="{BB962C8B-B14F-4D97-AF65-F5344CB8AC3E}">
        <p14:creationId xmlns:p14="http://schemas.microsoft.com/office/powerpoint/2010/main" val="346574866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Final Model : Result (Linear Regression)</a:t>
            </a:r>
            <a:endParaRPr lang="en-IN" dirty="0"/>
          </a:p>
        </p:txBody>
      </p:sp>
      <p:pic>
        <p:nvPicPr>
          <p:cNvPr id="4" name="Content Placeholder 3"/>
          <p:cNvPicPr>
            <a:picLocks noGrp="1" noChangeAspect="1"/>
          </p:cNvPicPr>
          <p:nvPr>
            <p:ph idx="1"/>
          </p:nvPr>
        </p:nvPicPr>
        <p:blipFill>
          <a:blip r:embed="rId2"/>
          <a:stretch>
            <a:fillRect/>
          </a:stretch>
        </p:blipFill>
        <p:spPr>
          <a:xfrm>
            <a:off x="838200" y="1690687"/>
            <a:ext cx="9324090" cy="3293907"/>
          </a:xfrm>
          <a:prstGeom prst="rect">
            <a:avLst/>
          </a:prstGeom>
        </p:spPr>
      </p:pic>
    </p:spTree>
    <p:extLst>
      <p:ext uri="{BB962C8B-B14F-4D97-AF65-F5344CB8AC3E}">
        <p14:creationId xmlns:p14="http://schemas.microsoft.com/office/powerpoint/2010/main" val="217098438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mtClean="0"/>
              <a:t>Saving the model:</a:t>
            </a:r>
            <a:endParaRPr lang="en-IN" dirty="0"/>
          </a:p>
        </p:txBody>
      </p:sp>
      <p:sp>
        <p:nvSpPr>
          <p:cNvPr id="3" name="Content Placeholder 2"/>
          <p:cNvSpPr>
            <a:spLocks noGrp="1"/>
          </p:cNvSpPr>
          <p:nvPr>
            <p:ph idx="1"/>
          </p:nvPr>
        </p:nvSpPr>
        <p:spPr/>
        <p:txBody>
          <a:bodyPr/>
          <a:lstStyle/>
          <a:p>
            <a:endParaRPr lang="en-IN"/>
          </a:p>
        </p:txBody>
      </p:sp>
      <p:pic>
        <p:nvPicPr>
          <p:cNvPr id="5" name="Picture 4"/>
          <p:cNvPicPr>
            <a:picLocks noChangeAspect="1"/>
          </p:cNvPicPr>
          <p:nvPr/>
        </p:nvPicPr>
        <p:blipFill>
          <a:blip r:embed="rId2"/>
          <a:stretch>
            <a:fillRect/>
          </a:stretch>
        </p:blipFill>
        <p:spPr>
          <a:xfrm>
            <a:off x="838199" y="1825625"/>
            <a:ext cx="7469459" cy="3400900"/>
          </a:xfrm>
          <a:prstGeom prst="rect">
            <a:avLst/>
          </a:prstGeom>
        </p:spPr>
      </p:pic>
    </p:spTree>
    <p:extLst>
      <p:ext uri="{BB962C8B-B14F-4D97-AF65-F5344CB8AC3E}">
        <p14:creationId xmlns:p14="http://schemas.microsoft.com/office/powerpoint/2010/main" val="315724315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Plotting </a:t>
            </a:r>
            <a:r>
              <a:rPr lang="en-IN" dirty="0" err="1" smtClean="0"/>
              <a:t>y_test</a:t>
            </a:r>
            <a:r>
              <a:rPr lang="en-IN" dirty="0" smtClean="0"/>
              <a:t> </a:t>
            </a:r>
            <a:r>
              <a:rPr lang="en-IN" dirty="0" err="1" smtClean="0"/>
              <a:t>vs</a:t>
            </a:r>
            <a:r>
              <a:rPr lang="en-IN" dirty="0" smtClean="0"/>
              <a:t> predicted</a:t>
            </a:r>
            <a:endParaRPr lang="en-IN" dirty="0"/>
          </a:p>
        </p:txBody>
      </p:sp>
      <p:pic>
        <p:nvPicPr>
          <p:cNvPr id="4" name="Content Placeholder 3"/>
          <p:cNvPicPr>
            <a:picLocks noGrp="1" noChangeAspect="1"/>
          </p:cNvPicPr>
          <p:nvPr>
            <p:ph idx="1"/>
          </p:nvPr>
        </p:nvPicPr>
        <p:blipFill>
          <a:blip r:embed="rId2"/>
          <a:stretch>
            <a:fillRect/>
          </a:stretch>
        </p:blipFill>
        <p:spPr>
          <a:xfrm>
            <a:off x="838200" y="1690688"/>
            <a:ext cx="6231673" cy="4351338"/>
          </a:xfrm>
          <a:prstGeom prst="rect">
            <a:avLst/>
          </a:prstGeom>
        </p:spPr>
      </p:pic>
    </p:spTree>
    <p:extLst>
      <p:ext uri="{BB962C8B-B14F-4D97-AF65-F5344CB8AC3E}">
        <p14:creationId xmlns:p14="http://schemas.microsoft.com/office/powerpoint/2010/main" val="78157829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Saving the Results as </a:t>
            </a:r>
            <a:r>
              <a:rPr lang="en-IN" dirty="0" err="1" smtClean="0"/>
              <a:t>Dataframe</a:t>
            </a:r>
            <a:endParaRPr lang="en-IN" dirty="0"/>
          </a:p>
        </p:txBody>
      </p:sp>
      <p:pic>
        <p:nvPicPr>
          <p:cNvPr id="4" name="Content Placeholder 3"/>
          <p:cNvPicPr>
            <a:picLocks noGrp="1" noChangeAspect="1"/>
          </p:cNvPicPr>
          <p:nvPr>
            <p:ph idx="1"/>
          </p:nvPr>
        </p:nvPicPr>
        <p:blipFill>
          <a:blip r:embed="rId2"/>
          <a:stretch>
            <a:fillRect/>
          </a:stretch>
        </p:blipFill>
        <p:spPr>
          <a:xfrm>
            <a:off x="838200" y="1690688"/>
            <a:ext cx="9716856" cy="2905530"/>
          </a:xfrm>
          <a:prstGeom prst="rect">
            <a:avLst/>
          </a:prstGeom>
        </p:spPr>
      </p:pic>
    </p:spTree>
    <p:extLst>
      <p:ext uri="{BB962C8B-B14F-4D97-AF65-F5344CB8AC3E}">
        <p14:creationId xmlns:p14="http://schemas.microsoft.com/office/powerpoint/2010/main" val="320385399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mtClean="0"/>
              <a:t>Conclusion</a:t>
            </a:r>
            <a:endParaRPr lang="en-IN"/>
          </a:p>
        </p:txBody>
      </p:sp>
      <p:sp>
        <p:nvSpPr>
          <p:cNvPr id="3" name="Content Placeholder 2"/>
          <p:cNvSpPr>
            <a:spLocks noGrp="1"/>
          </p:cNvSpPr>
          <p:nvPr>
            <p:ph idx="1"/>
          </p:nvPr>
        </p:nvSpPr>
        <p:spPr/>
        <p:txBody>
          <a:bodyPr>
            <a:normAutofit fontScale="92500" lnSpcReduction="20000"/>
          </a:bodyPr>
          <a:lstStyle/>
          <a:p>
            <a:r>
              <a:rPr lang="en-IN" dirty="0"/>
              <a:t>Though this is the simplest model we’ve built till now, the final predictors still seem to have high correlations. One can go ahead and remove some of these features, though that will affect the adjusted-r2 score significantly (you should try doing that).</a:t>
            </a:r>
          </a:p>
          <a:p>
            <a:r>
              <a:rPr lang="en-IN" dirty="0"/>
              <a:t>Thus, for now, the final model consists of the 11 variables mentioned </a:t>
            </a:r>
            <a:r>
              <a:rPr lang="en-IN" dirty="0" smtClean="0"/>
              <a:t>above</a:t>
            </a:r>
          </a:p>
          <a:p>
            <a:r>
              <a:rPr lang="en-IN" dirty="0"/>
              <a:t>Yes there is still room for improvement, like doing a more</a:t>
            </a:r>
          </a:p>
          <a:p>
            <a:r>
              <a:rPr lang="en-IN" dirty="0"/>
              <a:t>Web scraping from different websites, extensive feature engineering, by comparing and plotting the features against each other and identifying and removing the noisy features. The values of R-squared obtained from the algorithm give the accuracy of the model. </a:t>
            </a:r>
            <a:r>
              <a:rPr lang="en-IN"/>
              <a:t>In the future, if more data could be scraped such as the business class, so predicted results will be more accurate.</a:t>
            </a:r>
          </a:p>
          <a:p>
            <a:endParaRPr lang="en-IN"/>
          </a:p>
        </p:txBody>
      </p:sp>
    </p:spTree>
    <p:extLst>
      <p:ext uri="{BB962C8B-B14F-4D97-AF65-F5344CB8AC3E}">
        <p14:creationId xmlns:p14="http://schemas.microsoft.com/office/powerpoint/2010/main" val="28016393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EDA(</a:t>
            </a:r>
            <a:r>
              <a:rPr lang="en-IN" b="1" dirty="0" smtClean="0"/>
              <a:t>Exploratory Data Analysis</a:t>
            </a:r>
            <a:r>
              <a:rPr lang="en-IN" dirty="0" smtClean="0"/>
              <a:t>)</a:t>
            </a:r>
            <a:endParaRPr lang="en-IN" dirty="0"/>
          </a:p>
        </p:txBody>
      </p:sp>
      <p:sp>
        <p:nvSpPr>
          <p:cNvPr id="3" name="Content Placeholder 2"/>
          <p:cNvSpPr>
            <a:spLocks noGrp="1"/>
          </p:cNvSpPr>
          <p:nvPr>
            <p:ph idx="1"/>
          </p:nvPr>
        </p:nvSpPr>
        <p:spPr/>
        <p:txBody>
          <a:bodyPr>
            <a:normAutofit lnSpcReduction="10000"/>
          </a:bodyPr>
          <a:lstStyle/>
          <a:p>
            <a:pPr lvl="0"/>
            <a:r>
              <a:rPr lang="en-IN" dirty="0" smtClean="0"/>
              <a:t>There are 9 columns and 2736 rows in the dataset</a:t>
            </a:r>
          </a:p>
          <a:p>
            <a:pPr lvl="0"/>
            <a:r>
              <a:rPr lang="en-IN" dirty="0" smtClean="0"/>
              <a:t>After doing the feature engineering , there are 11 columns and 2736 rows.</a:t>
            </a:r>
          </a:p>
          <a:p>
            <a:r>
              <a:rPr lang="en-IN" dirty="0" smtClean="0"/>
              <a:t>There are null values in this dataset.</a:t>
            </a:r>
          </a:p>
          <a:p>
            <a:r>
              <a:rPr lang="en-IN" dirty="0" err="1" smtClean="0"/>
              <a:t>Skewness</a:t>
            </a:r>
            <a:r>
              <a:rPr lang="en-IN" dirty="0" smtClean="0"/>
              <a:t> is present in target columns.</a:t>
            </a:r>
          </a:p>
          <a:p>
            <a:pPr lvl="0"/>
            <a:r>
              <a:rPr lang="en-IN" dirty="0" smtClean="0"/>
              <a:t>Standard deviation is normal in most of the columns.</a:t>
            </a:r>
          </a:p>
          <a:p>
            <a:pPr lvl="0"/>
            <a:r>
              <a:rPr lang="en-IN" dirty="0" smtClean="0"/>
              <a:t>There is not much difference between mean and 50</a:t>
            </a:r>
            <a:r>
              <a:rPr lang="en-IN" baseline="30000" dirty="0" smtClean="0"/>
              <a:t>th</a:t>
            </a:r>
            <a:r>
              <a:rPr lang="en-IN" dirty="0" smtClean="0"/>
              <a:t> percentile, which means data is skewed.</a:t>
            </a:r>
          </a:p>
          <a:p>
            <a:pPr lvl="0"/>
            <a:r>
              <a:rPr lang="en-IN" dirty="0" smtClean="0"/>
              <a:t>There is not much of difference between 75</a:t>
            </a:r>
            <a:r>
              <a:rPr lang="en-IN" baseline="30000" dirty="0" smtClean="0"/>
              <a:t>th</a:t>
            </a:r>
            <a:r>
              <a:rPr lang="en-IN" dirty="0" smtClean="0"/>
              <a:t> percentile and max, which means there are outliers.</a:t>
            </a:r>
          </a:p>
          <a:p>
            <a:endParaRPr lang="en-IN" dirty="0"/>
          </a:p>
        </p:txBody>
      </p:sp>
    </p:spTree>
    <p:extLst>
      <p:ext uri="{BB962C8B-B14F-4D97-AF65-F5344CB8AC3E}">
        <p14:creationId xmlns:p14="http://schemas.microsoft.com/office/powerpoint/2010/main" val="28010522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Visualization : Outliers in Target Column</a:t>
            </a:r>
            <a:endParaRPr lang="en-IN" dirty="0"/>
          </a:p>
        </p:txBody>
      </p:sp>
      <p:pic>
        <p:nvPicPr>
          <p:cNvPr id="4" name="Content Placeholder 3"/>
          <p:cNvPicPr>
            <a:picLocks noGrp="1" noChangeAspect="1"/>
          </p:cNvPicPr>
          <p:nvPr>
            <p:ph idx="1"/>
          </p:nvPr>
        </p:nvPicPr>
        <p:blipFill>
          <a:blip r:embed="rId2"/>
          <a:stretch>
            <a:fillRect/>
          </a:stretch>
        </p:blipFill>
        <p:spPr>
          <a:xfrm>
            <a:off x="838199" y="1690688"/>
            <a:ext cx="6722327" cy="3732165"/>
          </a:xfrm>
          <a:prstGeom prst="rect">
            <a:avLst/>
          </a:prstGeom>
        </p:spPr>
      </p:pic>
    </p:spTree>
    <p:extLst>
      <p:ext uri="{BB962C8B-B14F-4D97-AF65-F5344CB8AC3E}">
        <p14:creationId xmlns:p14="http://schemas.microsoft.com/office/powerpoint/2010/main" val="17544893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Visualization : Distribution of Target Column</a:t>
            </a:r>
            <a:endParaRPr lang="en-IN" dirty="0"/>
          </a:p>
        </p:txBody>
      </p:sp>
      <p:pic>
        <p:nvPicPr>
          <p:cNvPr id="4" name="Content Placeholder 3"/>
          <p:cNvPicPr>
            <a:picLocks noGrp="1" noChangeAspect="1"/>
          </p:cNvPicPr>
          <p:nvPr>
            <p:ph idx="1"/>
          </p:nvPr>
        </p:nvPicPr>
        <p:blipFill>
          <a:blip r:embed="rId2"/>
          <a:stretch>
            <a:fillRect/>
          </a:stretch>
        </p:blipFill>
        <p:spPr>
          <a:xfrm>
            <a:off x="838199" y="1690688"/>
            <a:ext cx="7770541" cy="3648584"/>
          </a:xfrm>
          <a:prstGeom prst="rect">
            <a:avLst/>
          </a:prstGeom>
        </p:spPr>
      </p:pic>
    </p:spTree>
    <p:extLst>
      <p:ext uri="{BB962C8B-B14F-4D97-AF65-F5344CB8AC3E}">
        <p14:creationId xmlns:p14="http://schemas.microsoft.com/office/powerpoint/2010/main" val="3114257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mtClean="0"/>
              <a:t>Bivariate Analysis with Target Variable</a:t>
            </a:r>
            <a:endParaRPr lang="en-IN"/>
          </a:p>
        </p:txBody>
      </p:sp>
      <p:pic>
        <p:nvPicPr>
          <p:cNvPr id="4" name="Content Placeholder 3"/>
          <p:cNvPicPr>
            <a:picLocks noGrp="1" noChangeAspect="1"/>
          </p:cNvPicPr>
          <p:nvPr>
            <p:ph idx="1"/>
          </p:nvPr>
        </p:nvPicPr>
        <p:blipFill>
          <a:blip r:embed="rId2"/>
          <a:stretch>
            <a:fillRect/>
          </a:stretch>
        </p:blipFill>
        <p:spPr>
          <a:xfrm>
            <a:off x="838200" y="1690688"/>
            <a:ext cx="8735644" cy="4315427"/>
          </a:xfrm>
          <a:prstGeom prst="rect">
            <a:avLst/>
          </a:prstGeom>
        </p:spPr>
      </p:pic>
    </p:spTree>
    <p:extLst>
      <p:ext uri="{BB962C8B-B14F-4D97-AF65-F5344CB8AC3E}">
        <p14:creationId xmlns:p14="http://schemas.microsoft.com/office/powerpoint/2010/main" val="17090788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mtClean="0"/>
              <a:t>Bivariate Analysis with Target Variable</a:t>
            </a:r>
            <a:endParaRPr lang="en-IN"/>
          </a:p>
        </p:txBody>
      </p:sp>
      <p:pic>
        <p:nvPicPr>
          <p:cNvPr id="4" name="Content Placeholder 3"/>
          <p:cNvPicPr>
            <a:picLocks noGrp="1" noChangeAspect="1"/>
          </p:cNvPicPr>
          <p:nvPr>
            <p:ph idx="1"/>
          </p:nvPr>
        </p:nvPicPr>
        <p:blipFill>
          <a:blip r:embed="rId2"/>
          <a:stretch>
            <a:fillRect/>
          </a:stretch>
        </p:blipFill>
        <p:spPr>
          <a:xfrm>
            <a:off x="838200" y="1690688"/>
            <a:ext cx="8811855" cy="4267796"/>
          </a:xfrm>
          <a:prstGeom prst="rect">
            <a:avLst/>
          </a:prstGeom>
        </p:spPr>
      </p:pic>
    </p:spTree>
    <p:extLst>
      <p:ext uri="{BB962C8B-B14F-4D97-AF65-F5344CB8AC3E}">
        <p14:creationId xmlns:p14="http://schemas.microsoft.com/office/powerpoint/2010/main" val="3111744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TotalTime>
  <Words>632</Words>
  <Application>Microsoft Office PowerPoint</Application>
  <PresentationFormat>Widescreen</PresentationFormat>
  <Paragraphs>85</Paragraphs>
  <Slides>47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47</vt:i4>
      </vt:variant>
    </vt:vector>
  </HeadingPairs>
  <TitlesOfParts>
    <vt:vector size="52" baseType="lpstr">
      <vt:lpstr>Arial</vt:lpstr>
      <vt:lpstr>Calibri</vt:lpstr>
      <vt:lpstr>Calibri Light</vt:lpstr>
      <vt:lpstr>Wingdings</vt:lpstr>
      <vt:lpstr>Office Theme</vt:lpstr>
      <vt:lpstr>Flight Price Prediction</vt:lpstr>
      <vt:lpstr>Project Information</vt:lpstr>
      <vt:lpstr>Required Libraries </vt:lpstr>
      <vt:lpstr>Loading the Dataset</vt:lpstr>
      <vt:lpstr>EDA(Exploratory Data Analysis)</vt:lpstr>
      <vt:lpstr>Data Visualization : Outliers in Target Column</vt:lpstr>
      <vt:lpstr>Data Visualization : Distribution of Target Column</vt:lpstr>
      <vt:lpstr>Bivariate Analysis with Target Variable</vt:lpstr>
      <vt:lpstr>Bivariate Analysis with Target Variable</vt:lpstr>
      <vt:lpstr>Bivariate Analysis with Target Variable</vt:lpstr>
      <vt:lpstr>Bivariate Analysis with Target Variable</vt:lpstr>
      <vt:lpstr>Bivariate Analysis with Target Variable</vt:lpstr>
      <vt:lpstr>Bivariate Analysis with Target Variable</vt:lpstr>
      <vt:lpstr>Bivariate Analysis with Target Variable</vt:lpstr>
      <vt:lpstr>Bivariate Analysis with Target Variable</vt:lpstr>
      <vt:lpstr>Bivariate Analysis with Target Variable</vt:lpstr>
      <vt:lpstr>Bivariate Analysis with Target Variable</vt:lpstr>
      <vt:lpstr>Bivariate Analysis with Target Variable</vt:lpstr>
      <vt:lpstr>Bivariate Analysis with Target Variable</vt:lpstr>
      <vt:lpstr>Bivariate Analysis with Target Variable</vt:lpstr>
      <vt:lpstr>Bivariate Analysis with Target Variable</vt:lpstr>
      <vt:lpstr>Bivariate Analysis with Target Variable</vt:lpstr>
      <vt:lpstr>Bivariate Analysis with Target Variable</vt:lpstr>
      <vt:lpstr>Bivariate Analysis with Target Variable</vt:lpstr>
      <vt:lpstr>Data Pre-processing : Feature Extraction</vt:lpstr>
      <vt:lpstr>Data Pre-processing : Feature Extraction</vt:lpstr>
      <vt:lpstr>Data Pre-processing : Feature Extraction</vt:lpstr>
      <vt:lpstr>Data Pre-processing : Feature Extraction</vt:lpstr>
      <vt:lpstr>Data Pre-processing : Feature Extraction</vt:lpstr>
      <vt:lpstr>Data Pre-processing : Feature Extraction</vt:lpstr>
      <vt:lpstr>Data Pre-processing : Feature Extraction</vt:lpstr>
      <vt:lpstr>Data Pre-processing : Feature Extraction</vt:lpstr>
      <vt:lpstr>Data Pre-processing  :Data Scaling</vt:lpstr>
      <vt:lpstr>Data Pre-processing  :PCA</vt:lpstr>
      <vt:lpstr>Best Random State</vt:lpstr>
      <vt:lpstr>Model Selection</vt:lpstr>
      <vt:lpstr>Model Selection : Code</vt:lpstr>
      <vt:lpstr>Model Selection : Linear Regression Result</vt:lpstr>
      <vt:lpstr>Model Selection : Result</vt:lpstr>
      <vt:lpstr>Model Selection</vt:lpstr>
      <vt:lpstr>Hyper parameter Tuning :</vt:lpstr>
      <vt:lpstr>Final Model</vt:lpstr>
      <vt:lpstr>Final Model : Result (Linear Regression)</vt:lpstr>
      <vt:lpstr>Saving the model:</vt:lpstr>
      <vt:lpstr>Plotting y_test vs predicted</vt:lpstr>
      <vt:lpstr>Saving the Results as Dataframe</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Flight Price Prediction</dc:title>
  <dc:creator>Microsoft account</dc:creator>
  <cp:lastModifiedBy>Microsoft account</cp:lastModifiedBy>
  <cp:revision>4</cp:revision>
  <dcterms:created xsi:type="dcterms:W3CDTF">2021-10-11T12:52:05Z</dcterms:created>
  <dcterms:modified xsi:type="dcterms:W3CDTF">2021-10-11T13:27:57Z</dcterms:modified>
</cp:coreProperties>
</file>