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4032-97AE-4216-8456-C283089CA12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00A-DCBE-4EBF-BC96-252840CE7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58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4032-97AE-4216-8456-C283089CA12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00A-DCBE-4EBF-BC96-252840CE7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78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4032-97AE-4216-8456-C283089CA12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00A-DCBE-4EBF-BC96-252840CE7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76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4032-97AE-4216-8456-C283089CA12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00A-DCBE-4EBF-BC96-252840CE7B4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5105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4032-97AE-4216-8456-C283089CA12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00A-DCBE-4EBF-BC96-252840CE7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304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4032-97AE-4216-8456-C283089CA12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00A-DCBE-4EBF-BC96-252840CE7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159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4032-97AE-4216-8456-C283089CA12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00A-DCBE-4EBF-BC96-252840CE7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889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4032-97AE-4216-8456-C283089CA12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00A-DCBE-4EBF-BC96-252840CE7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885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4032-97AE-4216-8456-C283089CA12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00A-DCBE-4EBF-BC96-252840CE7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44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4032-97AE-4216-8456-C283089CA12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00A-DCBE-4EBF-BC96-252840CE7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61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4032-97AE-4216-8456-C283089CA12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00A-DCBE-4EBF-BC96-252840CE7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18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4032-97AE-4216-8456-C283089CA12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00A-DCBE-4EBF-BC96-252840CE7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1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4032-97AE-4216-8456-C283089CA12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00A-DCBE-4EBF-BC96-252840CE7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19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4032-97AE-4216-8456-C283089CA12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00A-DCBE-4EBF-BC96-252840CE7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43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4032-97AE-4216-8456-C283089CA12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00A-DCBE-4EBF-BC96-252840CE7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32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4032-97AE-4216-8456-C283089CA12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00A-DCBE-4EBF-BC96-252840CE7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01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4032-97AE-4216-8456-C283089CA12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00A-DCBE-4EBF-BC96-252840CE7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D4032-97AE-4216-8456-C283089CA12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5E00A-DCBE-4EBF-BC96-252840CE7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995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106F02-225C-70A7-3211-2B51C6BD7AED}"/>
              </a:ext>
            </a:extLst>
          </p:cNvPr>
          <p:cNvSpPr/>
          <p:nvPr/>
        </p:nvSpPr>
        <p:spPr>
          <a:xfrm>
            <a:off x="2194830" y="1335962"/>
            <a:ext cx="75737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WINDOW FUNCTION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C56E75-9D63-ADB3-9C82-0AF03B8CD030}"/>
              </a:ext>
            </a:extLst>
          </p:cNvPr>
          <p:cNvSpPr/>
          <p:nvPr/>
        </p:nvSpPr>
        <p:spPr>
          <a:xfrm>
            <a:off x="7969828" y="3605645"/>
            <a:ext cx="3927764" cy="20366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KRISHNA KUMAR B.K</a:t>
            </a:r>
          </a:p>
          <a:p>
            <a:pPr algn="ctr"/>
            <a:r>
              <a:rPr lang="en-IN" dirty="0"/>
              <a:t>ULLAS RAO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4B73DE-98B9-27D6-E8BA-35ABCFFCAF59}"/>
              </a:ext>
            </a:extLst>
          </p:cNvPr>
          <p:cNvSpPr txBox="1"/>
          <p:nvPr/>
        </p:nvSpPr>
        <p:spPr>
          <a:xfrm>
            <a:off x="9060873" y="3938155"/>
            <a:ext cx="214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TEAM MEMBERS :</a:t>
            </a:r>
          </a:p>
        </p:txBody>
      </p:sp>
      <p:pic>
        <p:nvPicPr>
          <p:cNvPr id="1026" name="Picture 2" descr="4,300+ Sql Stock Photos, Pictures &amp; Royalty-Free Images - iStock | Sql  server, Sql database, Sql code">
            <a:extLst>
              <a:ext uri="{FF2B5EF4-FFF2-40B4-BE49-F238E27FC236}">
                <a16:creationId xmlns:a16="http://schemas.microsoft.com/office/drawing/2014/main" id="{6F08EE4B-33C7-065F-2FF3-D49C0C2CF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7" y="2816824"/>
            <a:ext cx="58293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93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07160F-7E0E-B9FE-B47C-E472F82553FD}"/>
              </a:ext>
            </a:extLst>
          </p:cNvPr>
          <p:cNvSpPr txBox="1"/>
          <p:nvPr/>
        </p:nvSpPr>
        <p:spPr>
          <a:xfrm>
            <a:off x="2621106" y="490743"/>
            <a:ext cx="77386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rgbClr val="FF0000"/>
                </a:solidFill>
                <a:highlight>
                  <a:srgbClr val="FFFF00"/>
                </a:highlight>
              </a:rPr>
              <a:t>ANALYTICAL FUNCTIOS IN WINDOW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B46877-BCC0-1794-524A-BACD7C9E6968}"/>
              </a:ext>
            </a:extLst>
          </p:cNvPr>
          <p:cNvSpPr txBox="1"/>
          <p:nvPr/>
        </p:nvSpPr>
        <p:spPr>
          <a:xfrm>
            <a:off x="1714500" y="1413164"/>
            <a:ext cx="9299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Analytical functions (also known as window functions) are specialized SQL functions designed to perform advanced data analysis and calculations over a set of rows related to the current row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52A9CB-7DB0-EDEB-D4D5-5D67BA697C81}"/>
              </a:ext>
            </a:extLst>
          </p:cNvPr>
          <p:cNvSpPr txBox="1"/>
          <p:nvPr/>
        </p:nvSpPr>
        <p:spPr>
          <a:xfrm>
            <a:off x="1714500" y="2612584"/>
            <a:ext cx="8936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LEAD(): Accesses data from the next row in the result 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LAG(): Accesses data from the previous row in the result set.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D0FE57-07BE-204A-6B51-836AD703B952}"/>
              </a:ext>
            </a:extLst>
          </p:cNvPr>
          <p:cNvSpPr txBox="1"/>
          <p:nvPr/>
        </p:nvSpPr>
        <p:spPr>
          <a:xfrm>
            <a:off x="1714500" y="3812004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SEQUENCY OF SQL QUERY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3BC48E-1A65-01B0-6B89-231D29954236}"/>
              </a:ext>
            </a:extLst>
          </p:cNvPr>
          <p:cNvSpPr txBox="1"/>
          <p:nvPr/>
        </p:nvSpPr>
        <p:spPr>
          <a:xfrm>
            <a:off x="1672935" y="4572276"/>
            <a:ext cx="868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SELECT *,LEAD(</a:t>
            </a:r>
            <a:r>
              <a:rPr lang="en-US" dirty="0" err="1"/>
              <a:t>column_name</a:t>
            </a:r>
            <a:r>
              <a:rPr lang="en-US" dirty="0"/>
              <a:t>, offset, default) OVER (PARTITION BY </a:t>
            </a:r>
            <a:r>
              <a:rPr lang="en-US" dirty="0" err="1"/>
              <a:t>partition_column</a:t>
            </a:r>
            <a:r>
              <a:rPr lang="en-US" dirty="0"/>
              <a:t> ORDER BY </a:t>
            </a:r>
            <a:r>
              <a:rPr lang="en-US" dirty="0" err="1"/>
              <a:t>order_column</a:t>
            </a:r>
            <a:r>
              <a:rPr lang="en-US" dirty="0"/>
              <a:t>) FROM TABLE NAME;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SELECT *, LAG(</a:t>
            </a:r>
            <a:r>
              <a:rPr lang="en-US" dirty="0" err="1"/>
              <a:t>column_name</a:t>
            </a:r>
            <a:r>
              <a:rPr lang="en-US" dirty="0"/>
              <a:t>, offset, default) OVER (PARTITION BY </a:t>
            </a:r>
            <a:r>
              <a:rPr lang="en-US" dirty="0" err="1"/>
              <a:t>partition_column</a:t>
            </a:r>
            <a:r>
              <a:rPr lang="en-US" dirty="0"/>
              <a:t> ORDER BY </a:t>
            </a:r>
            <a:r>
              <a:rPr lang="en-US" dirty="0" err="1"/>
              <a:t>order_column</a:t>
            </a:r>
            <a:r>
              <a:rPr lang="en-US" dirty="0"/>
              <a:t>) FROM TABLE NAME;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876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1E53DB-F07F-EAA0-28BA-BABA1EE1C547}"/>
              </a:ext>
            </a:extLst>
          </p:cNvPr>
          <p:cNvSpPr txBox="1"/>
          <p:nvPr/>
        </p:nvSpPr>
        <p:spPr>
          <a:xfrm>
            <a:off x="685800" y="727364"/>
            <a:ext cx="3844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REQUIREMENT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D3F496-513F-4F96-45C9-5A01801F4B24}"/>
              </a:ext>
            </a:extLst>
          </p:cNvPr>
          <p:cNvSpPr txBox="1"/>
          <p:nvPr/>
        </p:nvSpPr>
        <p:spPr>
          <a:xfrm>
            <a:off x="685799" y="1714499"/>
            <a:ext cx="5860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4)USING ANALYTICAL FUNCTION SHOW YOY GROWTH’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4514F-588F-7E12-9A00-77F2E70E289B}"/>
              </a:ext>
            </a:extLst>
          </p:cNvPr>
          <p:cNvSpPr txBox="1"/>
          <p:nvPr/>
        </p:nvSpPr>
        <p:spPr>
          <a:xfrm flipH="1">
            <a:off x="685799" y="3429000"/>
            <a:ext cx="63072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SELECT YEAR AS YEARS,SUM(SALES) AS TOTAL_SALES,LAG(SUM(SALES))OVER (ORDER BY YEAR) AS PREVIOUS_YEAR_SALES,CONCAT(  FORMAT(    ( SUM(SALES)-LAG(SUM(SALES)) OVER(ORDER BY YEAR)) /        LAG(SUM(SALES)) OVER (ORDER BY YEAR) * 100,2        ),        '%'  ) AS YOY_GROWTH_PERCENT FROM BUSINESS_OVERVIEW GROUP BY YEAR ORDER BY YEAR;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5B9AD-86F5-4610-276F-F8DEEC1ECAD2}"/>
              </a:ext>
            </a:extLst>
          </p:cNvPr>
          <p:cNvSpPr txBox="1"/>
          <p:nvPr/>
        </p:nvSpPr>
        <p:spPr>
          <a:xfrm>
            <a:off x="685799" y="2701634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FF0000"/>
                </a:solidFill>
              </a:rPr>
              <a:t>SQL QUERY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843D2C-52B3-496A-8E0C-9706A5079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081" y="3429000"/>
            <a:ext cx="5144218" cy="24522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8EA19B-2ABE-534A-F591-7A51FFE865FD}"/>
              </a:ext>
            </a:extLst>
          </p:cNvPr>
          <p:cNvSpPr txBox="1"/>
          <p:nvPr/>
        </p:nvSpPr>
        <p:spPr>
          <a:xfrm>
            <a:off x="6097732" y="2823405"/>
            <a:ext cx="6094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rgbClr val="FF0000"/>
                </a:solidFill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135866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6A4ECE-1ED9-363F-AFF8-60D7DD6F1232}"/>
              </a:ext>
            </a:extLst>
          </p:cNvPr>
          <p:cNvSpPr txBox="1"/>
          <p:nvPr/>
        </p:nvSpPr>
        <p:spPr>
          <a:xfrm>
            <a:off x="1040823" y="187036"/>
            <a:ext cx="10110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USING SQL QUERIES  PREPARED DASHBOARD IN POWER-BI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360557-6F07-611A-E3F1-4CC76A00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6" y="710256"/>
            <a:ext cx="11956027" cy="606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9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iving Thanks for Critical Infrastructure and Security Staff and Why  Cybersecurity Is a National Priority - Anacomp Inc.">
            <a:extLst>
              <a:ext uri="{FF2B5EF4-FFF2-40B4-BE49-F238E27FC236}">
                <a16:creationId xmlns:a16="http://schemas.microsoft.com/office/drawing/2014/main" id="{74A224A6-E086-845F-0A5C-97B664E22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736"/>
            <a:ext cx="12192000" cy="678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10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311244-3A0F-2454-1549-A28219B0CD04}"/>
              </a:ext>
            </a:extLst>
          </p:cNvPr>
          <p:cNvSpPr txBox="1"/>
          <p:nvPr/>
        </p:nvSpPr>
        <p:spPr>
          <a:xfrm>
            <a:off x="2784764" y="415636"/>
            <a:ext cx="6598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  <a:highlight>
                  <a:srgbClr val="FF0000"/>
                </a:highlight>
              </a:rPr>
              <a:t>WINDOW FUNCTION IN SQL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DA898-AF56-A67C-94B3-7ADF57018585}"/>
              </a:ext>
            </a:extLst>
          </p:cNvPr>
          <p:cNvSpPr txBox="1"/>
          <p:nvPr/>
        </p:nvSpPr>
        <p:spPr>
          <a:xfrm>
            <a:off x="1132608" y="1331478"/>
            <a:ext cx="10255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Window functions in SQL are a powerful tool for performing calculations across a set of table rows related to the current row. window functions return a value for each row based on a specified window of rows.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2B5D4A-66C7-5C4D-109A-C78916BAC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172" y="2862874"/>
            <a:ext cx="7886700" cy="337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597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4B3D4A-D5FF-13D7-726F-F2D6897C0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0" t="1358" r="12983" b="8652"/>
          <a:stretch/>
        </p:blipFill>
        <p:spPr>
          <a:xfrm>
            <a:off x="1007918" y="1099217"/>
            <a:ext cx="9933710" cy="55116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8534E7-09B8-6576-4BE2-076292FAEBB2}"/>
              </a:ext>
            </a:extLst>
          </p:cNvPr>
          <p:cNvSpPr txBox="1"/>
          <p:nvPr/>
        </p:nvSpPr>
        <p:spPr>
          <a:xfrm>
            <a:off x="976745" y="498764"/>
            <a:ext cx="9892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We use “over” to convert aggregate function to window function </a:t>
            </a:r>
          </a:p>
        </p:txBody>
      </p:sp>
    </p:spTree>
    <p:extLst>
      <p:ext uri="{BB962C8B-B14F-4D97-AF65-F5344CB8AC3E}">
        <p14:creationId xmlns:p14="http://schemas.microsoft.com/office/powerpoint/2010/main" val="335849795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730E91-469E-48B6-094A-52F50B6AD739}"/>
              </a:ext>
            </a:extLst>
          </p:cNvPr>
          <p:cNvSpPr txBox="1"/>
          <p:nvPr/>
        </p:nvSpPr>
        <p:spPr>
          <a:xfrm>
            <a:off x="519545" y="633845"/>
            <a:ext cx="10733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  <a:highlight>
                  <a:srgbClr val="FFFF00"/>
                </a:highlight>
              </a:rPr>
              <a:t>AGGREGATE FUNCTION IN WINDOW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D406CF-97AC-67B6-6A04-64AF0E3288EF}"/>
              </a:ext>
            </a:extLst>
          </p:cNvPr>
          <p:cNvSpPr txBox="1"/>
          <p:nvPr/>
        </p:nvSpPr>
        <p:spPr>
          <a:xfrm>
            <a:off x="706582" y="1402773"/>
            <a:ext cx="112637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Combining aggregate functions with window functions in SQL allows you to perform calculations over a specified range of rows while still maintaining the detail of each individual row in your result set. Unlike regular aggregate functions which return a single value for each group, window functions provide a value for each row based on a specified window or partition of rows.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SEQUENCY OF SQL QUERY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SELECT column1,</a:t>
            </a:r>
          </a:p>
          <a:p>
            <a:r>
              <a:rPr lang="en-US" dirty="0"/>
              <a:t>       column2,</a:t>
            </a:r>
          </a:p>
          <a:p>
            <a:r>
              <a:rPr lang="en-US" dirty="0"/>
              <a:t>       </a:t>
            </a:r>
            <a:r>
              <a:rPr lang="en-US" dirty="0" err="1"/>
              <a:t>aggregate_function</a:t>
            </a:r>
            <a:r>
              <a:rPr lang="en-US" dirty="0"/>
              <a:t>(column) OVER (PARTITION BY column1 ORDER BY column2 [ROWS/RANGE BETWEEN ...]) AS </a:t>
            </a:r>
            <a:r>
              <a:rPr lang="en-US" dirty="0" err="1"/>
              <a:t>window_aggregate</a:t>
            </a:r>
            <a:endParaRPr lang="en-US" dirty="0"/>
          </a:p>
          <a:p>
            <a:r>
              <a:rPr lang="en-US" dirty="0"/>
              <a:t>FROM table;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03042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249129-7799-4787-9DB9-EFB96C72C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19" y="1318933"/>
            <a:ext cx="7917381" cy="48844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6EE350-4AC3-CFFC-FAB8-32AAA92359F6}"/>
              </a:ext>
            </a:extLst>
          </p:cNvPr>
          <p:cNvSpPr txBox="1"/>
          <p:nvPr/>
        </p:nvSpPr>
        <p:spPr>
          <a:xfrm>
            <a:off x="1226619" y="613064"/>
            <a:ext cx="791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C000"/>
                </a:solidFill>
              </a:rPr>
              <a:t>REFERENCE TABLE FOR UPCOMING CALCULATION</a:t>
            </a:r>
          </a:p>
        </p:txBody>
      </p:sp>
    </p:spTree>
    <p:extLst>
      <p:ext uri="{BB962C8B-B14F-4D97-AF65-F5344CB8AC3E}">
        <p14:creationId xmlns:p14="http://schemas.microsoft.com/office/powerpoint/2010/main" val="28120401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56B16B-BD7E-8636-D2B0-8BD7152B06E1}"/>
              </a:ext>
            </a:extLst>
          </p:cNvPr>
          <p:cNvSpPr txBox="1"/>
          <p:nvPr/>
        </p:nvSpPr>
        <p:spPr>
          <a:xfrm>
            <a:off x="259773" y="2958681"/>
            <a:ext cx="43953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BUSINESS_OVERVIEW AS (SELECT  COUNTRY,SALES,SUM(SALES) OVER(PARTITION BY COUNTRY ORDER BY COUNTRY)AS TOTAL_SALES FROM BUSINESS_OVERVIEW) </a:t>
            </a:r>
          </a:p>
          <a:p>
            <a:r>
              <a:rPr lang="en-US" dirty="0"/>
              <a:t>SELECT DISTINCT COUNTRY,TOTAL_SALES FROM BUSINESS_OVERVIEW;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C9E564-7E33-DEFD-6434-CE1E07108A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7"/>
          <a:stretch/>
        </p:blipFill>
        <p:spPr>
          <a:xfrm>
            <a:off x="4655127" y="2587336"/>
            <a:ext cx="6829591" cy="2971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39E094-498E-E357-E203-D9D9125A5084}"/>
              </a:ext>
            </a:extLst>
          </p:cNvPr>
          <p:cNvSpPr txBox="1"/>
          <p:nvPr/>
        </p:nvSpPr>
        <p:spPr>
          <a:xfrm>
            <a:off x="410441" y="1498661"/>
            <a:ext cx="830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C000"/>
                </a:solidFill>
              </a:rPr>
              <a:t>1) TOTAL SALES OF EACH COUNTRY.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9F1CF-B23B-8936-DE45-9898FB751312}"/>
              </a:ext>
            </a:extLst>
          </p:cNvPr>
          <p:cNvSpPr txBox="1"/>
          <p:nvPr/>
        </p:nvSpPr>
        <p:spPr>
          <a:xfrm>
            <a:off x="290945" y="403922"/>
            <a:ext cx="5008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FF0000"/>
                </a:solidFill>
              </a:rPr>
              <a:t>REQUIREMENTS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AA108-8335-A01B-9E6A-190703A78F40}"/>
              </a:ext>
            </a:extLst>
          </p:cNvPr>
          <p:cNvSpPr txBox="1"/>
          <p:nvPr/>
        </p:nvSpPr>
        <p:spPr>
          <a:xfrm>
            <a:off x="6096000" y="1995055"/>
            <a:ext cx="3422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FF0000"/>
                </a:solidFill>
              </a:rPr>
              <a:t>ANSWER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AD1ED0-500F-4ED6-0F03-29DC1C167DA1}"/>
              </a:ext>
            </a:extLst>
          </p:cNvPr>
          <p:cNvSpPr txBox="1"/>
          <p:nvPr/>
        </p:nvSpPr>
        <p:spPr>
          <a:xfrm>
            <a:off x="1194955" y="2210498"/>
            <a:ext cx="2047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SQL QUERY :</a:t>
            </a:r>
          </a:p>
        </p:txBody>
      </p:sp>
    </p:spTree>
    <p:extLst>
      <p:ext uri="{BB962C8B-B14F-4D97-AF65-F5344CB8AC3E}">
        <p14:creationId xmlns:p14="http://schemas.microsoft.com/office/powerpoint/2010/main" val="10881290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B29541-E182-FE30-26DC-EC3D2DAC0F66}"/>
              </a:ext>
            </a:extLst>
          </p:cNvPr>
          <p:cNvSpPr txBox="1"/>
          <p:nvPr/>
        </p:nvSpPr>
        <p:spPr>
          <a:xfrm>
            <a:off x="592282" y="320281"/>
            <a:ext cx="1901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highlight>
                  <a:srgbClr val="FFFF00"/>
                </a:highlight>
              </a:rPr>
              <a:t>2)COUNT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EB230A-ED75-09A9-EC94-24FBACB5C23A}"/>
              </a:ext>
            </a:extLst>
          </p:cNvPr>
          <p:cNvSpPr txBox="1"/>
          <p:nvPr/>
        </p:nvSpPr>
        <p:spPr>
          <a:xfrm>
            <a:off x="428624" y="1716870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C000"/>
                </a:solidFill>
              </a:rPr>
              <a:t>2) TOTAL  COUNT OF EMPLOYEES IN EACH COUNTRY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C0A3E-F9C5-9B2F-F539-218E5C0D3659}"/>
              </a:ext>
            </a:extLst>
          </p:cNvPr>
          <p:cNvSpPr txBox="1"/>
          <p:nvPr/>
        </p:nvSpPr>
        <p:spPr>
          <a:xfrm>
            <a:off x="428624" y="1137083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FF0000"/>
                </a:solidFill>
              </a:rPr>
              <a:t>REQUIREMENTS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C9E8AD-1D63-60BE-FE0A-523919C7B294}"/>
              </a:ext>
            </a:extLst>
          </p:cNvPr>
          <p:cNvSpPr txBox="1"/>
          <p:nvPr/>
        </p:nvSpPr>
        <p:spPr>
          <a:xfrm>
            <a:off x="716973" y="2815936"/>
            <a:ext cx="53790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BUSINESS_OVERVIEW AS (SELECT *,</a:t>
            </a:r>
          </a:p>
          <a:p>
            <a:r>
              <a:rPr lang="en-US" dirty="0"/>
              <a:t>COUNT(EMP_ID) </a:t>
            </a:r>
          </a:p>
          <a:p>
            <a:r>
              <a:rPr lang="en-US" dirty="0"/>
              <a:t>OVER(PARTITION BY COUNTRY ORDER BY COUNTRY)AS EMPLOYEE_COUNT FROM BUSINESS_OVERVIEW) </a:t>
            </a:r>
          </a:p>
          <a:p>
            <a:r>
              <a:rPr lang="en-US" dirty="0"/>
              <a:t>SELECT DISTINCT COUNTRY,EMPLOYEE_COUNT FROM BUSINESS_OVERVIEW; 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90ABE8-2156-9663-CAE0-49B433F50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781" y="2815936"/>
            <a:ext cx="5569527" cy="28159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17C36E-1B9C-2938-928B-10AB2E7106FD}"/>
              </a:ext>
            </a:extLst>
          </p:cNvPr>
          <p:cNvSpPr txBox="1"/>
          <p:nvPr/>
        </p:nvSpPr>
        <p:spPr>
          <a:xfrm>
            <a:off x="5211040" y="2308323"/>
            <a:ext cx="6094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rgbClr val="FF0000"/>
                </a:solidFill>
              </a:rPr>
              <a:t>ANSWER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A52630-3379-09E9-9D79-3D8659FEBCF0}"/>
              </a:ext>
            </a:extLst>
          </p:cNvPr>
          <p:cNvSpPr txBox="1"/>
          <p:nvPr/>
        </p:nvSpPr>
        <p:spPr>
          <a:xfrm>
            <a:off x="1039091" y="2415826"/>
            <a:ext cx="65358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SQL QUERY :</a:t>
            </a:r>
          </a:p>
        </p:txBody>
      </p:sp>
    </p:spTree>
    <p:extLst>
      <p:ext uri="{BB962C8B-B14F-4D97-AF65-F5344CB8AC3E}">
        <p14:creationId xmlns:p14="http://schemas.microsoft.com/office/powerpoint/2010/main" val="3971151345"/>
      </p:ext>
    </p:extLst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2B2E2-0B53-0185-7497-896CF1C0F314}"/>
              </a:ext>
            </a:extLst>
          </p:cNvPr>
          <p:cNvSpPr txBox="1"/>
          <p:nvPr/>
        </p:nvSpPr>
        <p:spPr>
          <a:xfrm>
            <a:off x="1278082" y="519545"/>
            <a:ext cx="9881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  <a:highlight>
                  <a:srgbClr val="FFFF00"/>
                </a:highlight>
              </a:rPr>
              <a:t>RANKING FUNCTIOS IN WINDOW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9FFD03-E6DE-8CF6-1497-7B661EED54EA}"/>
              </a:ext>
            </a:extLst>
          </p:cNvPr>
          <p:cNvSpPr txBox="1"/>
          <p:nvPr/>
        </p:nvSpPr>
        <p:spPr>
          <a:xfrm>
            <a:off x="1278082" y="1361208"/>
            <a:ext cx="100999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Ranking functions in SQL are used to assign a unique rank or position to each row within a partition of the result set. They are commonly used for scenarios such as ordering results, determining the position of each row within a specific group, or creating rank-based reports.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RANK:RANK(): Assigns a rank to rows within a partition, with gaps in rank values for 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DENSE_RANK(): Similar to RANK(), but without gaps in rank values for ties.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A918AC-0C06-4F35-CBD0-F190B3D47F08}"/>
              </a:ext>
            </a:extLst>
          </p:cNvPr>
          <p:cNvSpPr txBox="1"/>
          <p:nvPr/>
        </p:nvSpPr>
        <p:spPr>
          <a:xfrm>
            <a:off x="1071995" y="4228271"/>
            <a:ext cx="96323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SELECT *,RANK() OVER (PARTITION BY </a:t>
            </a:r>
            <a:r>
              <a:rPr lang="en-US" dirty="0" err="1"/>
              <a:t>partition_column</a:t>
            </a:r>
            <a:r>
              <a:rPr lang="en-US" dirty="0"/>
              <a:t> ORDER BY </a:t>
            </a:r>
            <a:r>
              <a:rPr lang="en-US" dirty="0" err="1"/>
              <a:t>order_column</a:t>
            </a:r>
            <a:r>
              <a:rPr lang="en-US" dirty="0"/>
              <a:t>) AS rank FROM TABLE NAME;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 2)SELECT *, DENSE_RANK() OVER (PARTITION BY </a:t>
            </a:r>
            <a:r>
              <a:rPr lang="en-US" dirty="0" err="1"/>
              <a:t>partition_column</a:t>
            </a:r>
            <a:r>
              <a:rPr lang="en-US" dirty="0"/>
              <a:t> ORDER BY </a:t>
            </a:r>
            <a:r>
              <a:rPr lang="en-US" dirty="0" err="1"/>
              <a:t>order_column</a:t>
            </a:r>
            <a:r>
              <a:rPr lang="en-US" dirty="0"/>
              <a:t>) AS </a:t>
            </a:r>
            <a:r>
              <a:rPr lang="en-US" dirty="0" err="1"/>
              <a:t>dense_rank</a:t>
            </a:r>
            <a:r>
              <a:rPr lang="en-US" dirty="0"/>
              <a:t> FROM TABLE NAME;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22C149-B842-DE3A-9632-DD3A93BECFA5}"/>
              </a:ext>
            </a:extLst>
          </p:cNvPr>
          <p:cNvSpPr txBox="1"/>
          <p:nvPr/>
        </p:nvSpPr>
        <p:spPr>
          <a:xfrm>
            <a:off x="1891146" y="3584172"/>
            <a:ext cx="6094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SEQUENCY OF SQL QUERY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4731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59BF29-A983-4516-F0BB-6C0F1FB4E6F4}"/>
              </a:ext>
            </a:extLst>
          </p:cNvPr>
          <p:cNvSpPr txBox="1"/>
          <p:nvPr/>
        </p:nvSpPr>
        <p:spPr>
          <a:xfrm>
            <a:off x="428625" y="688171"/>
            <a:ext cx="31250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REQUIREMENTS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C275A-2A33-E147-3E90-408D39B3B9FA}"/>
              </a:ext>
            </a:extLst>
          </p:cNvPr>
          <p:cNvSpPr txBox="1"/>
          <p:nvPr/>
        </p:nvSpPr>
        <p:spPr>
          <a:xfrm>
            <a:off x="654627" y="1600200"/>
            <a:ext cx="628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3)BASED ON SALARY DISPLAY RANK AND DENSE RANK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C156F-C3E2-4CCE-5D0F-CB22FCF66FBA}"/>
              </a:ext>
            </a:extLst>
          </p:cNvPr>
          <p:cNvSpPr txBox="1"/>
          <p:nvPr/>
        </p:nvSpPr>
        <p:spPr>
          <a:xfrm>
            <a:off x="654627" y="3059668"/>
            <a:ext cx="61410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SELECT *,DENSE_RANK()OVER(ORDER BY SALES DESC) AS DENSE_RNK, </a:t>
            </a:r>
          </a:p>
          <a:p>
            <a:endParaRPr lang="en-US" dirty="0"/>
          </a:p>
          <a:p>
            <a:r>
              <a:rPr lang="en-US" dirty="0"/>
              <a:t>RANK() OVER (ORDER BY SALES DESC) AS RNK FROM BUSINESS_OVERVIEW;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98AEF-1294-0953-E40C-39E6084E9F5E}"/>
              </a:ext>
            </a:extLst>
          </p:cNvPr>
          <p:cNvSpPr txBox="1"/>
          <p:nvPr/>
        </p:nvSpPr>
        <p:spPr>
          <a:xfrm>
            <a:off x="750743" y="2496188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FF0000"/>
                </a:solidFill>
              </a:rPr>
              <a:t>SQL QUERY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4670A4-1098-88C0-DC7D-7F458EA3D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649" y="2865520"/>
            <a:ext cx="5039428" cy="28702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125072-1BE3-DE39-B5A4-7794C042912D}"/>
              </a:ext>
            </a:extLst>
          </p:cNvPr>
          <p:cNvSpPr txBox="1"/>
          <p:nvPr/>
        </p:nvSpPr>
        <p:spPr>
          <a:xfrm>
            <a:off x="5831898" y="2399114"/>
            <a:ext cx="6094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rgbClr val="FF0000"/>
                </a:solidFill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161669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221</TotalTime>
  <Words>737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Rockwell</vt:lpstr>
      <vt:lpstr>Wingdings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ullas rao</dc:creator>
  <cp:lastModifiedBy>ullas rao</cp:lastModifiedBy>
  <cp:revision>3</cp:revision>
  <dcterms:created xsi:type="dcterms:W3CDTF">2024-07-28T10:05:43Z</dcterms:created>
  <dcterms:modified xsi:type="dcterms:W3CDTF">2024-07-29T05:37:03Z</dcterms:modified>
</cp:coreProperties>
</file>