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2" r:id="rId4"/>
    <p:sldId id="262" r:id="rId5"/>
    <p:sldId id="258" r:id="rId6"/>
    <p:sldId id="270" r:id="rId7"/>
    <p:sldId id="265" r:id="rId8"/>
    <p:sldId id="266" r:id="rId9"/>
    <p:sldId id="274" r:id="rId10"/>
    <p:sldId id="267" r:id="rId11"/>
    <p:sldId id="268" r:id="rId12"/>
    <p:sldId id="275" r:id="rId13"/>
    <p:sldId id="259" r:id="rId14"/>
    <p:sldId id="260" r:id="rId15"/>
    <p:sldId id="263" r:id="rId16"/>
    <p:sldId id="269" r:id="rId17"/>
    <p:sldId id="26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751"/>
  </p:normalViewPr>
  <p:slideViewPr>
    <p:cSldViewPr snapToGrid="0" snapToObjects="1">
      <p:cViewPr varScale="1">
        <p:scale>
          <a:sx n="65" d="100"/>
          <a:sy n="65" d="100"/>
        </p:scale>
        <p:origin x="22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6115-E747-264B-9DD5-2D03C9100AE7}" type="datetimeFigureOut">
              <a:rPr lang="es-ES_tradnl" smtClean="0"/>
              <a:t>22/9/17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9C74-E19A-2542-9086-096D26971A9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618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C9C74-E19A-2542-9086-096D26971A94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606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" TargetMode="External"/><Relationship Id="rId4" Type="http://schemas.openxmlformats.org/officeDocument/2006/relationships/hyperlink" Target="https://about.gitlab.com/" TargetMode="External"/><Relationship Id="rId5" Type="http://schemas.openxmlformats.org/officeDocument/2006/relationships/hyperlink" Target="https://gog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branching-and-merging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Control </a:t>
            </a:r>
            <a:r>
              <a:rPr lang="es-ES_tradnl" dirty="0" smtClean="0"/>
              <a:t>de </a:t>
            </a:r>
            <a:r>
              <a:rPr lang="es-ES_tradnl" dirty="0" smtClean="0"/>
              <a:t>versiones con GIT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Universidad de La Serena</a:t>
            </a:r>
          </a:p>
          <a:p>
            <a:r>
              <a:rPr lang="es-ES_tradnl" dirty="0" smtClean="0"/>
              <a:t>Campus Digital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36" y="5712141"/>
            <a:ext cx="2951886" cy="9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Herramientas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s-ES_tradnl" dirty="0" smtClean="0">
                <a:solidFill>
                  <a:srgbClr val="FF0000"/>
                </a:solidFill>
              </a:rPr>
              <a:t> No ir</a:t>
            </a:r>
            <a:r>
              <a:rPr lang="es-ES" dirty="0" err="1" smtClean="0">
                <a:solidFill>
                  <a:srgbClr val="FF0000"/>
                </a:solidFill>
              </a:rPr>
              <a:t>ía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67948"/>
            <a:ext cx="10018713" cy="4671391"/>
          </a:xfrm>
        </p:spPr>
        <p:txBody>
          <a:bodyPr>
            <a:noAutofit/>
          </a:bodyPr>
          <a:lstStyle/>
          <a:p>
            <a:r>
              <a:rPr lang="es-ES_tradnl" sz="2000" dirty="0"/>
              <a:t>Se recomienda </a:t>
            </a:r>
            <a:r>
              <a:rPr lang="es-ES_tradnl" sz="2000" dirty="0" smtClean="0"/>
              <a:t>utilizar repositorios remotos :</a:t>
            </a:r>
          </a:p>
          <a:p>
            <a:pPr lvl="1"/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github.com</a:t>
            </a:r>
            <a:endParaRPr lang="es-ES_tradnl" dirty="0">
              <a:hlinkClick r:id="rId2"/>
            </a:endParaRPr>
          </a:p>
          <a:p>
            <a:pPr lvl="1"/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</a:t>
            </a:r>
            <a:r>
              <a:rPr lang="es-ES_tradnl" dirty="0" smtClean="0">
                <a:hlinkClick r:id="rId3"/>
              </a:rPr>
              <a:t>bitbucket.org</a:t>
            </a:r>
            <a:endParaRPr lang="es-ES_tradnl" dirty="0">
              <a:hlinkClick r:id="rId3"/>
            </a:endParaRPr>
          </a:p>
          <a:p>
            <a:pPr lvl="1"/>
            <a:r>
              <a:rPr lang="es-ES_tradnl" dirty="0" smtClean="0">
                <a:hlinkClick r:id="rId4"/>
              </a:rPr>
              <a:t>https</a:t>
            </a:r>
            <a:r>
              <a:rPr lang="es-ES_tradnl" dirty="0">
                <a:hlinkClick r:id="rId4"/>
              </a:rPr>
              <a:t>://about.gitlab.com</a:t>
            </a:r>
            <a:r>
              <a:rPr lang="es-ES_tradnl" dirty="0" smtClean="0">
                <a:hlinkClick r:id="rId4"/>
              </a:rPr>
              <a:t>/</a:t>
            </a:r>
            <a:endParaRPr lang="es-ES_tradnl" dirty="0">
              <a:hlinkClick r:id="rId4"/>
            </a:endParaRPr>
          </a:p>
          <a:p>
            <a:pPr lvl="1"/>
            <a:r>
              <a:rPr lang="es-ES_tradnl" dirty="0" smtClean="0">
                <a:hlinkClick r:id="rId5"/>
              </a:rPr>
              <a:t>https</a:t>
            </a:r>
            <a:r>
              <a:rPr lang="es-ES_tradnl" dirty="0">
                <a:hlinkClick r:id="rId5"/>
              </a:rPr>
              <a:t>://gogs.io</a:t>
            </a:r>
            <a:r>
              <a:rPr lang="es-ES_tradnl" dirty="0" smtClean="0">
                <a:hlinkClick r:id="rId5"/>
              </a:rPr>
              <a:t>/ </a:t>
            </a:r>
            <a:r>
              <a:rPr lang="es-ES_tradnl" dirty="0">
                <a:hlinkClick r:id="rId5"/>
              </a:rPr>
              <a:t>(A painless self-hosted Git service.)</a:t>
            </a:r>
          </a:p>
          <a:p>
            <a:endParaRPr lang="es-ES_tradnl" sz="2000" dirty="0" smtClean="0"/>
          </a:p>
          <a:p>
            <a:r>
              <a:rPr lang="es-ES_tradnl" sz="2000" dirty="0"/>
              <a:t>GUI </a:t>
            </a:r>
            <a:r>
              <a:rPr lang="es-ES_tradnl" sz="2000" dirty="0" err="1" smtClean="0"/>
              <a:t>Clients</a:t>
            </a:r>
            <a:endParaRPr lang="es-ES_tradnl" sz="2000" dirty="0"/>
          </a:p>
          <a:p>
            <a:pPr lvl="1"/>
            <a:r>
              <a:rPr lang="es-ES_tradnl" dirty="0" err="1" smtClean="0"/>
              <a:t>SourceTree</a:t>
            </a:r>
            <a:r>
              <a:rPr lang="es-ES_tradnl" dirty="0" smtClean="0"/>
              <a:t> </a:t>
            </a:r>
            <a:r>
              <a:rPr lang="es-ES_tradnl" dirty="0"/>
              <a:t>(</a:t>
            </a:r>
            <a:r>
              <a:rPr lang="es-ES_tradnl" dirty="0" err="1"/>
              <a:t>SourceTree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Atlassian's</a:t>
            </a:r>
            <a:r>
              <a:rPr lang="es-ES_tradnl" dirty="0"/>
              <a:t> free desktop </a:t>
            </a:r>
            <a:r>
              <a:rPr lang="es-ES_tradnl" dirty="0" err="1"/>
              <a:t>client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Bitbucket</a:t>
            </a:r>
            <a:r>
              <a:rPr lang="es-ES_tradnl" dirty="0"/>
              <a:t>.)</a:t>
            </a:r>
          </a:p>
          <a:p>
            <a:pPr lvl="1"/>
            <a:r>
              <a:rPr lang="es-ES_tradnl" dirty="0" smtClean="0"/>
              <a:t>GitHub </a:t>
            </a:r>
            <a:r>
              <a:rPr lang="es-ES_tradnl" dirty="0"/>
              <a:t>Desktop</a:t>
            </a:r>
          </a:p>
          <a:p>
            <a:pPr lvl="1"/>
            <a:r>
              <a:rPr lang="es-ES_tradnl" dirty="0" err="1" smtClean="0"/>
              <a:t>TortoiseGit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4213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</a:t>
            </a:r>
            <a:r>
              <a:rPr lang="es-ES" dirty="0" err="1" smtClean="0"/>
              <a:t>ómo</a:t>
            </a:r>
            <a:r>
              <a:rPr lang="es-ES" dirty="0" smtClean="0"/>
              <a:t> Funciona?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62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</a:t>
            </a:r>
            <a:r>
              <a:rPr lang="es-ES_tradnl" dirty="0"/>
              <a:t>Trabaja </a:t>
            </a:r>
            <a:r>
              <a:rPr lang="es-ES_tradnl" dirty="0" err="1" smtClean="0"/>
              <a:t>Git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4191001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err="1"/>
              <a:t>Like</a:t>
            </a:r>
            <a:r>
              <a:rPr lang="es-ES_tradnl" dirty="0"/>
              <a:t> </a:t>
            </a:r>
            <a:r>
              <a:rPr lang="es-ES_tradnl" dirty="0" err="1"/>
              <a:t>Subversion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Centralized</a:t>
            </a:r>
            <a:r>
              <a:rPr lang="es-ES_tradnl" dirty="0"/>
              <a:t> </a:t>
            </a:r>
            <a:r>
              <a:rPr lang="es-ES_tradnl" dirty="0" err="1"/>
              <a:t>Workflow</a:t>
            </a:r>
            <a:r>
              <a:rPr lang="es-ES_tradnl" dirty="0"/>
              <a:t> uses a </a:t>
            </a:r>
            <a:r>
              <a:rPr lang="es-ES_tradnl" b="1" dirty="0"/>
              <a:t>central </a:t>
            </a:r>
            <a:r>
              <a:rPr lang="es-ES_tradnl" b="1" dirty="0" err="1"/>
              <a:t>repository</a:t>
            </a:r>
            <a:r>
              <a:rPr lang="es-ES_tradnl" b="1" dirty="0"/>
              <a:t> to </a:t>
            </a:r>
            <a:r>
              <a:rPr lang="es-ES_tradnl" b="1" dirty="0" err="1"/>
              <a:t>serve</a:t>
            </a:r>
            <a:r>
              <a:rPr lang="es-ES_tradnl" b="1" dirty="0"/>
              <a:t> </a:t>
            </a:r>
            <a:r>
              <a:rPr lang="es-ES_tradnl" dirty="0"/>
              <a:t>as </a:t>
            </a:r>
            <a:r>
              <a:rPr lang="es-ES_tradnl" dirty="0" err="1"/>
              <a:t>the</a:t>
            </a:r>
            <a:r>
              <a:rPr lang="es-ES_tradnl" dirty="0"/>
              <a:t> single </a:t>
            </a:r>
            <a:r>
              <a:rPr lang="es-ES_tradnl" dirty="0" err="1"/>
              <a:t>point</a:t>
            </a:r>
            <a:r>
              <a:rPr lang="es-ES_tradnl" dirty="0"/>
              <a:t>-of-</a:t>
            </a:r>
            <a:r>
              <a:rPr lang="es-ES_tradnl" dirty="0" err="1"/>
              <a:t>entry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/>
              <a:t> </a:t>
            </a:r>
            <a:r>
              <a:rPr lang="es-ES_tradnl" dirty="0" err="1"/>
              <a:t>Developers</a:t>
            </a:r>
            <a:r>
              <a:rPr lang="es-ES_tradnl" dirty="0"/>
              <a:t> </a:t>
            </a:r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b="1" dirty="0" err="1"/>
              <a:t>cloning</a:t>
            </a:r>
            <a:r>
              <a:rPr lang="es-ES_tradnl" b="1" dirty="0"/>
              <a:t> </a:t>
            </a:r>
            <a:r>
              <a:rPr lang="es-ES_tradnl" b="1" dirty="0" err="1"/>
              <a:t>the</a:t>
            </a:r>
            <a:r>
              <a:rPr lang="es-ES_tradnl" b="1" dirty="0"/>
              <a:t> central </a:t>
            </a:r>
            <a:r>
              <a:rPr lang="es-ES_tradnl" b="1" dirty="0" err="1"/>
              <a:t>repository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In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own</a:t>
            </a:r>
            <a:r>
              <a:rPr lang="es-ES_tradnl" dirty="0"/>
              <a:t> local copies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r>
              <a:rPr lang="es-ES_tradnl" dirty="0"/>
              <a:t>,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files and </a:t>
            </a:r>
            <a:r>
              <a:rPr lang="es-ES_tradnl" dirty="0" err="1"/>
              <a:t>commit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as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would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SVN; </a:t>
            </a:r>
            <a:r>
              <a:rPr lang="es-ES_tradnl" dirty="0" err="1"/>
              <a:t>however</a:t>
            </a:r>
            <a:r>
              <a:rPr lang="es-ES_tradnl" dirty="0"/>
              <a:t>, </a:t>
            </a:r>
            <a:r>
              <a:rPr lang="es-ES_tradnl" dirty="0" err="1"/>
              <a:t>these</a:t>
            </a:r>
            <a:r>
              <a:rPr lang="es-ES_tradnl" dirty="0"/>
              <a:t> </a:t>
            </a:r>
            <a:r>
              <a:rPr lang="es-ES_tradnl" b="1" dirty="0"/>
              <a:t>new </a:t>
            </a:r>
            <a:r>
              <a:rPr lang="es-ES_tradnl" b="1" dirty="0" err="1"/>
              <a:t>commits</a:t>
            </a:r>
            <a:r>
              <a:rPr lang="es-ES_tradnl" b="1" dirty="0"/>
              <a:t> are </a:t>
            </a:r>
            <a:r>
              <a:rPr lang="es-ES_tradnl" b="1" dirty="0" err="1"/>
              <a:t>stored</a:t>
            </a:r>
            <a:r>
              <a:rPr lang="es-ES_tradnl" b="1" dirty="0"/>
              <a:t> </a:t>
            </a:r>
            <a:r>
              <a:rPr lang="es-ES_tradnl" b="1" dirty="0" err="1"/>
              <a:t>locally</a:t>
            </a:r>
            <a:r>
              <a:rPr lang="es-ES_tradnl" dirty="0"/>
              <a:t>—</a:t>
            </a:r>
            <a:r>
              <a:rPr lang="es-ES_tradnl" dirty="0" err="1"/>
              <a:t>they’re</a:t>
            </a:r>
            <a:r>
              <a:rPr lang="es-ES_tradnl" dirty="0"/>
              <a:t> </a:t>
            </a:r>
            <a:r>
              <a:rPr lang="es-ES_tradnl" dirty="0" err="1"/>
              <a:t>completely</a:t>
            </a:r>
            <a:r>
              <a:rPr lang="es-ES_tradnl" dirty="0"/>
              <a:t> </a:t>
            </a:r>
            <a:r>
              <a:rPr lang="es-ES_tradnl" dirty="0" err="1"/>
              <a:t>isolated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central </a:t>
            </a:r>
            <a:r>
              <a:rPr lang="es-ES_tradnl" dirty="0" err="1"/>
              <a:t>repository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 </a:t>
            </a:r>
            <a:r>
              <a:rPr lang="es-ES_tradnl" dirty="0"/>
              <a:t>To </a:t>
            </a:r>
            <a:r>
              <a:rPr lang="es-ES_tradnl" dirty="0" err="1"/>
              <a:t>publish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official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r>
              <a:rPr lang="es-ES_tradnl" dirty="0"/>
              <a:t>, </a:t>
            </a:r>
            <a:r>
              <a:rPr lang="es-ES_tradnl" dirty="0" err="1"/>
              <a:t>developers</a:t>
            </a:r>
            <a:r>
              <a:rPr lang="es-ES_tradnl" dirty="0"/>
              <a:t> </a:t>
            </a:r>
            <a:r>
              <a:rPr lang="es-ES_tradnl" b="1" dirty="0"/>
              <a:t>“</a:t>
            </a:r>
            <a:r>
              <a:rPr lang="es-ES_tradnl" b="1" dirty="0" err="1"/>
              <a:t>push</a:t>
            </a:r>
            <a:r>
              <a:rPr lang="es-ES_tradnl" b="1" dirty="0"/>
              <a:t>” </a:t>
            </a:r>
            <a:r>
              <a:rPr lang="es-ES_tradnl" dirty="0" err="1"/>
              <a:t>their</a:t>
            </a:r>
            <a:r>
              <a:rPr lang="es-ES_tradnl" dirty="0"/>
              <a:t> local master </a:t>
            </a:r>
            <a:r>
              <a:rPr lang="es-ES_tradnl" dirty="0" err="1"/>
              <a:t>branch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central </a:t>
            </a:r>
            <a:r>
              <a:rPr lang="es-ES_tradnl" dirty="0" err="1"/>
              <a:t>repository</a:t>
            </a:r>
            <a:r>
              <a:rPr lang="es-ES_tradnl" dirty="0"/>
              <a:t>.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equivalent</a:t>
            </a:r>
            <a:r>
              <a:rPr lang="es-ES_tradnl" dirty="0"/>
              <a:t> of </a:t>
            </a:r>
            <a:r>
              <a:rPr lang="es-ES_tradnl" dirty="0" err="1"/>
              <a:t>svn</a:t>
            </a:r>
            <a:r>
              <a:rPr lang="es-ES_tradnl" dirty="0"/>
              <a:t> </a:t>
            </a:r>
            <a:r>
              <a:rPr lang="es-ES_tradnl" dirty="0" err="1"/>
              <a:t>commit</a:t>
            </a:r>
            <a:r>
              <a:rPr lang="es-ES_tradnl" dirty="0"/>
              <a:t>, </a:t>
            </a:r>
            <a:r>
              <a:rPr lang="es-ES_tradnl" dirty="0" err="1"/>
              <a:t>except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adds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local </a:t>
            </a:r>
            <a:r>
              <a:rPr lang="es-ES_tradnl" dirty="0" err="1"/>
              <a:t>commits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aren’t</a:t>
            </a:r>
            <a:r>
              <a:rPr lang="es-ES_tradnl" dirty="0"/>
              <a:t> </a:t>
            </a:r>
            <a:r>
              <a:rPr lang="es-ES_tradnl" dirty="0" err="1"/>
              <a:t>already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central master </a:t>
            </a:r>
            <a:r>
              <a:rPr lang="es-ES_tradnl" dirty="0" err="1"/>
              <a:t>branch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Before</a:t>
            </a:r>
            <a:r>
              <a:rPr lang="es-ES_tradnl" dirty="0" smtClean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developer</a:t>
            </a:r>
            <a:r>
              <a:rPr lang="es-ES_tradnl" dirty="0"/>
              <a:t> can </a:t>
            </a:r>
            <a:r>
              <a:rPr lang="es-ES_tradnl" dirty="0" err="1"/>
              <a:t>publish</a:t>
            </a:r>
            <a:r>
              <a:rPr lang="es-ES_tradnl" dirty="0"/>
              <a:t>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feature</a:t>
            </a:r>
            <a:r>
              <a:rPr lang="es-ES_tradnl" dirty="0"/>
              <a:t>,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need</a:t>
            </a:r>
            <a:r>
              <a:rPr lang="es-ES_tradnl" dirty="0"/>
              <a:t> to </a:t>
            </a:r>
            <a:r>
              <a:rPr lang="es-ES_tradnl" b="1" dirty="0" err="1"/>
              <a:t>fetch</a:t>
            </a:r>
            <a:r>
              <a:rPr lang="es-ES_tradnl" b="1" dirty="0"/>
              <a:t> </a:t>
            </a:r>
            <a:r>
              <a:rPr lang="es-ES_tradnl" b="1" dirty="0" err="1"/>
              <a:t>the</a:t>
            </a:r>
            <a:r>
              <a:rPr lang="es-ES_tradnl" b="1" dirty="0"/>
              <a:t> </a:t>
            </a:r>
            <a:r>
              <a:rPr lang="es-ES_tradnl" b="1" dirty="0" err="1"/>
              <a:t>updated</a:t>
            </a:r>
            <a:r>
              <a:rPr lang="es-ES_tradnl" b="1" dirty="0"/>
              <a:t> central </a:t>
            </a:r>
            <a:r>
              <a:rPr lang="es-ES_tradnl" b="1" dirty="0" err="1"/>
              <a:t>commits</a:t>
            </a:r>
            <a:r>
              <a:rPr lang="es-ES_tradnl" b="1" dirty="0"/>
              <a:t> </a:t>
            </a:r>
            <a:r>
              <a:rPr lang="es-ES_tradnl" dirty="0"/>
              <a:t>and rebase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top of </a:t>
            </a:r>
            <a:r>
              <a:rPr lang="es-ES_tradnl" dirty="0" err="1"/>
              <a:t>them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Fundamentos </a:t>
            </a:r>
            <a:r>
              <a:rPr lang="es-ES_tradnl" dirty="0" smtClean="0"/>
              <a:t>de </a:t>
            </a:r>
            <a:r>
              <a:rPr lang="es-ES_tradnl" dirty="0" smtClean="0"/>
              <a:t>GIT </a:t>
            </a:r>
            <a:r>
              <a:rPr lang="es-ES_tradnl" dirty="0" smtClean="0">
                <a:solidFill>
                  <a:srgbClr val="FF0000"/>
                </a:solidFill>
              </a:rPr>
              <a:t>(Sacar</a:t>
            </a:r>
            <a:r>
              <a:rPr lang="es-ES" dirty="0" err="1" smtClean="0">
                <a:solidFill>
                  <a:srgbClr val="FF0000"/>
                </a:solidFill>
              </a:rPr>
              <a:t>ía</a:t>
            </a:r>
            <a:r>
              <a:rPr lang="es-ES" dirty="0" smtClean="0">
                <a:solidFill>
                  <a:srgbClr val="FF0000"/>
                </a:solidFill>
              </a:rPr>
              <a:t> VCS)</a:t>
            </a:r>
            <a:endParaRPr lang="es-ES_tradnl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399402"/>
            <a:ext cx="4818048" cy="21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2" y="1378507"/>
            <a:ext cx="4810089" cy="222584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84310" y="939114"/>
            <a:ext cx="48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LISTA DE CAMBIOS (otros - VCS)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55102" y="936388"/>
            <a:ext cx="48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Snapshot</a:t>
            </a:r>
            <a:r>
              <a:rPr lang="es-ES_tradnl" dirty="0"/>
              <a:t> </a:t>
            </a:r>
            <a:r>
              <a:rPr lang="es-ES_tradnl" dirty="0" smtClean="0"/>
              <a:t> </a:t>
            </a:r>
            <a:r>
              <a:rPr lang="es-ES_tradnl" dirty="0" smtClean="0"/>
              <a:t>(GIT </a:t>
            </a:r>
            <a:r>
              <a:rPr lang="es-ES_tradnl" dirty="0" smtClean="0"/>
              <a:t>- DVCS)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1484310" y="3966518"/>
            <a:ext cx="481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Lista de cambios de los archivos a lo largo del tiempo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55102" y="3966517"/>
            <a:ext cx="5056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GIT saca unas instantáneas (fotos) de los archivos en ese instante de tiempo.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Si un archivo no es modificado, GIT no almacena el archivo nuevamente (enlace al archivo anterior).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Opera sin necesidad de estar con internet (al estar con conexión se actualiza).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Identifica archivos </a:t>
            </a:r>
            <a:r>
              <a:rPr lang="es-ES_tradnl" dirty="0" err="1" smtClean="0"/>
              <a:t>mdiante</a:t>
            </a:r>
            <a:r>
              <a:rPr lang="es-ES_tradnl" dirty="0" smtClean="0"/>
              <a:t> </a:t>
            </a:r>
            <a:r>
              <a:rPr lang="es-ES_tradnl" dirty="0" err="1" smtClean="0"/>
              <a:t>checksum</a:t>
            </a:r>
            <a:r>
              <a:rPr lang="es-ES_tradnl" dirty="0" smtClean="0"/>
              <a:t> (SHA-1).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269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Estados de </a:t>
            </a:r>
            <a:r>
              <a:rPr lang="es-ES_tradnl" dirty="0" smtClean="0"/>
              <a:t>GIT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83730"/>
            <a:ext cx="4270512" cy="40173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63758" y="1283730"/>
            <a:ext cx="5239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C</a:t>
            </a:r>
            <a:r>
              <a:rPr lang="es-ES_tradnl" b="1" dirty="0" smtClean="0"/>
              <a:t>onfirmado (</a:t>
            </a:r>
            <a:r>
              <a:rPr lang="es-ES_tradnl" b="1" dirty="0" err="1" smtClean="0"/>
              <a:t>committed</a:t>
            </a:r>
            <a:r>
              <a:rPr lang="es-ES_tradnl" b="1" dirty="0" smtClean="0"/>
              <a:t>): </a:t>
            </a:r>
            <a:r>
              <a:rPr lang="es-ES_tradnl" dirty="0" smtClean="0"/>
              <a:t>Los datos </a:t>
            </a:r>
            <a:r>
              <a:rPr lang="es-ES_tradnl" dirty="0" err="1" smtClean="0"/>
              <a:t>estan</a:t>
            </a:r>
            <a:r>
              <a:rPr lang="es-ES_tradnl" dirty="0" smtClean="0"/>
              <a:t> almacenados de manera segura en tu base de datos local.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M</a:t>
            </a:r>
            <a:r>
              <a:rPr lang="es-ES_tradnl" b="1" dirty="0" smtClean="0"/>
              <a:t>odificado (</a:t>
            </a:r>
            <a:r>
              <a:rPr lang="es-ES_tradnl" b="1" dirty="0" err="1" smtClean="0"/>
              <a:t>modified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modificado </a:t>
            </a:r>
            <a:r>
              <a:rPr lang="es-ES_tradnl" dirty="0" err="1" smtClean="0"/>
              <a:t>algun</a:t>
            </a:r>
            <a:r>
              <a:rPr lang="es-ES_tradnl" dirty="0" smtClean="0"/>
              <a:t> archivo pero que aun no lo confirmas.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P</a:t>
            </a:r>
            <a:r>
              <a:rPr lang="es-ES_tradnl" b="1" dirty="0" smtClean="0"/>
              <a:t>reparado (</a:t>
            </a:r>
            <a:r>
              <a:rPr lang="es-ES_tradnl" b="1" dirty="0" err="1" smtClean="0"/>
              <a:t>stage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marcado algún archivo modificado en su versión actual  para confirmarlo.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263758" y="4146052"/>
            <a:ext cx="55369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FLUJO DE TRABAJO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Modificar archivos en directorio trabajo.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Preparar los archivo, </a:t>
            </a:r>
            <a:r>
              <a:rPr lang="es-ES_tradnl" dirty="0" err="1" smtClean="0"/>
              <a:t>instantaneas</a:t>
            </a:r>
            <a:r>
              <a:rPr lang="es-ES_tradnl" dirty="0" smtClean="0"/>
              <a:t> en el área de preparación.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Confirmar los cambios, almacenando sus instantáneas en el directorio GIT.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611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Ramas en </a:t>
            </a:r>
            <a:r>
              <a:rPr lang="es-ES_tradnl" dirty="0" smtClean="0"/>
              <a:t>GIT (</a:t>
            </a:r>
            <a:r>
              <a:rPr lang="es-ES_tradnl" dirty="0" err="1" smtClean="0"/>
              <a:t>branching</a:t>
            </a:r>
            <a:r>
              <a:rPr lang="es-ES_tradnl" dirty="0" smtClean="0"/>
              <a:t>) </a:t>
            </a:r>
            <a:r>
              <a:rPr lang="es-ES_tradnl" dirty="0" smtClean="0">
                <a:solidFill>
                  <a:srgbClr val="FF0000"/>
                </a:solidFill>
              </a:rPr>
              <a:t>(La sacar</a:t>
            </a:r>
            <a:r>
              <a:rPr lang="es-ES" dirty="0" err="1" smtClean="0">
                <a:solidFill>
                  <a:srgbClr val="FF0000"/>
                </a:solidFill>
              </a:rPr>
              <a:t>ía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263758" y="1283730"/>
            <a:ext cx="5239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una rama principal (master), la cual es la inicial.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pueden crear ramas en base a master o </a:t>
            </a:r>
            <a:r>
              <a:rPr lang="es-ES_tradnl" dirty="0" err="1" smtClean="0"/>
              <a:t>subramas</a:t>
            </a:r>
            <a:r>
              <a:rPr lang="es-ES_tradnl" dirty="0" smtClean="0"/>
              <a:t> (copia de archivos desde rama).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/>
              <a:t>Cada </a:t>
            </a:r>
            <a:r>
              <a:rPr lang="es-ES_tradnl" dirty="0" err="1"/>
              <a:t>commit</a:t>
            </a:r>
            <a:r>
              <a:rPr lang="es-ES_tradnl" dirty="0"/>
              <a:t> almacena las instantáneas de los archivos en base a su </a:t>
            </a:r>
            <a:r>
              <a:rPr lang="es-ES_tradnl" dirty="0" err="1" smtClean="0"/>
              <a:t>checksum</a:t>
            </a:r>
            <a:r>
              <a:rPr lang="es-ES_tradnl" dirty="0" smtClean="0"/>
              <a:t> (nodo verde).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avanza en paralelo en las diferentes ramas realizando cambios.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HEAD es el apuntador que nos indica en la </a:t>
            </a:r>
            <a:r>
              <a:rPr lang="es-ES_tradnl" dirty="0" err="1" smtClean="0"/>
              <a:t>version</a:t>
            </a:r>
            <a:r>
              <a:rPr lang="es-ES_tradnl" dirty="0" smtClean="0"/>
              <a:t> y rama que nos encontramos, la cual se puede mover entre ramas (</a:t>
            </a:r>
            <a:r>
              <a:rPr lang="es-ES_tradnl" dirty="0" err="1" smtClean="0"/>
              <a:t>checkout</a:t>
            </a:r>
            <a:r>
              <a:rPr lang="es-ES_tradnl" dirty="0" smtClean="0"/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Al fusionar las ramas, se arrastran los cambios a la rama principal (fusión de cambios).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dirty="0" smtClean="0"/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38" y="1038998"/>
            <a:ext cx="4965259" cy="52135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820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</a:t>
            </a:r>
            <a:r>
              <a:rPr lang="es-ES" dirty="0" err="1" smtClean="0"/>
              <a:t>ómo</a:t>
            </a:r>
            <a:r>
              <a:rPr lang="es-ES" dirty="0" smtClean="0"/>
              <a:t> lo utilizo?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21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Actividades con GIT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804086" y="1283730"/>
            <a:ext cx="969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_tradnl" dirty="0" smtClean="0"/>
              <a:t>Crear cuenta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Registro en </a:t>
            </a:r>
            <a:r>
              <a:rPr lang="es-ES_tradnl" dirty="0" err="1" smtClean="0"/>
              <a:t>github</a:t>
            </a:r>
            <a:r>
              <a:rPr lang="es-ES_tradnl" dirty="0" smtClean="0"/>
              <a:t>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proyecto (repositorio) de prueba.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archivo y realizar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los cambios y subir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endParaRPr lang="es-ES_tradnl" dirty="0" smtClean="0"/>
          </a:p>
          <a:p>
            <a:pPr marL="342900" indent="-342900" algn="just" defTabSz="914400">
              <a:buFont typeface="+mj-lt"/>
              <a:buAutoNum type="arabicPeriod"/>
            </a:pPr>
            <a:r>
              <a:rPr lang="es-ES_tradnl" dirty="0" smtClean="0"/>
              <a:t>Clonar un proyecto existente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Ubicarse en la rama correspondiente.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Realizar cambios a un determinado archivo.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cambios y subirlos.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Fusionar las ramas (administrador).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Visualizar versión actualizada en master.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4" y="4826318"/>
            <a:ext cx="7585656" cy="1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 útiles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Libro </a:t>
            </a:r>
            <a:r>
              <a:rPr lang="es-ES_tradnl" dirty="0" smtClean="0"/>
              <a:t>Oficial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git-scm.com/book/en/v2</a:t>
            </a:r>
            <a:r>
              <a:rPr lang="es-ES_tradnl" dirty="0" smtClean="0"/>
              <a:t>  </a:t>
            </a:r>
          </a:p>
          <a:p>
            <a:r>
              <a:rPr lang="es-ES_tradnl" dirty="0" smtClean="0"/>
              <a:t>Acerca de </a:t>
            </a:r>
            <a:r>
              <a:rPr lang="es-ES_tradnl" dirty="0" err="1" smtClean="0"/>
              <a:t>Git</a:t>
            </a:r>
            <a:r>
              <a:rPr lang="es-ES_tradnl" dirty="0" smtClean="0"/>
              <a:t> </a:t>
            </a:r>
            <a:r>
              <a:rPr lang="es-ES_tradnl" dirty="0">
                <a:sym typeface="Wingdings"/>
              </a:rPr>
              <a:t> </a:t>
            </a:r>
            <a:r>
              <a:rPr lang="es-ES_tradnl" dirty="0">
                <a:sym typeface="Wingdings"/>
                <a:hlinkClick r:id="rId3"/>
              </a:rPr>
              <a:t>https://</a:t>
            </a:r>
            <a:r>
              <a:rPr lang="es-ES_tradnl" dirty="0" smtClean="0">
                <a:sym typeface="Wingdings"/>
                <a:hlinkClick r:id="rId3"/>
              </a:rPr>
              <a:t>git-scm.com/about/branching-and-merging</a:t>
            </a:r>
            <a:r>
              <a:rPr lang="es-ES_tradnl" dirty="0" smtClean="0">
                <a:sym typeface="Wingdings"/>
              </a:rPr>
              <a:t> </a:t>
            </a:r>
            <a:endParaRPr lang="es-ES_tradnl" dirty="0" smtClean="0"/>
          </a:p>
          <a:p>
            <a:r>
              <a:rPr lang="es-ES_tradnl" dirty="0" smtClean="0"/>
              <a:t>Descarga </a:t>
            </a:r>
            <a:r>
              <a:rPr lang="es-ES_tradnl" dirty="0"/>
              <a:t>en distintos S.O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>
                <a:hlinkClick r:id="rId4"/>
              </a:rPr>
              <a:t>https://git-scm.com/downloads</a:t>
            </a:r>
            <a:endParaRPr lang="es-ES_tradnl" dirty="0"/>
          </a:p>
          <a:p>
            <a:r>
              <a:rPr lang="es-ES_tradnl" dirty="0" smtClean="0"/>
              <a:t>Clientes GUI </a:t>
            </a:r>
            <a:r>
              <a:rPr lang="es-ES_tradnl" dirty="0">
                <a:sym typeface="Wingdings"/>
              </a:rPr>
              <a:t> </a:t>
            </a:r>
            <a:r>
              <a:rPr lang="es-ES_tradnl" dirty="0">
                <a:sym typeface="Wingdings"/>
                <a:hlinkClick r:id="rId5"/>
              </a:rPr>
              <a:t>https://</a:t>
            </a:r>
            <a:r>
              <a:rPr lang="es-ES_tradnl" dirty="0" smtClean="0">
                <a:sym typeface="Wingdings"/>
                <a:hlinkClick r:id="rId5"/>
              </a:rPr>
              <a:t>git-scm.com/downloads/guis</a:t>
            </a:r>
            <a:r>
              <a:rPr lang="es-ES_tradnl" dirty="0" smtClean="0">
                <a:sym typeface="Wingdings"/>
              </a:rPr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225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470991"/>
            <a:ext cx="10018713" cy="5387009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 </a:t>
            </a:r>
            <a:r>
              <a:rPr lang="es-ES_tradnl" dirty="0" smtClean="0"/>
              <a:t>GIT</a:t>
            </a:r>
            <a:endParaRPr lang="es-ES_tradnl" dirty="0"/>
          </a:p>
          <a:p>
            <a:pPr lvl="1"/>
            <a:r>
              <a:rPr lang="es-ES_tradnl" dirty="0" smtClean="0"/>
              <a:t>Control de Versiones</a:t>
            </a:r>
          </a:p>
          <a:p>
            <a:pPr lvl="1"/>
            <a:r>
              <a:rPr lang="es-ES_tradnl" dirty="0" smtClean="0"/>
              <a:t>Un poco de historia</a:t>
            </a:r>
          </a:p>
          <a:p>
            <a:pPr lvl="1"/>
            <a:r>
              <a:rPr lang="es-ES_tradnl" dirty="0" smtClean="0"/>
              <a:t>¿Q</a:t>
            </a:r>
            <a:r>
              <a:rPr lang="es-ES" dirty="0" err="1" smtClean="0"/>
              <a:t>ué</a:t>
            </a:r>
            <a:r>
              <a:rPr lang="es-ES" dirty="0" smtClean="0"/>
              <a:t> es </a:t>
            </a:r>
            <a:r>
              <a:rPr lang="es-ES_tradnl" dirty="0" smtClean="0"/>
              <a:t>GIT?</a:t>
            </a:r>
          </a:p>
          <a:p>
            <a:pPr lvl="1"/>
            <a:r>
              <a:rPr lang="es-ES_tradnl" dirty="0" smtClean="0"/>
              <a:t>Características</a:t>
            </a:r>
          </a:p>
          <a:p>
            <a:pPr lvl="1"/>
            <a:r>
              <a:rPr lang="es-ES_tradnl" dirty="0" smtClean="0"/>
              <a:t>T</a:t>
            </a:r>
            <a:r>
              <a:rPr lang="es-ES" dirty="0" err="1" smtClean="0"/>
              <a:t>érminos</a:t>
            </a:r>
            <a:endParaRPr lang="es-ES" dirty="0" smtClean="0"/>
          </a:p>
          <a:p>
            <a:r>
              <a:rPr lang="es-ES" dirty="0" smtClean="0"/>
              <a:t>Cómo Funciona GIT</a:t>
            </a:r>
          </a:p>
          <a:p>
            <a:pPr lvl="1"/>
            <a:r>
              <a:rPr lang="es-ES" dirty="0"/>
              <a:t>¿</a:t>
            </a:r>
            <a:r>
              <a:rPr lang="es-ES" dirty="0" smtClean="0"/>
              <a:t>Cómo trabaja GIT?</a:t>
            </a:r>
          </a:p>
          <a:p>
            <a:pPr lvl="1"/>
            <a:r>
              <a:rPr lang="es-ES" dirty="0" smtClean="0"/>
              <a:t>Fundamentos de GIT</a:t>
            </a:r>
          </a:p>
          <a:p>
            <a:pPr lvl="1"/>
            <a:r>
              <a:rPr lang="es-ES" dirty="0" smtClean="0"/>
              <a:t>Estados de GIT</a:t>
            </a:r>
          </a:p>
          <a:p>
            <a:pPr lvl="1"/>
            <a:r>
              <a:rPr lang="es-ES" dirty="0" smtClean="0"/>
              <a:t>Ramas en GIT</a:t>
            </a:r>
            <a:endParaRPr lang="es-ES" dirty="0"/>
          </a:p>
          <a:p>
            <a:r>
              <a:rPr lang="es-ES" dirty="0" smtClean="0"/>
              <a:t>¿Cómo utilizar GIT?</a:t>
            </a:r>
          </a:p>
          <a:p>
            <a:pPr lvl="1"/>
            <a:r>
              <a:rPr lang="es-ES" dirty="0" smtClean="0"/>
              <a:t>Ejercicio Nº 1</a:t>
            </a:r>
          </a:p>
          <a:p>
            <a:pPr lvl="1"/>
            <a:r>
              <a:rPr lang="es-ES" dirty="0" smtClean="0"/>
              <a:t>Ejercicio Nº 2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682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Sistemas de Control de Versiones - NO IR</a:t>
            </a:r>
            <a:r>
              <a:rPr lang="es-ES" dirty="0" smtClean="0">
                <a:solidFill>
                  <a:srgbClr val="FF0000"/>
                </a:solidFill>
              </a:rPr>
              <a:t>ÍA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2" cy="3863009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Local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weaknesses</a:t>
            </a:r>
            <a:endParaRPr lang="es-ES_tradnl" dirty="0"/>
          </a:p>
          <a:p>
            <a:r>
              <a:rPr lang="es-ES_tradnl" dirty="0" err="1"/>
              <a:t>Centralized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diagram</a:t>
            </a:r>
            <a:endParaRPr lang="es-ES_tradnl" dirty="0"/>
          </a:p>
          <a:p>
            <a:pPr lvl="1"/>
            <a:r>
              <a:rPr lang="es-ES" dirty="0" smtClean="0"/>
              <a:t>Punto </a:t>
            </a:r>
            <a:r>
              <a:rPr lang="es-ES" dirty="0"/>
              <a:t>único de fallo </a:t>
            </a:r>
            <a:endParaRPr lang="es-ES" dirty="0" smtClean="0"/>
          </a:p>
          <a:p>
            <a:pPr lvl="1"/>
            <a:r>
              <a:rPr lang="es-ES" dirty="0"/>
              <a:t>L</a:t>
            </a:r>
            <a:r>
              <a:rPr lang="es-ES" dirty="0" smtClean="0"/>
              <a:t>as </a:t>
            </a:r>
            <a:r>
              <a:rPr lang="es-ES" dirty="0"/>
              <a:t>subidas son lentas </a:t>
            </a:r>
            <a:endParaRPr lang="es-ES" dirty="0" smtClean="0"/>
          </a:p>
          <a:p>
            <a:pPr lvl="1"/>
            <a:r>
              <a:rPr lang="es-ES" dirty="0"/>
              <a:t>C</a:t>
            </a:r>
            <a:r>
              <a:rPr lang="es-ES" dirty="0" smtClean="0"/>
              <a:t>ambios </a:t>
            </a:r>
            <a:r>
              <a:rPr lang="es-ES" dirty="0"/>
              <a:t>pueden romper todos </a:t>
            </a:r>
            <a:endParaRPr lang="es-ES" dirty="0" smtClean="0"/>
          </a:p>
          <a:p>
            <a:pPr lvl="1"/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fusión es </a:t>
            </a:r>
            <a:r>
              <a:rPr lang="es-ES" dirty="0" smtClean="0"/>
              <a:t>dolorosa</a:t>
            </a:r>
          </a:p>
          <a:p>
            <a:r>
              <a:rPr lang="es-ES_tradnl" dirty="0" err="1" smtClean="0"/>
              <a:t>Distributed</a:t>
            </a:r>
            <a:r>
              <a:rPr lang="es-ES_tradnl" dirty="0" smtClean="0"/>
              <a:t>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diagram</a:t>
            </a:r>
            <a:endParaRPr lang="es-ES_tradnl" dirty="0"/>
          </a:p>
          <a:p>
            <a:pPr lvl="1"/>
            <a:r>
              <a:rPr lang="es-ES_tradnl" dirty="0" smtClean="0"/>
              <a:t>Distribuido</a:t>
            </a:r>
          </a:p>
          <a:p>
            <a:pPr lvl="1"/>
            <a:r>
              <a:rPr lang="es-ES_tradnl" dirty="0" smtClean="0"/>
              <a:t>no necesidad red</a:t>
            </a:r>
          </a:p>
          <a:p>
            <a:pPr lvl="1"/>
            <a:r>
              <a:rPr lang="es-ES_tradnl" dirty="0" smtClean="0"/>
              <a:t>R</a:t>
            </a:r>
            <a:r>
              <a:rPr lang="es-ES" dirty="0" err="1" smtClean="0"/>
              <a:t>ápido</a:t>
            </a:r>
            <a:r>
              <a:rPr lang="es-ES_tradnl" dirty="0" smtClean="0"/>
              <a:t> (local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92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30895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Sistemas de control de versiones (VCS)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42" y="1195855"/>
            <a:ext cx="2821649" cy="31777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81" y="1221613"/>
            <a:ext cx="3043881" cy="2406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195855"/>
            <a:ext cx="2949544" cy="2485734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484310" y="789716"/>
            <a:ext cx="2949543" cy="407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LOCAL (LCVS)</a:t>
            </a:r>
            <a:endParaRPr lang="es-ES_tradnl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221482" y="790832"/>
            <a:ext cx="304388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CENTRALIZADO (CVCS)</a:t>
            </a:r>
            <a:endParaRPr lang="es-ES_tradnl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8804941" y="790832"/>
            <a:ext cx="282165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DISTRIBUIDO (DVCS)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484310" y="3958938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Manualmente copiar los archivos a otro directorio indicando fecha y hora.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Automáticamente con un sistema llamado RCS.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No existe colaboración con otras personas.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184410" y="3955466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Servidor centralizado con los archivos versionados.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Fallos en el servidor implica fallos para todos.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centralizada con mas personas.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99157" y="4582646"/>
            <a:ext cx="326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Datos distribuidos entre los clientes.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Ante un fallo del servidor, se puede restaurar desde un cliente.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distribuida con mas personas.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3623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Un poco de historia (Esquema</a:t>
            </a:r>
            <a:r>
              <a:rPr lang="es-ES_tradnl" dirty="0" smtClean="0">
                <a:solidFill>
                  <a:srgbClr val="FF0000"/>
                </a:solidFill>
              </a:rPr>
              <a:t>) NO IR</a:t>
            </a:r>
            <a:r>
              <a:rPr lang="es-ES" dirty="0" smtClean="0">
                <a:solidFill>
                  <a:srgbClr val="FF0000"/>
                </a:solidFill>
              </a:rPr>
              <a:t>ÍA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889687"/>
            <a:ext cx="10018713" cy="4901514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Durante la mayor parte del mantenimiento del núcleo de Linux (1991-2002), los cambios en el software se pasaron en forma de parches y archivos. En 2002, el proyecto del núcleo de Linux empezó a usar un DVCS propietario llamado </a:t>
            </a:r>
            <a:r>
              <a:rPr lang="es-ES_tradnl" dirty="0" err="1"/>
              <a:t>BitKeeper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/>
              <a:t>En 2005, la relación entre la comunidad que desarrollaba el núcleo de Linux y la compañía que desarrollaba </a:t>
            </a:r>
            <a:r>
              <a:rPr lang="es-ES_tradnl" dirty="0" err="1"/>
              <a:t>BitKeeper</a:t>
            </a:r>
            <a:r>
              <a:rPr lang="es-ES_tradnl" dirty="0"/>
              <a:t> se vino abajo, y la herramienta dejó de ser gratuita.</a:t>
            </a:r>
          </a:p>
          <a:p>
            <a:pPr algn="just"/>
            <a:r>
              <a:rPr lang="es-ES_tradnl" dirty="0" smtClean="0"/>
              <a:t>Esto </a:t>
            </a:r>
            <a:r>
              <a:rPr lang="es-ES_tradnl" dirty="0"/>
              <a:t>impulsó a la comunidad de desarrollo de Linux (y en particular a </a:t>
            </a:r>
            <a:r>
              <a:rPr lang="es-ES_tradnl" dirty="0" err="1"/>
              <a:t>Linus</a:t>
            </a:r>
            <a:r>
              <a:rPr lang="es-ES_tradnl" dirty="0"/>
              <a:t> </a:t>
            </a:r>
            <a:r>
              <a:rPr lang="es-ES_tradnl" dirty="0" err="1"/>
              <a:t>Torvalds</a:t>
            </a:r>
            <a:r>
              <a:rPr lang="es-ES_tradnl" dirty="0"/>
              <a:t>, el creador de Linux) </a:t>
            </a:r>
            <a:r>
              <a:rPr lang="es-ES_tradnl" dirty="0" smtClean="0"/>
              <a:t>a desarrollar GIT. </a:t>
            </a:r>
          </a:p>
          <a:p>
            <a:pPr algn="just"/>
            <a:r>
              <a:rPr lang="es-ES_tradnl" dirty="0" smtClean="0"/>
              <a:t>Desde el 2005 GIT ha evolucionado y madurado.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010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Un poco de historia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36" y="2531914"/>
            <a:ext cx="1860804" cy="21337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" y="4560258"/>
            <a:ext cx="2857500" cy="1276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34" y="3017551"/>
            <a:ext cx="2889250" cy="1206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5" y="1326554"/>
            <a:ext cx="1515618" cy="1930146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6705178" y="3125519"/>
            <a:ext cx="1172818" cy="94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2005</a:t>
            </a:r>
            <a:endParaRPr lang="es-ES_tradnl"/>
          </a:p>
        </p:txBody>
      </p:sp>
      <p:sp>
        <p:nvSpPr>
          <p:cNvPr id="15" name="Flecha derecha 14"/>
          <p:cNvSpPr/>
          <p:nvPr/>
        </p:nvSpPr>
        <p:spPr>
          <a:xfrm>
            <a:off x="2304959" y="3017551"/>
            <a:ext cx="1762144" cy="116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1991 - 2002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00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</a:t>
            </a:r>
            <a:r>
              <a:rPr lang="es-ES" dirty="0" smtClean="0"/>
              <a:t> </a:t>
            </a:r>
            <a:r>
              <a:rPr lang="es-ES" dirty="0" smtClean="0"/>
              <a:t>es GIT?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smtClean="0"/>
              <a:t> es un sistema de control de versiones </a:t>
            </a:r>
            <a:r>
              <a:rPr lang="es-ES_tradnl" b="1" dirty="0" smtClean="0"/>
              <a:t>distribuido</a:t>
            </a:r>
            <a:r>
              <a:rPr lang="es-ES_tradnl" dirty="0" smtClean="0"/>
              <a:t> </a:t>
            </a:r>
            <a:r>
              <a:rPr lang="es-ES_tradnl" b="1" i="1" dirty="0" smtClean="0"/>
              <a:t>free y open </a:t>
            </a:r>
            <a:r>
              <a:rPr lang="es-ES_tradnl" b="1" i="1" dirty="0" err="1" smtClean="0"/>
              <a:t>source</a:t>
            </a:r>
            <a:r>
              <a:rPr lang="es-ES_tradnl" b="1" i="1" dirty="0" smtClean="0"/>
              <a:t> </a:t>
            </a:r>
            <a:r>
              <a:rPr lang="es-ES_tradnl" dirty="0" smtClean="0"/>
              <a:t>diseñado para manejar desde proyectos pequeños a </a:t>
            </a:r>
            <a:r>
              <a:rPr lang="es-ES_tradnl" dirty="0" smtClean="0"/>
              <a:t>muy grandes </a:t>
            </a:r>
            <a:r>
              <a:rPr lang="es-ES_tradnl" dirty="0" smtClean="0"/>
              <a:t>con </a:t>
            </a:r>
            <a:r>
              <a:rPr lang="es-ES_tradnl" b="1" i="1" dirty="0" err="1" smtClean="0"/>
              <a:t>ra</a:t>
            </a:r>
            <a:r>
              <a:rPr lang="es-ES" b="1" i="1" dirty="0" err="1" smtClean="0"/>
              <a:t>pidez</a:t>
            </a:r>
            <a:r>
              <a:rPr lang="es-ES_tradnl" b="1" i="1" dirty="0" smtClean="0"/>
              <a:t> y eficiencia</a:t>
            </a:r>
            <a:r>
              <a:rPr lang="es-ES_tradnl" dirty="0" smtClean="0"/>
              <a:t>. </a:t>
            </a:r>
            <a:endParaRPr lang="es-ES_tradnl" dirty="0"/>
          </a:p>
          <a:p>
            <a:pPr algn="just"/>
            <a:endParaRPr lang="es-ES_tradnl" dirty="0" smtClean="0"/>
          </a:p>
          <a:p>
            <a:pPr algn="just"/>
            <a:r>
              <a:rPr lang="es-ES_tradnl" b="1" i="1" dirty="0" smtClean="0"/>
              <a:t>Control </a:t>
            </a:r>
            <a:r>
              <a:rPr lang="es-ES_tradnl" b="1" i="1" dirty="0" smtClean="0"/>
              <a:t>de Versiones</a:t>
            </a:r>
            <a:r>
              <a:rPr lang="es-ES" b="1" i="1" dirty="0" smtClean="0"/>
              <a:t>:</a:t>
            </a:r>
            <a:r>
              <a:rPr lang="es-ES" dirty="0" smtClean="0"/>
              <a:t> </a:t>
            </a:r>
            <a:r>
              <a:rPr lang="es-ES" dirty="0" smtClean="0"/>
              <a:t>es </a:t>
            </a:r>
            <a:r>
              <a:rPr lang="es-ES" dirty="0"/>
              <a:t>un sistema que registra los cambios realizados sobre un archivo o conjunto de archivos a lo largo del tiempo, de modo que puedas recuperar versiones específicas más adelante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52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Rapidez</a:t>
            </a:r>
          </a:p>
          <a:p>
            <a:pPr algn="just"/>
            <a:r>
              <a:rPr lang="es-ES_tradnl" dirty="0" smtClean="0"/>
              <a:t>Distribuido</a:t>
            </a:r>
            <a:endParaRPr lang="es-ES_tradnl" dirty="0"/>
          </a:p>
          <a:p>
            <a:pPr algn="just"/>
            <a:r>
              <a:rPr lang="es-ES_tradnl" dirty="0" smtClean="0"/>
              <a:t>Aseguramiento de Datos. (encriptados)</a:t>
            </a:r>
            <a:endParaRPr lang="es-ES_tradnl" dirty="0"/>
          </a:p>
          <a:p>
            <a:pPr algn="just"/>
            <a:r>
              <a:rPr lang="es-ES_tradnl" dirty="0" smtClean="0"/>
              <a:t>Modelo de </a:t>
            </a:r>
            <a:r>
              <a:rPr lang="es-ES_tradnl" dirty="0" err="1" smtClean="0"/>
              <a:t>branching</a:t>
            </a:r>
            <a:r>
              <a:rPr lang="es-ES_tradnl" dirty="0" smtClean="0"/>
              <a:t>. </a:t>
            </a:r>
            <a:r>
              <a:rPr lang="es-ES_tradnl" dirty="0" smtClean="0"/>
              <a:t>Fuerte </a:t>
            </a:r>
            <a:r>
              <a:rPr lang="es-ES_tradnl" dirty="0"/>
              <a:t>apoyo en el desarrollo no lineal </a:t>
            </a:r>
            <a:r>
              <a:rPr lang="es-ES_tradnl" dirty="0" smtClean="0"/>
              <a:t>(Miles de ramas paralelas)</a:t>
            </a:r>
            <a:endParaRPr lang="es-ES_tradnl" dirty="0"/>
          </a:p>
          <a:p>
            <a:pPr algn="just"/>
            <a:r>
              <a:rPr lang="es-ES_tradnl" dirty="0" smtClean="0"/>
              <a:t>Capacidad </a:t>
            </a:r>
            <a:r>
              <a:rPr lang="es-ES_tradnl" dirty="0"/>
              <a:t>de manejar grandes </a:t>
            </a:r>
            <a:r>
              <a:rPr lang="es-ES_tradnl" dirty="0" smtClean="0"/>
              <a:t>proyectos.</a:t>
            </a:r>
          </a:p>
          <a:p>
            <a:pPr algn="just"/>
            <a:r>
              <a:rPr lang="es-ES_tradnl" dirty="0" smtClean="0"/>
              <a:t>Free y Open </a:t>
            </a:r>
            <a:r>
              <a:rPr lang="es-ES_tradnl" dirty="0" err="1" smtClean="0"/>
              <a:t>Source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135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Terminolog</a:t>
            </a:r>
            <a:r>
              <a:rPr lang="es-ES" dirty="0" err="1" smtClean="0"/>
              <a:t>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07704"/>
            <a:ext cx="10018713" cy="4631635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err="1" smtClean="0"/>
              <a:t>Repository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</a:t>
            </a:r>
            <a:r>
              <a:rPr lang="es-ES_tradnl" dirty="0">
                <a:sym typeface="Wingdings"/>
              </a:rPr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/>
              <a:t>a </a:t>
            </a:r>
            <a:r>
              <a:rPr lang="es-ES_tradnl" dirty="0" err="1"/>
              <a:t>database</a:t>
            </a:r>
            <a:r>
              <a:rPr lang="es-ES_tradnl" dirty="0"/>
              <a:t> of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edits</a:t>
            </a:r>
            <a:r>
              <a:rPr lang="es-ES_tradnl" dirty="0"/>
              <a:t> to, and/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historical</a:t>
            </a:r>
            <a:r>
              <a:rPr lang="es-ES_tradnl" dirty="0"/>
              <a:t> </a:t>
            </a:r>
            <a:r>
              <a:rPr lang="es-ES_tradnl" dirty="0" err="1"/>
              <a:t>versions</a:t>
            </a:r>
            <a:r>
              <a:rPr lang="es-ES_tradnl" dirty="0"/>
              <a:t> (</a:t>
            </a:r>
            <a:r>
              <a:rPr lang="es-ES_tradnl" dirty="0" err="1"/>
              <a:t>snapshots</a:t>
            </a:r>
            <a:r>
              <a:rPr lang="es-ES_tradnl" dirty="0"/>
              <a:t>) of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project.local</a:t>
            </a:r>
            <a:r>
              <a:rPr lang="es-ES_tradnl" dirty="0"/>
              <a:t> </a:t>
            </a:r>
            <a:r>
              <a:rPr lang="es-ES_tradnl" dirty="0" err="1"/>
              <a:t>repository</a:t>
            </a:r>
            <a:r>
              <a:rPr lang="es-ES_tradnl" dirty="0"/>
              <a:t> and </a:t>
            </a:r>
            <a:r>
              <a:rPr lang="es-ES_tradnl" dirty="0" err="1"/>
              <a:t>the</a:t>
            </a:r>
            <a:r>
              <a:rPr lang="es-ES_tradnl" dirty="0"/>
              <a:t> central (</a:t>
            </a:r>
            <a:r>
              <a:rPr lang="es-ES_tradnl" dirty="0" err="1"/>
              <a:t>remote</a:t>
            </a:r>
            <a:r>
              <a:rPr lang="es-ES_tradnl" dirty="0"/>
              <a:t>)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err="1" smtClean="0"/>
              <a:t>Working</a:t>
            </a:r>
            <a:r>
              <a:rPr lang="es-ES_tradnl" b="1" dirty="0" smtClean="0"/>
              <a:t> </a:t>
            </a:r>
            <a:r>
              <a:rPr lang="es-ES_tradnl" b="1" dirty="0" err="1"/>
              <a:t>copy</a:t>
            </a:r>
            <a:r>
              <a:rPr lang="es-ES_tradnl" b="1" dirty="0"/>
              <a:t> (</a:t>
            </a:r>
            <a:r>
              <a:rPr lang="es-ES_tradnl" b="1" dirty="0" err="1" smtClean="0"/>
              <a:t>checkout</a:t>
            </a:r>
            <a:r>
              <a:rPr lang="es-ES_tradnl" b="1" dirty="0" smtClean="0"/>
              <a:t>)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your</a:t>
            </a:r>
            <a:r>
              <a:rPr lang="es-ES_tradnl" dirty="0" smtClean="0"/>
              <a:t> personal (local) </a:t>
            </a:r>
            <a:r>
              <a:rPr lang="es-ES_tradnl" dirty="0" err="1" smtClean="0"/>
              <a:t>copy</a:t>
            </a:r>
            <a:r>
              <a:rPr lang="es-ES_tradnl" dirty="0" smtClean="0"/>
              <a:t> of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smtClean="0"/>
              <a:t>Clone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action</a:t>
            </a:r>
            <a:r>
              <a:rPr lang="es-ES_tradnl" dirty="0" smtClean="0"/>
              <a:t> </a:t>
            </a:r>
            <a:r>
              <a:rPr lang="es-ES_tradnl" dirty="0"/>
              <a:t>to </a:t>
            </a:r>
            <a:r>
              <a:rPr lang="es-ES_tradnl" dirty="0" err="1"/>
              <a:t>copy</a:t>
            </a:r>
            <a:r>
              <a:rPr lang="es-ES_tradnl" dirty="0"/>
              <a:t> a </a:t>
            </a:r>
            <a:r>
              <a:rPr lang="es-ES_tradnl" dirty="0" err="1"/>
              <a:t>remote</a:t>
            </a:r>
            <a:r>
              <a:rPr lang="es-ES_tradnl" dirty="0"/>
              <a:t> </a:t>
            </a:r>
            <a:r>
              <a:rPr lang="es-ES_tradnl" dirty="0" err="1"/>
              <a:t>repository</a:t>
            </a:r>
            <a:r>
              <a:rPr lang="es-ES_tradnl" dirty="0"/>
              <a:t> to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smtClean="0"/>
              <a:t>local</a:t>
            </a:r>
          </a:p>
          <a:p>
            <a:r>
              <a:rPr lang="es-ES_tradnl" b="1" dirty="0" err="1" smtClean="0"/>
              <a:t>Commit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action</a:t>
            </a:r>
            <a:r>
              <a:rPr lang="es-ES_tradnl" dirty="0"/>
              <a:t>,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made</a:t>
            </a:r>
            <a:r>
              <a:rPr lang="es-ES_tradnl" dirty="0"/>
              <a:t> to share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teammates</a:t>
            </a:r>
            <a:r>
              <a:rPr lang="es-ES_tradnl" dirty="0"/>
              <a:t>. </a:t>
            </a:r>
            <a:r>
              <a:rPr lang="es-ES_tradnl" dirty="0" err="1"/>
              <a:t>uploading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local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err="1" smtClean="0"/>
              <a:t>Update</a:t>
            </a:r>
            <a:r>
              <a:rPr lang="es-ES_tradnl" b="1" dirty="0" smtClean="0"/>
              <a:t> </a:t>
            </a:r>
            <a:r>
              <a:rPr lang="es-ES_tradnl" b="1" dirty="0"/>
              <a:t>(</a:t>
            </a:r>
            <a:r>
              <a:rPr lang="es-ES_tradnl" b="1" dirty="0" err="1"/>
              <a:t>git</a:t>
            </a:r>
            <a:r>
              <a:rPr lang="es-ES_tradnl" b="1" dirty="0"/>
              <a:t> </a:t>
            </a:r>
            <a:r>
              <a:rPr lang="es-ES_tradnl" b="1" dirty="0" err="1"/>
              <a:t>pull</a:t>
            </a:r>
            <a:r>
              <a:rPr lang="es-ES_tradnl" b="1" dirty="0" smtClean="0"/>
              <a:t>)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action</a:t>
            </a:r>
            <a:r>
              <a:rPr lang="es-ES_tradnl" dirty="0"/>
              <a:t>,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made</a:t>
            </a:r>
            <a:r>
              <a:rPr lang="es-ES_tradnl" dirty="0"/>
              <a:t> to </a:t>
            </a:r>
            <a:r>
              <a:rPr lang="es-ES_tradnl" dirty="0" err="1"/>
              <a:t>make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working</a:t>
            </a:r>
            <a:r>
              <a:rPr lang="es-ES_tradnl" dirty="0"/>
              <a:t> </a:t>
            </a:r>
            <a:r>
              <a:rPr lang="es-ES_tradnl" dirty="0" err="1"/>
              <a:t>copy</a:t>
            </a:r>
            <a:r>
              <a:rPr lang="es-ES_tradnl" dirty="0"/>
              <a:t> up-to-date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remote</a:t>
            </a:r>
            <a:r>
              <a:rPr lang="es-ES_tradnl" dirty="0"/>
              <a:t> </a:t>
            </a:r>
            <a:r>
              <a:rPr lang="es-ES_tradnl" dirty="0" err="1" smtClean="0"/>
              <a:t>repository</a:t>
            </a:r>
            <a:r>
              <a:rPr lang="es-ES_tradnl" dirty="0" smtClean="0"/>
              <a:t>.</a:t>
            </a:r>
          </a:p>
          <a:p>
            <a:r>
              <a:rPr lang="es-ES_tradnl" b="1" dirty="0" err="1" smtClean="0"/>
              <a:t>Branch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/>
              <a:t>a </a:t>
            </a:r>
            <a:r>
              <a:rPr lang="es-ES_tradnl" dirty="0" err="1"/>
              <a:t>copy</a:t>
            </a:r>
            <a:r>
              <a:rPr lang="es-ES_tradnl" dirty="0"/>
              <a:t> of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smtClean="0"/>
              <a:t>Master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/>
              <a:t>a </a:t>
            </a:r>
            <a:r>
              <a:rPr lang="es-ES_tradnl" dirty="0" err="1"/>
              <a:t>main</a:t>
            </a:r>
            <a:r>
              <a:rPr lang="es-ES_tradnl" dirty="0"/>
              <a:t> </a:t>
            </a:r>
            <a:r>
              <a:rPr lang="es-ES_tradnl" dirty="0" err="1"/>
              <a:t>branch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r>
              <a:rPr lang="es-ES_tradnl" b="1" dirty="0" err="1" smtClean="0"/>
              <a:t>Merge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/>
              <a:t>action</a:t>
            </a:r>
            <a:r>
              <a:rPr lang="es-ES_tradnl" dirty="0"/>
              <a:t> to combine </a:t>
            </a:r>
            <a:r>
              <a:rPr lang="es-ES_tradnl" dirty="0" err="1"/>
              <a:t>independent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/>
              <a:t>one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052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519</TotalTime>
  <Words>1182</Words>
  <Application>Microsoft Macintosh PowerPoint</Application>
  <PresentationFormat>Panorámica</PresentationFormat>
  <Paragraphs>137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Calibri</vt:lpstr>
      <vt:lpstr>Corbel</vt:lpstr>
      <vt:lpstr>Mangal</vt:lpstr>
      <vt:lpstr>Wingdings</vt:lpstr>
      <vt:lpstr>Arial</vt:lpstr>
      <vt:lpstr>Parallax</vt:lpstr>
      <vt:lpstr>Control de versiones con GIT</vt:lpstr>
      <vt:lpstr>Agenda</vt:lpstr>
      <vt:lpstr>Sistemas de Control de Versiones - NO IRÍA</vt:lpstr>
      <vt:lpstr>Sistemas de control de versiones (VCS)</vt:lpstr>
      <vt:lpstr>Un poco de historia (Esquema) NO IRÍA</vt:lpstr>
      <vt:lpstr>Un poco de historia</vt:lpstr>
      <vt:lpstr>¿Qué es GIT?</vt:lpstr>
      <vt:lpstr>Características</vt:lpstr>
      <vt:lpstr>Terminología</vt:lpstr>
      <vt:lpstr>Herramientas – No iría</vt:lpstr>
      <vt:lpstr>¿Cómo Funciona?</vt:lpstr>
      <vt:lpstr>¿Cómo Trabaja Git?</vt:lpstr>
      <vt:lpstr>Fundamentos de GIT (Sacaría VCS)</vt:lpstr>
      <vt:lpstr>Estados de GIT</vt:lpstr>
      <vt:lpstr>Ramas en GIT (branching) (La sacaría)</vt:lpstr>
      <vt:lpstr>¿Cómo lo utilizo?</vt:lpstr>
      <vt:lpstr>Actividades con GIT</vt:lpstr>
      <vt:lpstr>Enlaces  útiles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con GIT</dc:title>
  <dc:creator>Usuario de Microsoft Office</dc:creator>
  <cp:lastModifiedBy>Usuario de Microsoft Office</cp:lastModifiedBy>
  <cp:revision>101</cp:revision>
  <dcterms:created xsi:type="dcterms:W3CDTF">2017-08-10T21:49:07Z</dcterms:created>
  <dcterms:modified xsi:type="dcterms:W3CDTF">2017-09-22T06:01:25Z</dcterms:modified>
</cp:coreProperties>
</file>