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2" r:id="rId4"/>
    <p:sldId id="258" r:id="rId5"/>
    <p:sldId id="270" r:id="rId6"/>
    <p:sldId id="266" r:id="rId7"/>
    <p:sldId id="267" r:id="rId8"/>
    <p:sldId id="268" r:id="rId9"/>
    <p:sldId id="259" r:id="rId10"/>
    <p:sldId id="260" r:id="rId11"/>
    <p:sldId id="263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51"/>
  </p:normalViewPr>
  <p:slideViewPr>
    <p:cSldViewPr snapToGrid="0" snapToObjects="1">
      <p:cViewPr varScale="1">
        <p:scale>
          <a:sx n="65" d="100"/>
          <a:sy n="65" d="100"/>
        </p:scale>
        <p:origin x="2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" TargetMode="External"/><Relationship Id="rId4" Type="http://schemas.openxmlformats.org/officeDocument/2006/relationships/hyperlink" Target="https://about.gitlab.com/" TargetMode="External"/><Relationship Id="rId5" Type="http://schemas.openxmlformats.org/officeDocument/2006/relationships/hyperlink" Target="https://gog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Control de versiones con GIT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Universidad de La Serena</a:t>
            </a:r>
          </a:p>
          <a:p>
            <a:r>
              <a:rPr lang="es-ES_tradnl" dirty="0" smtClean="0"/>
              <a:t>Campus Digital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36" y="5712141"/>
            <a:ext cx="2951886" cy="9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Estados de </a:t>
            </a:r>
            <a:r>
              <a:rPr lang="es-ES_tradnl" dirty="0" smtClean="0"/>
              <a:t>GIT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83730"/>
            <a:ext cx="4270512" cy="40173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63758" y="1283730"/>
            <a:ext cx="5239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C</a:t>
            </a:r>
            <a:r>
              <a:rPr lang="es-ES_tradnl" b="1" dirty="0" smtClean="0"/>
              <a:t>onfirmado (</a:t>
            </a:r>
            <a:r>
              <a:rPr lang="es-ES_tradnl" b="1" dirty="0" err="1" smtClean="0"/>
              <a:t>committed</a:t>
            </a:r>
            <a:r>
              <a:rPr lang="es-ES_tradnl" b="1" dirty="0" smtClean="0"/>
              <a:t>): </a:t>
            </a:r>
            <a:r>
              <a:rPr lang="es-ES_tradnl" dirty="0" smtClean="0"/>
              <a:t>Los datos </a:t>
            </a:r>
            <a:r>
              <a:rPr lang="es-ES_tradnl" dirty="0" err="1" smtClean="0"/>
              <a:t>estan</a:t>
            </a:r>
            <a:r>
              <a:rPr lang="es-ES_tradnl" dirty="0" smtClean="0"/>
              <a:t> almacenados de manera segura en tu base de datos local.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M</a:t>
            </a:r>
            <a:r>
              <a:rPr lang="es-ES_tradnl" b="1" dirty="0" smtClean="0"/>
              <a:t>odificado (</a:t>
            </a:r>
            <a:r>
              <a:rPr lang="es-ES_tradnl" b="1" dirty="0" err="1" smtClean="0"/>
              <a:t>modified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modificado </a:t>
            </a:r>
            <a:r>
              <a:rPr lang="es-ES_tradnl" dirty="0" err="1" smtClean="0"/>
              <a:t>algun</a:t>
            </a:r>
            <a:r>
              <a:rPr lang="es-ES_tradnl" dirty="0" smtClean="0"/>
              <a:t> archivo pero que aun no lo confirmas.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P</a:t>
            </a:r>
            <a:r>
              <a:rPr lang="es-ES_tradnl" b="1" dirty="0" smtClean="0"/>
              <a:t>reparado (</a:t>
            </a:r>
            <a:r>
              <a:rPr lang="es-ES_tradnl" b="1" dirty="0" err="1" smtClean="0"/>
              <a:t>stage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marcado algún archivo modificado en su versión actual  para confirmarlo.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263758" y="4146052"/>
            <a:ext cx="55369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FLUJO DE TRABAJO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Modificar archivos en directorio trabajo.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Preparar los archivo, </a:t>
            </a:r>
            <a:r>
              <a:rPr lang="es-ES_tradnl" dirty="0" err="1" smtClean="0"/>
              <a:t>instantaneas</a:t>
            </a:r>
            <a:r>
              <a:rPr lang="es-ES_tradnl" dirty="0" smtClean="0"/>
              <a:t> en el área de preparación.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Confirmar los cambios, almacenando sus instantáneas en el directorio GIT.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61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Ramas en </a:t>
            </a:r>
            <a:r>
              <a:rPr lang="es-ES_tradnl" dirty="0" smtClean="0"/>
              <a:t>GIT (</a:t>
            </a:r>
            <a:r>
              <a:rPr lang="es-ES_tradnl" dirty="0" err="1" smtClean="0"/>
              <a:t>branching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6263758" y="1283730"/>
            <a:ext cx="5239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una rama principal (master), la cual es la inicial.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pueden crear ramas en base a master o </a:t>
            </a:r>
            <a:r>
              <a:rPr lang="es-ES_tradnl" dirty="0" err="1" smtClean="0"/>
              <a:t>subramas</a:t>
            </a:r>
            <a:r>
              <a:rPr lang="es-ES_tradnl" dirty="0" smtClean="0"/>
              <a:t> (copia de archivos desde rama).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/>
              <a:t>Cada </a:t>
            </a:r>
            <a:r>
              <a:rPr lang="es-ES_tradnl" dirty="0" err="1"/>
              <a:t>commit</a:t>
            </a:r>
            <a:r>
              <a:rPr lang="es-ES_tradnl" dirty="0"/>
              <a:t> almacena las instantáneas de los archivos en base a su </a:t>
            </a:r>
            <a:r>
              <a:rPr lang="es-ES_tradnl" dirty="0" err="1" smtClean="0"/>
              <a:t>checksum</a:t>
            </a:r>
            <a:r>
              <a:rPr lang="es-ES_tradnl" dirty="0" smtClean="0"/>
              <a:t> (nodo verde).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avanza en paralelo en las diferentes ramas realizando cambios.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HEAD es el apuntador que nos indica en la </a:t>
            </a:r>
            <a:r>
              <a:rPr lang="es-ES_tradnl" dirty="0" err="1" smtClean="0"/>
              <a:t>version</a:t>
            </a:r>
            <a:r>
              <a:rPr lang="es-ES_tradnl" dirty="0" smtClean="0"/>
              <a:t> y rama que nos encontramos, la cual se puede mover entre ramas (</a:t>
            </a:r>
            <a:r>
              <a:rPr lang="es-ES_tradnl" dirty="0" err="1" smtClean="0"/>
              <a:t>checkout</a:t>
            </a:r>
            <a:r>
              <a:rPr lang="es-ES_tradnl" dirty="0" smtClean="0"/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Al fusionar las ramas, se arrastran los cambios a la rama principal (fusión de cambios).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dirty="0" smtClean="0"/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38" y="1038998"/>
            <a:ext cx="4965259" cy="52135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820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</a:t>
            </a:r>
            <a:r>
              <a:rPr lang="es-ES" dirty="0" err="1" smtClean="0"/>
              <a:t>ómo</a:t>
            </a:r>
            <a:r>
              <a:rPr lang="es-ES" dirty="0" smtClean="0"/>
              <a:t> </a:t>
            </a:r>
            <a:r>
              <a:rPr lang="es-ES" dirty="0" smtClean="0"/>
              <a:t>lo </a:t>
            </a:r>
            <a:r>
              <a:rPr lang="es-ES" dirty="0" smtClean="0"/>
              <a:t>utilizo?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21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Actividades con GIT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804086" y="1283730"/>
            <a:ext cx="969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_tradnl" dirty="0" smtClean="0"/>
              <a:t>Crear cuenta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Registro en </a:t>
            </a:r>
            <a:r>
              <a:rPr lang="es-ES_tradnl" dirty="0" err="1" smtClean="0"/>
              <a:t>github</a:t>
            </a:r>
            <a:r>
              <a:rPr lang="es-ES_tradnl" dirty="0" smtClean="0"/>
              <a:t>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proyecto (repositorio) de prueba.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archivo y realizar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los cambios y subir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endParaRPr lang="es-ES_tradnl" dirty="0" smtClean="0"/>
          </a:p>
          <a:p>
            <a:pPr marL="342900" indent="-342900" algn="just" defTabSz="914400">
              <a:buFont typeface="+mj-lt"/>
              <a:buAutoNum type="arabicPeriod"/>
            </a:pPr>
            <a:r>
              <a:rPr lang="es-ES_tradnl" dirty="0" smtClean="0"/>
              <a:t>Clonar un proyecto existente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Ubicarse en la rama correspondiente.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Realizar cambios a un determinado archivo.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cambios y subirlos.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Fusionar las ramas (administrador).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Visualizar versión actualizada en master.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4" y="4826318"/>
            <a:ext cx="7585656" cy="1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Qu</a:t>
            </a:r>
            <a:r>
              <a:rPr lang="es-ES" dirty="0" smtClean="0"/>
              <a:t>é es GIT?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smtClean="0"/>
              <a:t> es un sistema de control de versiones distribuido free y open </a:t>
            </a:r>
            <a:r>
              <a:rPr lang="es-ES_tradnl" dirty="0" err="1" smtClean="0"/>
              <a:t>source</a:t>
            </a:r>
            <a:r>
              <a:rPr lang="es-ES_tradnl" dirty="0" smtClean="0"/>
              <a:t> diseñado para manejar desde proyectos pequeños a muy grandes con </a:t>
            </a:r>
            <a:r>
              <a:rPr lang="es-ES_tradnl" dirty="0" err="1" smtClean="0"/>
              <a:t>ra</a:t>
            </a:r>
            <a:r>
              <a:rPr lang="es-ES" dirty="0" err="1" smtClean="0"/>
              <a:t>pidez</a:t>
            </a:r>
            <a:r>
              <a:rPr lang="es-ES_tradnl" dirty="0" smtClean="0"/>
              <a:t> y eficiencia. </a:t>
            </a:r>
          </a:p>
          <a:p>
            <a:r>
              <a:rPr lang="es-ES_tradnl" dirty="0" smtClean="0"/>
              <a:t>Control de </a:t>
            </a:r>
            <a:r>
              <a:rPr lang="es-ES_tradnl" dirty="0" err="1" smtClean="0"/>
              <a:t>versi</a:t>
            </a:r>
            <a:r>
              <a:rPr lang="es-ES" dirty="0" err="1"/>
              <a:t>o</a:t>
            </a:r>
            <a:r>
              <a:rPr lang="es-ES" dirty="0" err="1" smtClean="0"/>
              <a:t>nes</a:t>
            </a:r>
            <a:r>
              <a:rPr lang="es-ES" dirty="0" smtClean="0"/>
              <a:t>: Es un sistema que registra cambios en un archivo o conjunto de archivos a lo largo del tiempo para que más adelante se pueda recuperar versiones especificas.</a:t>
            </a:r>
          </a:p>
          <a:p>
            <a:endParaRPr lang="es-ES_tradnl" dirty="0"/>
          </a:p>
          <a:p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/>
              <a:t>a free and </a:t>
            </a:r>
            <a:r>
              <a:rPr lang="es-ES_tradnl" dirty="0" smtClean="0"/>
              <a:t>open </a:t>
            </a:r>
            <a:r>
              <a:rPr lang="es-ES_tradnl" dirty="0" err="1"/>
              <a:t>source</a:t>
            </a:r>
            <a:r>
              <a:rPr lang="es-ES_tradnl" dirty="0"/>
              <a:t> </a:t>
            </a:r>
            <a:r>
              <a:rPr lang="es-ES_tradnl" dirty="0" err="1"/>
              <a:t>distributed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 smtClean="0"/>
              <a:t>system</a:t>
            </a:r>
            <a:r>
              <a:rPr lang="es-ES_tradnl" dirty="0"/>
              <a:t> </a:t>
            </a:r>
            <a:r>
              <a:rPr lang="es-ES_tradnl" dirty="0" err="1" smtClean="0"/>
              <a:t>designed</a:t>
            </a:r>
            <a:r>
              <a:rPr lang="es-ES_tradnl" dirty="0" smtClean="0"/>
              <a:t> </a:t>
            </a:r>
            <a:r>
              <a:rPr lang="es-ES_tradnl" dirty="0"/>
              <a:t>to </a:t>
            </a:r>
            <a:r>
              <a:rPr lang="es-ES_tradnl" dirty="0" err="1"/>
              <a:t>handle</a:t>
            </a:r>
            <a:r>
              <a:rPr lang="es-ES_tradnl" dirty="0"/>
              <a:t> </a:t>
            </a:r>
            <a:r>
              <a:rPr lang="es-ES_tradnl" dirty="0" err="1"/>
              <a:t>everything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small</a:t>
            </a:r>
            <a:r>
              <a:rPr lang="es-ES_tradnl" dirty="0"/>
              <a:t> to </a:t>
            </a:r>
            <a:r>
              <a:rPr lang="es-ES_tradnl" dirty="0" err="1"/>
              <a:t>very</a:t>
            </a:r>
            <a:r>
              <a:rPr lang="es-ES_tradnl" dirty="0"/>
              <a:t> </a:t>
            </a:r>
            <a:r>
              <a:rPr lang="es-ES_tradnl" dirty="0" err="1"/>
              <a:t>large</a:t>
            </a:r>
            <a:r>
              <a:rPr lang="es-ES_tradnl" dirty="0"/>
              <a:t> </a:t>
            </a:r>
            <a:r>
              <a:rPr lang="es-ES_tradnl" dirty="0" err="1"/>
              <a:t>projects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speed</a:t>
            </a:r>
            <a:r>
              <a:rPr lang="es-ES_tradnl" dirty="0"/>
              <a:t> and </a:t>
            </a:r>
            <a:r>
              <a:rPr lang="es-ES_tradnl" dirty="0" err="1"/>
              <a:t>efficiency</a:t>
            </a:r>
            <a:r>
              <a:rPr lang="es-ES_tradnl" dirty="0" smtClean="0"/>
              <a:t>.</a:t>
            </a:r>
            <a:endParaRPr lang="es-ES_tradnl" dirty="0"/>
          </a:p>
          <a:p>
            <a:r>
              <a:rPr lang="es-ES_tradnl" dirty="0" err="1" smtClean="0"/>
              <a:t>Version</a:t>
            </a:r>
            <a:r>
              <a:rPr lang="es-ES_tradnl" dirty="0" smtClean="0"/>
              <a:t> control</a:t>
            </a:r>
            <a:r>
              <a:rPr lang="es-ES_tradnl" dirty="0"/>
              <a:t>:</a:t>
            </a:r>
            <a:r>
              <a:rPr lang="es-ES_tradnl" dirty="0" smtClean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system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records </a:t>
            </a:r>
            <a:r>
              <a:rPr lang="es-ES_tradnl" dirty="0" err="1"/>
              <a:t>changes</a:t>
            </a:r>
            <a:r>
              <a:rPr lang="es-ES_tradnl" dirty="0"/>
              <a:t> to a file </a:t>
            </a:r>
            <a:r>
              <a:rPr lang="es-ES_tradnl" dirty="0" err="1"/>
              <a:t>or</a:t>
            </a:r>
            <a:r>
              <a:rPr lang="es-ES_tradnl" dirty="0"/>
              <a:t> set of files </a:t>
            </a:r>
            <a:r>
              <a:rPr lang="es-ES_tradnl" dirty="0" err="1"/>
              <a:t>over</a:t>
            </a:r>
            <a:r>
              <a:rPr lang="es-ES_tradnl" dirty="0"/>
              <a:t> time so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can </a:t>
            </a:r>
            <a:r>
              <a:rPr lang="es-ES_tradnl" dirty="0" err="1"/>
              <a:t>recall</a:t>
            </a:r>
            <a:r>
              <a:rPr lang="es-ES_tradnl" dirty="0"/>
              <a:t> </a:t>
            </a:r>
            <a:r>
              <a:rPr lang="es-ES_tradnl" dirty="0" err="1"/>
              <a:t>specific</a:t>
            </a:r>
            <a:r>
              <a:rPr lang="es-ES_tradnl" dirty="0"/>
              <a:t> </a:t>
            </a:r>
            <a:r>
              <a:rPr lang="es-ES_tradnl" dirty="0" err="1"/>
              <a:t>versions</a:t>
            </a:r>
            <a:r>
              <a:rPr lang="es-ES_tradnl" dirty="0"/>
              <a:t> </a:t>
            </a:r>
            <a:r>
              <a:rPr lang="es-ES_tradnl" dirty="0" err="1" smtClean="0"/>
              <a:t>later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5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30895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Sistemas de control de versiones (VCS)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42" y="1195855"/>
            <a:ext cx="2821649" cy="31777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81" y="1221613"/>
            <a:ext cx="3043881" cy="2406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195855"/>
            <a:ext cx="2949544" cy="2485734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484310" y="789716"/>
            <a:ext cx="2949543" cy="407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LOCAL (LCVS)</a:t>
            </a:r>
            <a:endParaRPr lang="es-ES_tradnl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221482" y="790832"/>
            <a:ext cx="304388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CENTRALIZADO (CVCS)</a:t>
            </a:r>
            <a:endParaRPr lang="es-ES_tradnl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8804941" y="790832"/>
            <a:ext cx="282165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DISTRIBUIDO (DVCS)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484310" y="3958938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Manualmente copiar los archivos a otro directorio indicando fecha y hora.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Automáticamente con un sistema llamado RCS.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No existe colaboración con otras personas.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184410" y="3955466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Servidor centralizado con los archivos versionados.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Fallos en el servidor implica fallos para todos.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centralizada con mas personas.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99157" y="4582646"/>
            <a:ext cx="326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Datos distribuidos entre los clientes.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Ante un fallo del servidor, se puede restaurar desde un cliente.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distribuida con mas personas.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362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Un poco de historia (Esquema)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889687"/>
            <a:ext cx="10018713" cy="4901514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Durante la mayor parte del mantenimiento del núcleo de Linux (1991-2002), los cambios en el software se pasaron en forma de parches y archivos. En 2002, el proyecto del núcleo de Linux empezó a usar un DVCS propietario llamado </a:t>
            </a:r>
            <a:r>
              <a:rPr lang="es-ES_tradnl" dirty="0" err="1"/>
              <a:t>BitKeeper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/>
              <a:t>En 2005, la relación entre la comunidad que desarrollaba el núcleo de Linux y la compañía que desarrollaba </a:t>
            </a:r>
            <a:r>
              <a:rPr lang="es-ES_tradnl" dirty="0" err="1"/>
              <a:t>BitKeeper</a:t>
            </a:r>
            <a:r>
              <a:rPr lang="es-ES_tradnl" dirty="0"/>
              <a:t> se vino abajo, y la herramienta dejó de ser gratuita.</a:t>
            </a:r>
          </a:p>
          <a:p>
            <a:pPr algn="just"/>
            <a:r>
              <a:rPr lang="es-ES_tradnl" dirty="0" smtClean="0"/>
              <a:t>Esto </a:t>
            </a:r>
            <a:r>
              <a:rPr lang="es-ES_tradnl" dirty="0"/>
              <a:t>impulsó a la comunidad de desarrollo de Linux (y en particular a </a:t>
            </a:r>
            <a:r>
              <a:rPr lang="es-ES_tradnl" dirty="0" err="1"/>
              <a:t>Linus</a:t>
            </a:r>
            <a:r>
              <a:rPr lang="es-ES_tradnl" dirty="0"/>
              <a:t> </a:t>
            </a:r>
            <a:r>
              <a:rPr lang="es-ES_tradnl" dirty="0" err="1"/>
              <a:t>Torvalds</a:t>
            </a:r>
            <a:r>
              <a:rPr lang="es-ES_tradnl" dirty="0"/>
              <a:t>, el creador de Linux) </a:t>
            </a:r>
            <a:r>
              <a:rPr lang="es-ES_tradnl" dirty="0" smtClean="0"/>
              <a:t>a desarrollar GIT. </a:t>
            </a:r>
          </a:p>
          <a:p>
            <a:pPr algn="just"/>
            <a:r>
              <a:rPr lang="es-ES_tradnl" dirty="0" smtClean="0"/>
              <a:t>Desde el 2005 GIT ha evolucionado y madurado.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010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Un poco de historia (Esquema)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6" y="454110"/>
            <a:ext cx="2514600" cy="28834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18" y="4318510"/>
            <a:ext cx="2857500" cy="1276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09" y="2870710"/>
            <a:ext cx="3467100" cy="1447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0" y="3151698"/>
            <a:ext cx="4445000" cy="2333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23" y="1497669"/>
            <a:ext cx="3048000" cy="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Carácter</a:t>
            </a:r>
            <a:r>
              <a:rPr lang="es-ES" dirty="0" err="1" smtClean="0"/>
              <a:t>ísticas</a:t>
            </a:r>
            <a:r>
              <a:rPr lang="es-ES" dirty="0" smtClean="0"/>
              <a:t> de </a:t>
            </a:r>
            <a:r>
              <a:rPr lang="es-ES" dirty="0" err="1" smtClean="0"/>
              <a:t>Git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Rapidez</a:t>
            </a:r>
            <a:endParaRPr lang="es-ES_tradnl" dirty="0" smtClean="0"/>
          </a:p>
          <a:p>
            <a:pPr algn="just"/>
            <a:r>
              <a:rPr lang="es-ES_tradnl" dirty="0"/>
              <a:t>Completamente </a:t>
            </a:r>
            <a:r>
              <a:rPr lang="es-ES_tradnl" dirty="0" smtClean="0"/>
              <a:t>distribuido</a:t>
            </a:r>
            <a:endParaRPr lang="es-ES_tradnl" dirty="0"/>
          </a:p>
          <a:p>
            <a:pPr algn="just"/>
            <a:r>
              <a:rPr lang="es-ES_tradnl" dirty="0"/>
              <a:t>Diseño sencillo</a:t>
            </a:r>
          </a:p>
          <a:p>
            <a:pPr algn="just"/>
            <a:r>
              <a:rPr lang="es-ES_tradnl" dirty="0"/>
              <a:t>Fuerte apoyo en el desarrollo no lineal </a:t>
            </a:r>
            <a:r>
              <a:rPr lang="es-ES_tradnl" dirty="0" smtClean="0"/>
              <a:t>(</a:t>
            </a:r>
            <a:r>
              <a:rPr lang="es-ES_tradnl" dirty="0" err="1"/>
              <a:t>thousands</a:t>
            </a:r>
            <a:r>
              <a:rPr lang="es-ES_tradnl" dirty="0"/>
              <a:t> of </a:t>
            </a:r>
            <a:r>
              <a:rPr lang="es-ES_tradnl" dirty="0" err="1"/>
              <a:t>parallel</a:t>
            </a:r>
            <a:r>
              <a:rPr lang="es-ES_tradnl" dirty="0"/>
              <a:t> </a:t>
            </a:r>
            <a:r>
              <a:rPr lang="es-ES_tradnl" dirty="0" err="1"/>
              <a:t>branches</a:t>
            </a:r>
            <a:r>
              <a:rPr lang="es-ES_tradnl" dirty="0" smtClean="0"/>
              <a:t>)</a:t>
            </a:r>
            <a:endParaRPr lang="es-ES_tradnl" dirty="0"/>
          </a:p>
          <a:p>
            <a:pPr algn="just"/>
            <a:r>
              <a:rPr lang="es-ES_tradnl" dirty="0" smtClean="0"/>
              <a:t>Capacidad </a:t>
            </a:r>
            <a:r>
              <a:rPr lang="es-ES_tradnl" dirty="0"/>
              <a:t>de manejar grandes proyectos (tamaño de datos)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135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_tradnl" dirty="0"/>
              <a:t>Se recomienda </a:t>
            </a:r>
            <a:r>
              <a:rPr lang="es-ES_tradnl" dirty="0" smtClean="0"/>
              <a:t>utilizar repositorios remotos :</a:t>
            </a:r>
            <a:endParaRPr lang="es-ES_tradnl" dirty="0" smtClean="0"/>
          </a:p>
          <a:p>
            <a:pPr lvl="1"/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github.com</a:t>
            </a:r>
            <a:endParaRPr lang="es-ES_tradnl" dirty="0">
              <a:hlinkClick r:id="rId2"/>
            </a:endParaRPr>
          </a:p>
          <a:p>
            <a:pPr lvl="1"/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</a:t>
            </a:r>
            <a:r>
              <a:rPr lang="es-ES_tradnl" dirty="0" smtClean="0">
                <a:hlinkClick r:id="rId3"/>
              </a:rPr>
              <a:t>bitbucket.org</a:t>
            </a:r>
            <a:endParaRPr lang="es-ES_tradnl" dirty="0">
              <a:hlinkClick r:id="rId3"/>
            </a:endParaRPr>
          </a:p>
          <a:p>
            <a:pPr lvl="1"/>
            <a:r>
              <a:rPr lang="es-ES_tradnl" dirty="0" smtClean="0">
                <a:hlinkClick r:id="rId4"/>
              </a:rPr>
              <a:t>https</a:t>
            </a:r>
            <a:r>
              <a:rPr lang="es-ES_tradnl" dirty="0">
                <a:hlinkClick r:id="rId4"/>
              </a:rPr>
              <a:t>://about.gitlab.com</a:t>
            </a:r>
            <a:r>
              <a:rPr lang="es-ES_tradnl" dirty="0" smtClean="0">
                <a:hlinkClick r:id="rId4"/>
              </a:rPr>
              <a:t>/</a:t>
            </a:r>
            <a:endParaRPr lang="es-ES_tradnl" dirty="0">
              <a:hlinkClick r:id="rId4"/>
            </a:endParaRPr>
          </a:p>
          <a:p>
            <a:pPr lvl="1"/>
            <a:r>
              <a:rPr lang="es-ES_tradnl" dirty="0" smtClean="0">
                <a:hlinkClick r:id="rId5"/>
              </a:rPr>
              <a:t>https</a:t>
            </a:r>
            <a:r>
              <a:rPr lang="es-ES_tradnl" dirty="0">
                <a:hlinkClick r:id="rId5"/>
              </a:rPr>
              <a:t>://gogs.io</a:t>
            </a:r>
            <a:r>
              <a:rPr lang="es-ES_tradnl" dirty="0" smtClean="0">
                <a:hlinkClick r:id="rId5"/>
              </a:rPr>
              <a:t>/ </a:t>
            </a:r>
            <a:r>
              <a:rPr lang="es-ES_tradnl" dirty="0">
                <a:hlinkClick r:id="rId5"/>
              </a:rPr>
              <a:t>(A painless self-hosted Git service.)</a:t>
            </a:r>
          </a:p>
          <a:p>
            <a:endParaRPr lang="es-ES_tradnl" dirty="0" smtClean="0"/>
          </a:p>
          <a:p>
            <a:r>
              <a:rPr lang="es-ES_tradnl" dirty="0"/>
              <a:t>GUI </a:t>
            </a:r>
            <a:r>
              <a:rPr lang="es-ES_tradnl" dirty="0" err="1" smtClean="0"/>
              <a:t>Clients</a:t>
            </a:r>
            <a:endParaRPr lang="es-ES_tradnl" dirty="0"/>
          </a:p>
          <a:p>
            <a:pPr lvl="1"/>
            <a:r>
              <a:rPr lang="es-ES_tradnl" dirty="0" err="1"/>
              <a:t>Git</a:t>
            </a:r>
            <a:r>
              <a:rPr lang="es-ES_tradnl" dirty="0"/>
              <a:t> comes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built</a:t>
            </a:r>
            <a:r>
              <a:rPr lang="es-ES_tradnl" dirty="0"/>
              <a:t>-in GUI </a:t>
            </a:r>
            <a:r>
              <a:rPr lang="es-ES_tradnl" dirty="0" err="1"/>
              <a:t>tools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committing</a:t>
            </a:r>
            <a:r>
              <a:rPr lang="es-ES_tradnl" dirty="0"/>
              <a:t> (</a:t>
            </a:r>
            <a:r>
              <a:rPr lang="es-ES_tradnl" dirty="0" err="1"/>
              <a:t>git-gui</a:t>
            </a:r>
            <a:r>
              <a:rPr lang="es-ES_tradnl" dirty="0"/>
              <a:t>) and </a:t>
            </a:r>
            <a:r>
              <a:rPr lang="es-ES_tradnl" dirty="0" err="1"/>
              <a:t>browsing</a:t>
            </a:r>
            <a:r>
              <a:rPr lang="es-ES_tradnl" dirty="0"/>
              <a:t> (</a:t>
            </a:r>
            <a:r>
              <a:rPr lang="es-ES_tradnl" dirty="0" err="1"/>
              <a:t>gitk</a:t>
            </a:r>
            <a:r>
              <a:rPr lang="es-ES_tradnl" dirty="0"/>
              <a:t>), </a:t>
            </a:r>
            <a:r>
              <a:rPr lang="es-ES_tradnl" dirty="0" err="1"/>
              <a:t>but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several</a:t>
            </a:r>
            <a:r>
              <a:rPr lang="es-ES_tradnl" dirty="0"/>
              <a:t> </a:t>
            </a:r>
            <a:r>
              <a:rPr lang="es-ES_tradnl" dirty="0" err="1"/>
              <a:t>third-party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users</a:t>
            </a:r>
            <a:r>
              <a:rPr lang="es-ES_tradnl" dirty="0"/>
              <a:t> </a:t>
            </a:r>
            <a:r>
              <a:rPr lang="es-ES_tradnl" dirty="0" err="1"/>
              <a:t>looking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platform-specific</a:t>
            </a:r>
            <a:r>
              <a:rPr lang="es-ES_tradnl" dirty="0"/>
              <a:t> </a:t>
            </a:r>
            <a:r>
              <a:rPr lang="es-ES_tradnl" dirty="0" err="1"/>
              <a:t>experience</a:t>
            </a:r>
            <a:r>
              <a:rPr lang="es-ES_tradnl" dirty="0"/>
              <a:t>. </a:t>
            </a:r>
          </a:p>
          <a:p>
            <a:pPr lvl="1"/>
            <a:r>
              <a:rPr lang="es-ES_tradnl" dirty="0" err="1" smtClean="0"/>
              <a:t>SourceTree</a:t>
            </a:r>
            <a:r>
              <a:rPr lang="es-ES_tradnl" dirty="0" smtClean="0"/>
              <a:t> </a:t>
            </a:r>
            <a:r>
              <a:rPr lang="es-ES_tradnl" dirty="0"/>
              <a:t>(</a:t>
            </a:r>
            <a:r>
              <a:rPr lang="es-ES_tradnl" dirty="0" err="1"/>
              <a:t>SourceTree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Atlassian's</a:t>
            </a:r>
            <a:r>
              <a:rPr lang="es-ES_tradnl" dirty="0"/>
              <a:t> free desktop </a:t>
            </a:r>
            <a:r>
              <a:rPr lang="es-ES_tradnl" dirty="0" err="1"/>
              <a:t>client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Bitbucket</a:t>
            </a:r>
            <a:r>
              <a:rPr lang="es-ES_tradnl" dirty="0"/>
              <a:t>.)</a:t>
            </a:r>
          </a:p>
          <a:p>
            <a:pPr lvl="1"/>
            <a:r>
              <a:rPr lang="es-ES_tradnl" dirty="0" smtClean="0"/>
              <a:t>GitHub </a:t>
            </a:r>
            <a:r>
              <a:rPr lang="es-ES_tradnl" dirty="0"/>
              <a:t>Desktop</a:t>
            </a:r>
          </a:p>
          <a:p>
            <a:pPr lvl="1"/>
            <a:r>
              <a:rPr lang="es-ES_tradnl" dirty="0" err="1" smtClean="0"/>
              <a:t>TortoiseGit</a:t>
            </a:r>
            <a:r>
              <a:rPr lang="mr-IN" dirty="0" smtClean="0"/>
              <a:t> ...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421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</a:t>
            </a:r>
            <a:r>
              <a:rPr lang="es-ES" dirty="0" err="1" smtClean="0"/>
              <a:t>ómo</a:t>
            </a:r>
            <a:r>
              <a:rPr lang="es-ES" dirty="0" smtClean="0"/>
              <a:t> Funciona?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6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Fundamentos </a:t>
            </a:r>
            <a:r>
              <a:rPr lang="es-ES_tradnl" dirty="0" smtClean="0"/>
              <a:t>de GIT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399402"/>
            <a:ext cx="4818048" cy="21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2" y="1378507"/>
            <a:ext cx="4810089" cy="222584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84310" y="939114"/>
            <a:ext cx="48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LISTA DE CAMBIOS (otros - VCS)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55102" y="936388"/>
            <a:ext cx="48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INSTANTANEAS (GIT - DVCS)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1484310" y="3966518"/>
            <a:ext cx="481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Lista de cambios de los archivos a lo largo del tiempo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55102" y="3966517"/>
            <a:ext cx="5056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GIT saca unas instantáneas (fotos) de los archivos en ese instante de tiempo.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Si un archivo no es modificado, GIT no almacena el archivo nuevamente (enlace al archivo anterior).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Opera sin necesidad de estar con internet (al estar con conexión se actualiza).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Identifica archivos </a:t>
            </a:r>
            <a:r>
              <a:rPr lang="es-ES_tradnl" dirty="0" err="1" smtClean="0"/>
              <a:t>mdiante</a:t>
            </a:r>
            <a:r>
              <a:rPr lang="es-ES_tradnl" dirty="0" smtClean="0"/>
              <a:t> </a:t>
            </a:r>
            <a:r>
              <a:rPr lang="es-ES_tradnl" dirty="0" err="1" smtClean="0"/>
              <a:t>checksum</a:t>
            </a:r>
            <a:r>
              <a:rPr lang="es-ES_tradnl" dirty="0" smtClean="0"/>
              <a:t> (SHA-1).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269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418</TotalTime>
  <Words>849</Words>
  <Application>Microsoft Macintosh PowerPoint</Application>
  <PresentationFormat>Panorámica</PresentationFormat>
  <Paragraphs>90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Corbel</vt:lpstr>
      <vt:lpstr>Mangal</vt:lpstr>
      <vt:lpstr>Arial</vt:lpstr>
      <vt:lpstr>Parallax</vt:lpstr>
      <vt:lpstr>Control de versiones con GIT</vt:lpstr>
      <vt:lpstr>¿Qué es GIT?</vt:lpstr>
      <vt:lpstr>Sistemas de control de versiones (VCS)</vt:lpstr>
      <vt:lpstr>Un poco de historia (Esquema)</vt:lpstr>
      <vt:lpstr>Un poco de historia (Esquema)</vt:lpstr>
      <vt:lpstr>Carácterísticas de Git</vt:lpstr>
      <vt:lpstr>Herramientas</vt:lpstr>
      <vt:lpstr>Cómo Funciona?</vt:lpstr>
      <vt:lpstr>Fundamentos de GIT</vt:lpstr>
      <vt:lpstr>Estados de GIT</vt:lpstr>
      <vt:lpstr>Ramas en GIT (branching)</vt:lpstr>
      <vt:lpstr>¿Cómo lo utilizo?</vt:lpstr>
      <vt:lpstr>Actividades con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con GIT</dc:title>
  <dc:creator>Usuario de Microsoft Office</dc:creator>
  <cp:lastModifiedBy>Usuario de Microsoft Office</cp:lastModifiedBy>
  <cp:revision>42</cp:revision>
  <dcterms:created xsi:type="dcterms:W3CDTF">2017-08-10T21:49:07Z</dcterms:created>
  <dcterms:modified xsi:type="dcterms:W3CDTF">2017-09-20T21:07:59Z</dcterms:modified>
</cp:coreProperties>
</file>