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5" r:id="rId1"/>
  </p:sldMasterIdLst>
  <p:notesMasterIdLst>
    <p:notesMasterId r:id="rId17"/>
  </p:notesMasterIdLst>
  <p:handoutMasterIdLst>
    <p:handoutMasterId r:id="rId18"/>
  </p:handoutMasterIdLst>
  <p:sldIdLst>
    <p:sldId id="256" r:id="rId2"/>
    <p:sldId id="314" r:id="rId3"/>
    <p:sldId id="318" r:id="rId4"/>
    <p:sldId id="317" r:id="rId5"/>
    <p:sldId id="324" r:id="rId6"/>
    <p:sldId id="316" r:id="rId7"/>
    <p:sldId id="326" r:id="rId8"/>
    <p:sldId id="319" r:id="rId9"/>
    <p:sldId id="325" r:id="rId10"/>
    <p:sldId id="328" r:id="rId11"/>
    <p:sldId id="323" r:id="rId12"/>
    <p:sldId id="320" r:id="rId13"/>
    <p:sldId id="321" r:id="rId14"/>
    <p:sldId id="322" r:id="rId15"/>
    <p:sldId id="315" r:id="rId16"/>
  </p:sldIdLst>
  <p:sldSz cx="9906000" cy="6858000" type="A4"/>
  <p:notesSz cx="9753600" cy="6629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3F"/>
    <a:srgbClr val="FFFF79"/>
    <a:srgbClr val="F7D940"/>
    <a:srgbClr val="EA9824"/>
    <a:srgbClr val="F3CF63"/>
    <a:srgbClr val="D9852F"/>
    <a:srgbClr val="EDAD2E"/>
    <a:srgbClr val="F8D94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39" autoAdjust="0"/>
    <p:restoredTop sz="84036" autoAdjust="0"/>
  </p:normalViewPr>
  <p:slideViewPr>
    <p:cSldViewPr>
      <p:cViewPr varScale="1">
        <p:scale>
          <a:sx n="88" d="100"/>
          <a:sy n="88" d="100"/>
        </p:scale>
        <p:origin x="1614" y="66"/>
      </p:cViewPr>
      <p:guideLst>
        <p:guide orient="horz" pos="2160"/>
        <p:guide pos="3120"/>
      </p:guideLst>
    </p:cSldViewPr>
  </p:slideViewPr>
  <p:outlineViewPr>
    <p:cViewPr>
      <p:scale>
        <a:sx n="33" d="100"/>
        <a:sy n="33" d="100"/>
      </p:scale>
      <p:origin x="0" y="440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109" d="100"/>
          <a:sy n="109" d="100"/>
        </p:scale>
        <p:origin x="238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9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177159" y="3150691"/>
            <a:ext cx="7399283" cy="2796778"/>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3198813" y="577850"/>
            <a:ext cx="3355975" cy="232251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4576198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dirty="0"/>
              <a:t>Why – how – what</a:t>
            </a:r>
          </a:p>
          <a:p>
            <a:r>
              <a:rPr lang="en-US" dirty="0"/>
              <a:t>Happy evening everybody, </a:t>
            </a:r>
            <a:r>
              <a:rPr lang="en-US" dirty="0" err="1"/>
              <a:t>Ulli</a:t>
            </a:r>
            <a:r>
              <a:rPr lang="en-US" dirty="0"/>
              <a:t> and I would like to introduce our project "App-controlled LEGO robotic arm" today.</a:t>
            </a:r>
          </a:p>
        </p:txBody>
      </p:sp>
      <p:sp>
        <p:nvSpPr>
          <p:cNvPr id="5123" name="Rectangle 3"/>
          <p:cNvSpPr>
            <a:spLocks noGrp="1" noRot="1" noChangeAspect="1" noChangeArrowheads="1" noTextEdit="1"/>
          </p:cNvSpPr>
          <p:nvPr>
            <p:ph type="sldImg"/>
          </p:nvPr>
        </p:nvSpPr>
        <p:spPr>
          <a:xfrm>
            <a:off x="3498850" y="563563"/>
            <a:ext cx="2719388" cy="18827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14641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first want to focus on our motivation for the project. Afterwards, we will briefly discuss the "state of the art". Next we will, as the name suggests, go into the design and a few key figures of the arm. In order for the arm to be properly controlled, we will also go into the forward and reverse kinematics. After that we will introduce you to our app and finally we will show a little demo of our arm.</a:t>
            </a:r>
            <a:endParaRPr lang="de-DE" dirty="0"/>
          </a:p>
        </p:txBody>
      </p:sp>
    </p:spTree>
    <p:extLst>
      <p:ext uri="{BB962C8B-B14F-4D97-AF65-F5344CB8AC3E}">
        <p14:creationId xmlns:p14="http://schemas.microsoft.com/office/powerpoint/2010/main" val="120789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very interested in robotics, we wanted to develop our own arm. This arm can also be used later in teaching for illustrative purposes, or also for exercises in the robotics lectures. Furthermore, the arm offers a lighter and playful introduction to robotics. In addition, a positive side effect was that existing and disused hardware could be reused from the robotic lab</a:t>
            </a:r>
            <a:endParaRPr lang="de-DE" dirty="0"/>
          </a:p>
        </p:txBody>
      </p:sp>
    </p:spTree>
    <p:extLst>
      <p:ext uri="{BB962C8B-B14F-4D97-AF65-F5344CB8AC3E}">
        <p14:creationId xmlns:p14="http://schemas.microsoft.com/office/powerpoint/2010/main" val="126573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Bzgl. „easy start in robotics“ -&gt; Robotik enthält viele (komplizierte) Aspekte (einige sind auf der Folie genannt). Mit unserem Projekt geben wir nen Einblick in die typischen Aspekte, mit denen man oft in Berührung kommt (die farblich hervorgehobenen), </a:t>
            </a:r>
            <a:r>
              <a:rPr lang="de-DE" dirty="0">
                <a:sym typeface="Wingdings" panose="05000000000000000000" pitchFamily="2" charset="2"/>
              </a:rPr>
              <a:t> wiederum Vorteil für Lehre</a:t>
            </a:r>
            <a:endParaRPr lang="de-DE" dirty="0"/>
          </a:p>
          <a:p>
            <a:endParaRPr lang="de-DE" dirty="0"/>
          </a:p>
          <a:p>
            <a:r>
              <a:rPr lang="de-DE" dirty="0"/>
              <a:t>------</a:t>
            </a:r>
          </a:p>
          <a:p>
            <a:r>
              <a:rPr lang="en-US" dirty="0"/>
              <a:t>Here are just a few things to do with robotics. Some of the first points you will encounter are the "Coordinate </a:t>
            </a:r>
            <a:r>
              <a:rPr lang="en-US" dirty="0" err="1"/>
              <a:t>Transforamtions</a:t>
            </a:r>
            <a:r>
              <a:rPr lang="en-US" dirty="0"/>
              <a:t>", "ROS", "Kinematics" and "Sensors". Our project provides a perfect start to these points.</a:t>
            </a:r>
            <a:endParaRPr lang="de-DE" dirty="0"/>
          </a:p>
        </p:txBody>
      </p:sp>
    </p:spTree>
    <p:extLst>
      <p:ext uri="{BB962C8B-B14F-4D97-AF65-F5344CB8AC3E}">
        <p14:creationId xmlns:p14="http://schemas.microsoft.com/office/powerpoint/2010/main" val="380910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wide selection of arms to buy. These go from very cheap to very expensive. There is also a wide range of arms in terms of angular resolution and repeatability. Meanwhile, there are also some DIY projects to find on the Internet.</a:t>
            </a:r>
          </a:p>
          <a:p>
            <a:r>
              <a:rPr lang="en-US" dirty="0"/>
              <a:t>As already stated in the motivation, however, we wanted to collect our own experiences and therefore decided to build our own arm.</a:t>
            </a:r>
            <a:endParaRPr lang="de-DE" dirty="0"/>
          </a:p>
        </p:txBody>
      </p:sp>
    </p:spTree>
    <p:extLst>
      <p:ext uri="{BB962C8B-B14F-4D97-AF65-F5344CB8AC3E}">
        <p14:creationId xmlns:p14="http://schemas.microsoft.com/office/powerpoint/2010/main" val="58018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people who are not in the first row, you can see here our finished prototype. This one offers 3 DOF, which you can see here. So that the arm can be fully controlled, 2 NXTs were installed. One of them can be seen here, the second one was placed below. In the current design and with the current translation, the arm can lift about 150g. Considering the weight of the arm of about 200g, the arm can lift about 75% of its own weight. However, it should be noted that this is only the weight of the arm. The base weighs much more, but the weight for the load capacity of the arm is irrelevant.</a:t>
            </a:r>
          </a:p>
          <a:p>
            <a:r>
              <a:rPr lang="en-US" dirty="0"/>
              <a:t>Furthermore, we found out after first tests that we have a repeatability of about 1 degree.</a:t>
            </a:r>
            <a:endParaRPr lang="de-DE" dirty="0"/>
          </a:p>
        </p:txBody>
      </p:sp>
    </p:spTree>
    <p:extLst>
      <p:ext uri="{BB962C8B-B14F-4D97-AF65-F5344CB8AC3E}">
        <p14:creationId xmlns:p14="http://schemas.microsoft.com/office/powerpoint/2010/main" val="178329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Auf </a:t>
            </a:r>
            <a:r>
              <a:rPr lang="en-US" dirty="0" err="1"/>
              <a:t>Achsenbedeutung</a:t>
            </a:r>
            <a:r>
              <a:rPr lang="en-US" dirty="0"/>
              <a:t> </a:t>
            </a:r>
            <a:r>
              <a:rPr lang="en-US" dirty="0" err="1"/>
              <a:t>eingehen</a:t>
            </a:r>
            <a:r>
              <a:rPr lang="en-US" dirty="0"/>
              <a:t>!</a:t>
            </a:r>
          </a:p>
          <a:p>
            <a:endParaRPr lang="en-US" dirty="0"/>
          </a:p>
          <a:p>
            <a:r>
              <a:rPr lang="en-US" dirty="0"/>
              <a:t>The two diagrams show the repeated approach of the calibration position. The left image shows the lower joint, the right image the upper joint. After every 10 repetitions, the lower joint shows a repeatability of about 0.5 ° and the upper joint of 1 °. It should be noted, however, that at the lower joint a ratio of 1 to 42 was installed and in the upper joint only from 2 to 25.</a:t>
            </a:r>
          </a:p>
          <a:p>
            <a:r>
              <a:rPr lang="en-US" dirty="0"/>
              <a:t>However, this is only the theoretical approachability. Since the arm is made of Lego technology, the arm has some gear backlash. (wobble on the arm). The gear backlash has the biggest impact when the arm is orthogonal to the ground.</a:t>
            </a:r>
          </a:p>
          <a:p>
            <a:r>
              <a:rPr lang="en-US" dirty="0"/>
              <a:t>Now I would like to hand over to Christoph, who introduces you to the kinematics and the app.</a:t>
            </a:r>
            <a:endParaRPr lang="de-DE" dirty="0"/>
          </a:p>
        </p:txBody>
      </p:sp>
    </p:spTree>
    <p:extLst>
      <p:ext uri="{BB962C8B-B14F-4D97-AF65-F5344CB8AC3E}">
        <p14:creationId xmlns:p14="http://schemas.microsoft.com/office/powerpoint/2010/main" val="62266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To control the arm reliably -&gt; forward and inverse kinematics.</a:t>
            </a:r>
          </a:p>
          <a:p>
            <a:pPr marL="171450" indent="-171450">
              <a:buFont typeface="Arial" panose="020B0604020202020204" pitchFamily="34" charset="0"/>
              <a:buChar char="•"/>
            </a:pPr>
            <a:r>
              <a:rPr lang="de-DE" dirty="0"/>
              <a:t>Goal forward -&gt; determine pose of tcp when a set of joint angles is given</a:t>
            </a:r>
          </a:p>
          <a:p>
            <a:pPr marL="171450" indent="-171450">
              <a:buFont typeface="Arial" panose="020B0604020202020204" pitchFamily="34" charset="0"/>
              <a:buChar char="•"/>
            </a:pPr>
            <a:r>
              <a:rPr lang="de-DE" dirty="0"/>
              <a:t>Concatenation of n transformation matrices (coordinate systems), n -&gt; number of joints</a:t>
            </a:r>
          </a:p>
          <a:p>
            <a:pPr marL="171450" indent="-171450">
              <a:buFont typeface="Arial" panose="020B0604020202020204" pitchFamily="34" charset="0"/>
              <a:buChar char="•"/>
            </a:pPr>
            <a:r>
              <a:rPr lang="de-DE" dirty="0"/>
              <a:t>Tr matrix  (DH) -&gt; translation and rotation</a:t>
            </a:r>
          </a:p>
          <a:p>
            <a:pPr marL="171450" indent="-171450">
              <a:buFont typeface="Arial" panose="020B0604020202020204" pitchFamily="34" charset="0"/>
              <a:buChar char="•"/>
            </a:pPr>
            <a:r>
              <a:rPr lang="de-DE" dirty="0"/>
              <a:t>Z rotation , translation parts -&gt; x -&gt; l * cos, y -&gt; l * sin</a:t>
            </a:r>
          </a:p>
          <a:p>
            <a:pPr marL="171450" indent="-171450">
              <a:buFont typeface="Arial" panose="020B0604020202020204" pitchFamily="34" charset="0"/>
              <a:buChar char="•"/>
            </a:pPr>
            <a:endParaRPr lang="de-DE" dirty="0"/>
          </a:p>
        </p:txBody>
      </p:sp>
    </p:spTree>
    <p:extLst>
      <p:ext uri="{BB962C8B-B14F-4D97-AF65-F5344CB8AC3E}">
        <p14:creationId xmlns:p14="http://schemas.microsoft.com/office/powerpoint/2010/main" val="198459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Goal: calculate the set of joint angles when a tco pose is given</a:t>
            </a:r>
          </a:p>
          <a:p>
            <a:pPr marL="171450" indent="-171450">
              <a:buFont typeface="Arial" panose="020B0604020202020204" pitchFamily="34" charset="0"/>
              <a:buChar char="•"/>
            </a:pPr>
            <a:r>
              <a:rPr lang="de-DE" dirty="0"/>
              <a:t>Just give idea about geometrical approach , not following every line </a:t>
            </a:r>
          </a:p>
          <a:p>
            <a:pPr marL="171450" indent="-171450">
              <a:buFont typeface="Arial" panose="020B0604020202020204" pitchFamily="34" charset="0"/>
              <a:buChar char="•"/>
            </a:pPr>
            <a:endParaRPr lang="de-DE" dirty="0"/>
          </a:p>
        </p:txBody>
      </p:sp>
    </p:spTree>
    <p:extLst>
      <p:ext uri="{BB962C8B-B14F-4D97-AF65-F5344CB8AC3E}">
        <p14:creationId xmlns:p14="http://schemas.microsoft.com/office/powerpoint/2010/main" val="2032824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hteck 96"/>
          <p:cNvSpPr/>
          <p:nvPr userDrawn="1"/>
        </p:nvSpPr>
        <p:spPr>
          <a:xfrm>
            <a:off x="0" y="0"/>
            <a:ext cx="9906000" cy="6858000"/>
          </a:xfrm>
          <a:prstGeom prst="rect">
            <a:avLst/>
          </a:prstGeom>
          <a:solidFill>
            <a:srgbClr val="D9E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grpSp>
        <p:nvGrpSpPr>
          <p:cNvPr id="10" name="Gruppieren 97"/>
          <p:cNvGrpSpPr/>
          <p:nvPr userDrawn="1"/>
        </p:nvGrpSpPr>
        <p:grpSpPr>
          <a:xfrm rot="20403041">
            <a:off x="-1002922" y="2516808"/>
            <a:ext cx="6326003" cy="3965969"/>
            <a:chOff x="-495300" y="2228850"/>
            <a:chExt cx="5848350" cy="3960000"/>
          </a:xfrm>
        </p:grpSpPr>
        <p:sp>
          <p:nvSpPr>
            <p:cNvPr id="11" name="Ellipse 98"/>
            <p:cNvSpPr/>
            <p:nvPr userDrawn="1"/>
          </p:nvSpPr>
          <p:spPr>
            <a:xfrm>
              <a:off x="1409700" y="2228850"/>
              <a:ext cx="3943350" cy="39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2" name="Rechteck 99"/>
            <p:cNvSpPr/>
            <p:nvPr userDrawn="1"/>
          </p:nvSpPr>
          <p:spPr>
            <a:xfrm>
              <a:off x="-495300" y="2228850"/>
              <a:ext cx="3876675" cy="39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grpSp>
      <p:sp>
        <p:nvSpPr>
          <p:cNvPr id="13" name="Ellipse 5"/>
          <p:cNvSpPr/>
          <p:nvPr userDrawn="1"/>
        </p:nvSpPr>
        <p:spPr bwMode="black">
          <a:xfrm>
            <a:off x="2457001" y="75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4" name="Ellipse 6"/>
          <p:cNvSpPr/>
          <p:nvPr userDrawn="1"/>
        </p:nvSpPr>
        <p:spPr bwMode="black">
          <a:xfrm>
            <a:off x="5772070" y="758313"/>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5" name="Ellipse 7"/>
          <p:cNvSpPr/>
          <p:nvPr userDrawn="1"/>
        </p:nvSpPr>
        <p:spPr bwMode="black">
          <a:xfrm>
            <a:off x="2457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6" name="Ellipse 8"/>
          <p:cNvSpPr/>
          <p:nvPr userDrawn="1"/>
        </p:nvSpPr>
        <p:spPr bwMode="black">
          <a:xfrm>
            <a:off x="3276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7" name="Ellipse 9"/>
          <p:cNvSpPr/>
          <p:nvPr userDrawn="1"/>
        </p:nvSpPr>
        <p:spPr bwMode="black">
          <a:xfrm>
            <a:off x="4095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8" name="Ellipse 10"/>
          <p:cNvSpPr/>
          <p:nvPr userDrawn="1"/>
        </p:nvSpPr>
        <p:spPr bwMode="black">
          <a:xfrm>
            <a:off x="4914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9" name="Ellipse 12"/>
          <p:cNvSpPr/>
          <p:nvPr userDrawn="1"/>
        </p:nvSpPr>
        <p:spPr bwMode="black">
          <a:xfrm>
            <a:off x="6591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0" name="Ellipse 13"/>
          <p:cNvSpPr/>
          <p:nvPr userDrawn="1"/>
        </p:nvSpPr>
        <p:spPr bwMode="black">
          <a:xfrm>
            <a:off x="7410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1" name="Ellipse 14"/>
          <p:cNvSpPr/>
          <p:nvPr userDrawn="1"/>
        </p:nvSpPr>
        <p:spPr bwMode="black">
          <a:xfrm>
            <a:off x="8229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2" name="Ellipse 45"/>
          <p:cNvSpPr/>
          <p:nvPr userDrawn="1"/>
        </p:nvSpPr>
        <p:spPr bwMode="black">
          <a:xfrm>
            <a:off x="7410001" y="3780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3" name="Ellipse 46"/>
          <p:cNvSpPr/>
          <p:nvPr userDrawn="1"/>
        </p:nvSpPr>
        <p:spPr bwMode="black">
          <a:xfrm>
            <a:off x="8229001" y="3780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4" name="Ellipse 56"/>
          <p:cNvSpPr/>
          <p:nvPr userDrawn="1"/>
        </p:nvSpPr>
        <p:spPr bwMode="black">
          <a:xfrm>
            <a:off x="7410197" y="453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5" name="Ellipse 57"/>
          <p:cNvSpPr/>
          <p:nvPr userDrawn="1"/>
        </p:nvSpPr>
        <p:spPr bwMode="black">
          <a:xfrm>
            <a:off x="819727" y="758356"/>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6" name="Ellipse 58"/>
          <p:cNvSpPr/>
          <p:nvPr userDrawn="1"/>
        </p:nvSpPr>
        <p:spPr bwMode="black">
          <a:xfrm>
            <a:off x="9048001" y="1512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7" name="Ellipse 61"/>
          <p:cNvSpPr/>
          <p:nvPr userDrawn="1"/>
        </p:nvSpPr>
        <p:spPr bwMode="black">
          <a:xfrm>
            <a:off x="9048001" y="3780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8" name="Ellipse 62"/>
          <p:cNvSpPr/>
          <p:nvPr userDrawn="1"/>
        </p:nvSpPr>
        <p:spPr bwMode="black">
          <a:xfrm>
            <a:off x="8177831" y="4488767"/>
            <a:ext cx="119901" cy="1106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29" name="Ellipse 63"/>
          <p:cNvSpPr/>
          <p:nvPr userDrawn="1"/>
        </p:nvSpPr>
        <p:spPr bwMode="black">
          <a:xfrm>
            <a:off x="9048001" y="453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0" name="Ellipse 64"/>
          <p:cNvSpPr/>
          <p:nvPr userDrawn="1"/>
        </p:nvSpPr>
        <p:spPr bwMode="black">
          <a:xfrm>
            <a:off x="819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1" name="Ellipse 65"/>
          <p:cNvSpPr/>
          <p:nvPr userDrawn="1"/>
        </p:nvSpPr>
        <p:spPr bwMode="black">
          <a:xfrm>
            <a:off x="1638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2" name="Ellipse 66"/>
          <p:cNvSpPr/>
          <p:nvPr userDrawn="1"/>
        </p:nvSpPr>
        <p:spPr bwMode="black">
          <a:xfrm>
            <a:off x="2457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3" name="Ellipse 67"/>
          <p:cNvSpPr/>
          <p:nvPr userDrawn="1"/>
        </p:nvSpPr>
        <p:spPr bwMode="black">
          <a:xfrm>
            <a:off x="3276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4" name="Ellipse 68"/>
          <p:cNvSpPr/>
          <p:nvPr userDrawn="1"/>
        </p:nvSpPr>
        <p:spPr bwMode="black">
          <a:xfrm>
            <a:off x="4095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5" name="Ellipse 69"/>
          <p:cNvSpPr/>
          <p:nvPr userDrawn="1"/>
        </p:nvSpPr>
        <p:spPr bwMode="black">
          <a:xfrm>
            <a:off x="4914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6" name="Ellipse 70"/>
          <p:cNvSpPr/>
          <p:nvPr userDrawn="1"/>
        </p:nvSpPr>
        <p:spPr bwMode="black">
          <a:xfrm>
            <a:off x="5772070"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7" name="Ellipse 71"/>
          <p:cNvSpPr/>
          <p:nvPr userDrawn="1"/>
        </p:nvSpPr>
        <p:spPr bwMode="black">
          <a:xfrm>
            <a:off x="5772070"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38" name="Ellipse 72"/>
          <p:cNvSpPr/>
          <p:nvPr userDrawn="1"/>
        </p:nvSpPr>
        <p:spPr bwMode="black">
          <a:xfrm>
            <a:off x="6591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         </a:t>
            </a:r>
          </a:p>
        </p:txBody>
      </p:sp>
      <p:sp>
        <p:nvSpPr>
          <p:cNvPr id="39" name="Ellipse 73"/>
          <p:cNvSpPr/>
          <p:nvPr userDrawn="1"/>
        </p:nvSpPr>
        <p:spPr bwMode="black">
          <a:xfrm>
            <a:off x="7410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0" name="Ellipse 74"/>
          <p:cNvSpPr/>
          <p:nvPr userDrawn="1"/>
        </p:nvSpPr>
        <p:spPr bwMode="black">
          <a:xfrm>
            <a:off x="8229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1" name="Ellipse 75"/>
          <p:cNvSpPr/>
          <p:nvPr userDrawn="1"/>
        </p:nvSpPr>
        <p:spPr bwMode="black">
          <a:xfrm>
            <a:off x="819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2" name="Ellipse 76"/>
          <p:cNvSpPr/>
          <p:nvPr userDrawn="1"/>
        </p:nvSpPr>
        <p:spPr bwMode="black">
          <a:xfrm>
            <a:off x="2457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3" name="Ellipse 77"/>
          <p:cNvSpPr/>
          <p:nvPr userDrawn="1"/>
        </p:nvSpPr>
        <p:spPr bwMode="black">
          <a:xfrm>
            <a:off x="3276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4" name="Ellipse 78"/>
          <p:cNvSpPr/>
          <p:nvPr userDrawn="1"/>
        </p:nvSpPr>
        <p:spPr bwMode="black">
          <a:xfrm>
            <a:off x="4095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5" name="Ellipse 79"/>
          <p:cNvSpPr/>
          <p:nvPr userDrawn="1"/>
        </p:nvSpPr>
        <p:spPr bwMode="black">
          <a:xfrm>
            <a:off x="4914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6" name="Ellipse 80"/>
          <p:cNvSpPr/>
          <p:nvPr userDrawn="1"/>
        </p:nvSpPr>
        <p:spPr bwMode="black">
          <a:xfrm>
            <a:off x="5772070"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7" name="Ellipse 81"/>
          <p:cNvSpPr/>
          <p:nvPr userDrawn="1"/>
        </p:nvSpPr>
        <p:spPr bwMode="black">
          <a:xfrm>
            <a:off x="5772070"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8" name="Ellipse 82"/>
          <p:cNvSpPr/>
          <p:nvPr userDrawn="1"/>
        </p:nvSpPr>
        <p:spPr bwMode="black">
          <a:xfrm>
            <a:off x="7664209" y="6311249"/>
            <a:ext cx="192781" cy="177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49" name="Ellipse 83"/>
          <p:cNvSpPr/>
          <p:nvPr userDrawn="1"/>
        </p:nvSpPr>
        <p:spPr bwMode="black">
          <a:xfrm>
            <a:off x="7410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0" name="Ellipse 84"/>
          <p:cNvSpPr/>
          <p:nvPr userDrawn="1"/>
        </p:nvSpPr>
        <p:spPr bwMode="black">
          <a:xfrm>
            <a:off x="9048001" y="5328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1" name="Ellipse 85"/>
          <p:cNvSpPr/>
          <p:nvPr userDrawn="1"/>
        </p:nvSpPr>
        <p:spPr bwMode="black">
          <a:xfrm>
            <a:off x="8229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2" name="Ellipse 86"/>
          <p:cNvSpPr/>
          <p:nvPr userDrawn="1"/>
        </p:nvSpPr>
        <p:spPr bwMode="black">
          <a:xfrm>
            <a:off x="9048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3" name="Ellipse 87"/>
          <p:cNvSpPr/>
          <p:nvPr userDrawn="1"/>
        </p:nvSpPr>
        <p:spPr bwMode="black">
          <a:xfrm>
            <a:off x="6591001" y="75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4" name="Ellipse 88"/>
          <p:cNvSpPr/>
          <p:nvPr userDrawn="1"/>
        </p:nvSpPr>
        <p:spPr bwMode="black">
          <a:xfrm>
            <a:off x="1638001" y="6084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5" name="Ellipse 89"/>
          <p:cNvSpPr/>
          <p:nvPr userDrawn="1"/>
        </p:nvSpPr>
        <p:spPr bwMode="black">
          <a:xfrm>
            <a:off x="3276001" y="75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6" name="Ellipse 90"/>
          <p:cNvSpPr/>
          <p:nvPr userDrawn="1"/>
        </p:nvSpPr>
        <p:spPr bwMode="black">
          <a:xfrm>
            <a:off x="4095001" y="75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7" name="Ellipse 92"/>
          <p:cNvSpPr/>
          <p:nvPr userDrawn="1"/>
        </p:nvSpPr>
        <p:spPr bwMode="black">
          <a:xfrm>
            <a:off x="5772001" y="756001"/>
            <a:ext cx="17562" cy="162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8" name="Ellipse 104"/>
          <p:cNvSpPr/>
          <p:nvPr userDrawn="1"/>
        </p:nvSpPr>
        <p:spPr>
          <a:xfrm>
            <a:off x="3917942" y="608767"/>
            <a:ext cx="349971" cy="3171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9" name="Ellipse 105"/>
          <p:cNvSpPr/>
          <p:nvPr userDrawn="1"/>
        </p:nvSpPr>
        <p:spPr>
          <a:xfrm>
            <a:off x="6214469" y="1169254"/>
            <a:ext cx="773906" cy="7013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60" name="Ellipse 106"/>
          <p:cNvSpPr/>
          <p:nvPr userDrawn="1"/>
        </p:nvSpPr>
        <p:spPr>
          <a:xfrm flipH="1">
            <a:off x="6160118" y="5515914"/>
            <a:ext cx="1062830" cy="9631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61" name="Ellipse 107"/>
          <p:cNvSpPr/>
          <p:nvPr userDrawn="1"/>
        </p:nvSpPr>
        <p:spPr>
          <a:xfrm flipH="1">
            <a:off x="8610479" y="2871203"/>
            <a:ext cx="1296618" cy="1174976"/>
          </a:xfrm>
          <a:prstGeom prst="ellipse">
            <a:avLst/>
          </a:prstGeom>
          <a:solidFill>
            <a:srgbClr val="334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62" name="Ellipse 108"/>
          <p:cNvSpPr/>
          <p:nvPr userDrawn="1"/>
        </p:nvSpPr>
        <p:spPr>
          <a:xfrm>
            <a:off x="8712805" y="4230052"/>
            <a:ext cx="692588" cy="6276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63" name="Ellipse 109"/>
          <p:cNvSpPr/>
          <p:nvPr userDrawn="1"/>
        </p:nvSpPr>
        <p:spPr>
          <a:xfrm>
            <a:off x="6352464" y="536930"/>
            <a:ext cx="492754" cy="446528"/>
          </a:xfrm>
          <a:prstGeom prst="ellipse">
            <a:avLst/>
          </a:prstGeom>
          <a:solidFill>
            <a:srgbClr val="009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64" name="Gerade Verbindung 111"/>
          <p:cNvCxnSpPr/>
          <p:nvPr userDrawn="1"/>
        </p:nvCxnSpPr>
        <p:spPr>
          <a:xfrm flipH="1" flipV="1">
            <a:off x="4920012" y="761551"/>
            <a:ext cx="1682269" cy="759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5" name="Grafik 1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04323" y="379064"/>
            <a:ext cx="2903870" cy="1531712"/>
          </a:xfrm>
          <a:prstGeom prst="rect">
            <a:avLst/>
          </a:prstGeom>
        </p:spPr>
      </p:pic>
      <p:sp>
        <p:nvSpPr>
          <p:cNvPr id="66" name="Datumsplatzhalter 12"/>
          <p:cNvSpPr txBox="1">
            <a:spLocks/>
          </p:cNvSpPr>
          <p:nvPr userDrawn="1"/>
        </p:nvSpPr>
        <p:spPr>
          <a:xfrm>
            <a:off x="7313169" y="6326127"/>
            <a:ext cx="900268" cy="270666"/>
          </a:xfrm>
          <a:prstGeom prst="rect">
            <a:avLst/>
          </a:prstGeom>
          <a:noFill/>
        </p:spPr>
        <p:txBody>
          <a:bodyPr vert="horz" lIns="91440" tIns="45720" rIns="91440" bIns="45720" rtlCol="0" anchor="ctr"/>
          <a:lstStyle>
            <a:defPPr>
              <a:defRPr lang="de-DE"/>
            </a:defPPr>
            <a:lvl1pPr marL="0" algn="l" defTabSz="914400" rtl="0" eaLnBrk="1" latinLnBrk="0" hangingPunct="1">
              <a:defRPr sz="800" kern="1200">
                <a:solidFill>
                  <a:schemeClr val="tx1"/>
                </a:solidFill>
                <a:latin typeface="Swis721 Lt BT" panose="020B0403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e-DE" sz="800" dirty="0">
              <a:latin typeface="Arial" panose="020B0604020202020204" pitchFamily="34" charset="0"/>
              <a:cs typeface="Arial" panose="020B0604020202020204" pitchFamily="34" charset="0"/>
            </a:endParaRPr>
          </a:p>
        </p:txBody>
      </p:sp>
      <p:pic>
        <p:nvPicPr>
          <p:cNvPr id="68" name="Grafik 9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3407" y="381165"/>
            <a:ext cx="1646762" cy="1520088"/>
          </a:xfrm>
          <a:prstGeom prst="rect">
            <a:avLst/>
          </a:prstGeom>
        </p:spPr>
      </p:pic>
      <p:sp>
        <p:nvSpPr>
          <p:cNvPr id="4" name="Subtitle 2"/>
          <p:cNvSpPr>
            <a:spLocks noGrp="1"/>
          </p:cNvSpPr>
          <p:nvPr>
            <p:ph type="subTitle" idx="1"/>
          </p:nvPr>
        </p:nvSpPr>
        <p:spPr>
          <a:xfrm>
            <a:off x="1143000" y="3657600"/>
            <a:ext cx="7543800" cy="130967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noProof="0" dirty="0"/>
              <a:t>Click </a:t>
            </a:r>
            <a:r>
              <a:rPr lang="de-DE" noProof="0" dirty="0" err="1"/>
              <a:t>to</a:t>
            </a:r>
            <a:r>
              <a:rPr lang="de-DE" noProof="0" dirty="0"/>
              <a:t> </a:t>
            </a:r>
            <a:r>
              <a:rPr lang="de-DE" noProof="0" dirty="0" err="1"/>
              <a:t>edit</a:t>
            </a:r>
            <a:r>
              <a:rPr lang="de-DE" noProof="0" dirty="0"/>
              <a:t> Master </a:t>
            </a:r>
            <a:r>
              <a:rPr lang="de-DE" noProof="0" dirty="0" err="1"/>
              <a:t>subtitle</a:t>
            </a:r>
            <a:r>
              <a:rPr lang="de-DE" noProof="0" dirty="0"/>
              <a:t> style</a:t>
            </a:r>
          </a:p>
        </p:txBody>
      </p:sp>
      <p:sp>
        <p:nvSpPr>
          <p:cNvPr id="6" name="Title 4"/>
          <p:cNvSpPr>
            <a:spLocks noGrp="1"/>
          </p:cNvSpPr>
          <p:nvPr>
            <p:ph type="title"/>
          </p:nvPr>
        </p:nvSpPr>
        <p:spPr>
          <a:xfrm>
            <a:off x="1142999" y="1524000"/>
            <a:ext cx="7543801" cy="1981200"/>
          </a:xfrm>
        </p:spPr>
        <p:txBody>
          <a:bodyPr/>
          <a:lstStyle>
            <a:lvl1pPr algn="l">
              <a:defRPr sz="2800" b="1" i="0">
                <a:solidFill>
                  <a:schemeClr val="tx1"/>
                </a:solidFill>
                <a:latin typeface="Arial Black" charset="0"/>
                <a:ea typeface="Arial Black" charset="0"/>
                <a:cs typeface="Arial Black" charset="0"/>
              </a:defRPr>
            </a:lvl1pPr>
          </a:lstStyle>
          <a:p>
            <a:r>
              <a:rPr lang="de-DE" noProof="0" dirty="0"/>
              <a:t>Click </a:t>
            </a:r>
            <a:r>
              <a:rPr lang="de-DE" noProof="0" dirty="0" err="1"/>
              <a:t>to</a:t>
            </a:r>
            <a:r>
              <a:rPr lang="de-DE" noProof="0" dirty="0"/>
              <a:t> </a:t>
            </a:r>
            <a:r>
              <a:rPr lang="de-DE" noProof="0" dirty="0" err="1"/>
              <a:t>edit</a:t>
            </a:r>
            <a:r>
              <a:rPr lang="de-DE" noProof="0" dirty="0"/>
              <a:t> Master title style</a:t>
            </a:r>
          </a:p>
        </p:txBody>
      </p:sp>
      <p:sp>
        <p:nvSpPr>
          <p:cNvPr id="7" name="Rectangle 6"/>
          <p:cNvSpPr/>
          <p:nvPr userDrawn="1"/>
        </p:nvSpPr>
        <p:spPr>
          <a:xfrm>
            <a:off x="1143000" y="5181600"/>
            <a:ext cx="4572000" cy="400110"/>
          </a:xfrm>
          <a:prstGeom prst="rect">
            <a:avLst/>
          </a:prstGeom>
        </p:spPr>
        <p:txBody>
          <a:bodyPr wrap="square">
            <a:spAutoFit/>
          </a:bodyPr>
          <a:lstStyle/>
          <a:p>
            <a:pPr algn="l">
              <a:buFontTx/>
              <a:buNone/>
            </a:pPr>
            <a:r>
              <a:rPr lang="de-DE" sz="2000" noProof="0">
                <a:solidFill>
                  <a:schemeClr val="bg1"/>
                </a:solidFill>
                <a:latin typeface="+mn-lt"/>
              </a:rPr>
              <a:t>Prof. Dr. Ralf E.D. Seepold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a:t>Click to edit Master title style</a:t>
            </a:r>
          </a:p>
        </p:txBody>
      </p:sp>
      <p:sp>
        <p:nvSpPr>
          <p:cNvPr id="3" name="Vertical Text Placeholder 2"/>
          <p:cNvSpPr>
            <a:spLocks noGrp="1"/>
          </p:cNvSpPr>
          <p:nvPr>
            <p:ph type="body" orient="vert" idx="1"/>
          </p:nvPr>
        </p:nvSpPr>
        <p:spPr/>
        <p:txBody>
          <a:bodyPr vert="eaVert"/>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7900" y="306388"/>
            <a:ext cx="2200275" cy="5500687"/>
          </a:xfrm>
        </p:spPr>
        <p:txBody>
          <a:bodyPr vert="eaVert"/>
          <a:lstStyle/>
          <a:p>
            <a:r>
              <a:rPr lang="de-DE" noProof="0"/>
              <a:t>Click to edit Master title style</a:t>
            </a:r>
          </a:p>
        </p:txBody>
      </p:sp>
      <p:sp>
        <p:nvSpPr>
          <p:cNvPr id="3" name="Vertical Text Placeholder 2"/>
          <p:cNvSpPr>
            <a:spLocks noGrp="1"/>
          </p:cNvSpPr>
          <p:nvPr>
            <p:ph type="body" orient="vert" idx="1"/>
          </p:nvPr>
        </p:nvSpPr>
        <p:spPr>
          <a:xfrm>
            <a:off x="725488" y="306388"/>
            <a:ext cx="6450012" cy="5500687"/>
          </a:xfrm>
        </p:spPr>
        <p:txBody>
          <a:bodyPr vert="eaVert"/>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3">
    <p:bg>
      <p:bgPr>
        <a:solidFill>
          <a:schemeClr val="bg1">
            <a:alpha val="0"/>
          </a:schemeClr>
        </a:solidFill>
        <a:effectLst/>
      </p:bgPr>
    </p:bg>
    <p:spTree>
      <p:nvGrpSpPr>
        <p:cNvPr id="1" name=""/>
        <p:cNvGrpSpPr/>
        <p:nvPr/>
      </p:nvGrpSpPr>
      <p:grpSpPr>
        <a:xfrm>
          <a:off x="0" y="0"/>
          <a:ext cx="0" cy="0"/>
          <a:chOff x="0" y="0"/>
          <a:chExt cx="0" cy="0"/>
        </a:xfrm>
      </p:grpSpPr>
      <p:sp>
        <p:nvSpPr>
          <p:cNvPr id="104" name="Rectangle 3"/>
          <p:cNvSpPr>
            <a:spLocks noGrp="1" noChangeArrowheads="1"/>
          </p:cNvSpPr>
          <p:nvPr>
            <p:ph type="title"/>
          </p:nvPr>
        </p:nvSpPr>
        <p:spPr bwMode="auto">
          <a:xfrm>
            <a:off x="523844" y="214290"/>
            <a:ext cx="8858312" cy="917575"/>
          </a:xfrm>
          <a:prstGeom prst="rect">
            <a:avLst/>
          </a:prstGeom>
          <a:noFill/>
          <a:ln w="12700">
            <a:noFill/>
            <a:miter lim="800000"/>
            <a:headEnd/>
            <a:tailEnd/>
          </a:ln>
          <a:effectLst/>
        </p:spPr>
        <p:txBody>
          <a:bodyPr vert="horz" wrap="square" lIns="95165" tIns="46748" rIns="95165" bIns="46748" numCol="1" anchor="ctr" anchorCtr="0" compatLnSpc="1">
            <a:prstTxWarp prst="textNoShape">
              <a:avLst/>
            </a:prstTxWarp>
          </a:bodyPr>
          <a:lstStyle/>
          <a:p>
            <a:pPr lvl="0"/>
            <a:r>
              <a:rPr lang="de-DE" noProof="0" dirty="0" err="1"/>
              <a:t>Click</a:t>
            </a:r>
            <a:r>
              <a:rPr lang="de-DE" noProof="0" dirty="0"/>
              <a:t> to </a:t>
            </a:r>
            <a:r>
              <a:rPr lang="de-DE" noProof="0" dirty="0" err="1"/>
              <a:t>edit</a:t>
            </a:r>
            <a:r>
              <a:rPr lang="de-DE" noProof="0" dirty="0"/>
              <a:t> Master title style</a:t>
            </a:r>
          </a:p>
        </p:txBody>
      </p:sp>
      <p:sp>
        <p:nvSpPr>
          <p:cNvPr id="111" name="Rectangle 4"/>
          <p:cNvSpPr>
            <a:spLocks noGrp="1" noChangeArrowheads="1"/>
          </p:cNvSpPr>
          <p:nvPr>
            <p:ph idx="1"/>
          </p:nvPr>
        </p:nvSpPr>
        <p:spPr bwMode="auto">
          <a:xfrm>
            <a:off x="523844" y="1428736"/>
            <a:ext cx="8858312" cy="4572032"/>
          </a:xfrm>
          <a:prstGeom prst="rect">
            <a:avLst/>
          </a:prstGeom>
          <a:noFill/>
          <a:ln w="12700">
            <a:noFill/>
            <a:miter lim="800000"/>
            <a:headEnd/>
            <a:tailEnd/>
          </a:ln>
          <a:effectLst/>
        </p:spPr>
        <p:txBody>
          <a:bodyPr vert="horz" wrap="square" lIns="95165" tIns="46748" rIns="95165" bIns="46748" numCol="1" anchor="t" anchorCtr="0" compatLnSpc="1">
            <a:prstTxWarp prst="textNoShape">
              <a:avLst/>
            </a:prstTxWarp>
          </a:bodyPr>
          <a:lstStyle/>
          <a:p>
            <a:pPr lvl="0"/>
            <a:r>
              <a:rPr lang="de-DE" noProof="0" dirty="0" err="1"/>
              <a:t>Click</a:t>
            </a:r>
            <a:r>
              <a:rPr lang="de-DE" noProof="0" dirty="0"/>
              <a:t> to </a:t>
            </a:r>
            <a:r>
              <a:rPr lang="de-DE" noProof="0" dirty="0" err="1"/>
              <a:t>edit</a:t>
            </a:r>
            <a:r>
              <a:rPr lang="de-DE" noProof="0" dirty="0"/>
              <a:t> Master text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err="1"/>
              <a:t>Third</a:t>
            </a:r>
            <a:r>
              <a:rPr lang="de-DE" noProof="0" dirty="0"/>
              <a:t>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114" name="Date Placeholder 7"/>
          <p:cNvSpPr>
            <a:spLocks noGrp="1"/>
          </p:cNvSpPr>
          <p:nvPr>
            <p:ph type="dt" sz="half" idx="2"/>
          </p:nvPr>
        </p:nvSpPr>
        <p:spPr>
          <a:xfrm>
            <a:off x="523844" y="6357958"/>
            <a:ext cx="2500330" cy="365125"/>
          </a:xfrm>
          <a:prstGeom prst="rect">
            <a:avLst/>
          </a:prstGeom>
        </p:spPr>
        <p:txBody>
          <a:bodyPr vert="horz" lIns="91440" tIns="45720" rIns="91440" bIns="45720" rtlCol="0" anchor="ctr"/>
          <a:lstStyle>
            <a:lvl1pPr algn="l">
              <a:defRPr sz="800">
                <a:solidFill>
                  <a:schemeClr val="tx1">
                    <a:tint val="75000"/>
                  </a:schemeClr>
                </a:solidFill>
                <a:latin typeface="+mn-lt"/>
              </a:defRPr>
            </a:lvl1pPr>
          </a:lstStyle>
          <a:p>
            <a:r>
              <a:rPr lang="de-DE" dirty="0"/>
              <a:t>Christoph Ulrich, Benjamin Schaefer</a:t>
            </a:r>
          </a:p>
        </p:txBody>
      </p:sp>
      <p:sp>
        <p:nvSpPr>
          <p:cNvPr id="115" name="Footer Placeholder 8"/>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800">
                <a:solidFill>
                  <a:schemeClr val="tx1">
                    <a:tint val="75000"/>
                  </a:schemeClr>
                </a:solidFill>
                <a:latin typeface="+mn-lt"/>
              </a:defRPr>
            </a:lvl1pPr>
          </a:lstStyle>
          <a:p>
            <a:r>
              <a:rPr lang="en-US" noProof="0"/>
              <a:t>Ubiquitous Computing Lab</a:t>
            </a:r>
            <a:endParaRPr lang="de-DE" noProof="0" dirty="0"/>
          </a:p>
        </p:txBody>
      </p:sp>
      <p:sp>
        <p:nvSpPr>
          <p:cNvPr id="116" name="Slide Number Placeholder 9"/>
          <p:cNvSpPr>
            <a:spLocks noGrp="1"/>
          </p:cNvSpPr>
          <p:nvPr>
            <p:ph type="sldNum" sz="quarter" idx="4"/>
          </p:nvPr>
        </p:nvSpPr>
        <p:spPr>
          <a:xfrm>
            <a:off x="7096140" y="6357958"/>
            <a:ext cx="2311400" cy="365125"/>
          </a:xfrm>
          <a:prstGeom prst="rect">
            <a:avLst/>
          </a:prstGeom>
        </p:spPr>
        <p:txBody>
          <a:bodyPr vert="horz" lIns="91440" tIns="45720" rIns="91440" bIns="45720" rtlCol="0" anchor="ctr"/>
          <a:lstStyle>
            <a:lvl1pPr algn="r">
              <a:defRPr sz="800">
                <a:solidFill>
                  <a:schemeClr val="tx1">
                    <a:tint val="75000"/>
                  </a:schemeClr>
                </a:solidFill>
                <a:latin typeface="+mn-lt"/>
              </a:defRPr>
            </a:lvl1pPr>
          </a:lstStyle>
          <a:p>
            <a:fld id="{3B309C61-69D7-4701-A7FF-66C3DC8DEA1B}" type="slidenum">
              <a:rPr lang="de-DE" noProof="0" smtClean="0"/>
              <a:pPr/>
              <a:t>‹#›</a:t>
            </a:fld>
            <a:endParaRPr lang="de-DE" noProof="0"/>
          </a:p>
        </p:txBody>
      </p:sp>
    </p:spTree>
    <p:extLst>
      <p:ext uri="{BB962C8B-B14F-4D97-AF65-F5344CB8AC3E}">
        <p14:creationId xmlns:p14="http://schemas.microsoft.com/office/powerpoint/2010/main" val="201935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de-DE" sz="3600" b="1" noProof="0" dirty="0">
                <a:solidFill>
                  <a:schemeClr val="bg1">
                    <a:lumMod val="50000"/>
                  </a:schemeClr>
                </a:solidFill>
                <a:latin typeface="Verdana" panose="020B0604030504040204" pitchFamily="34" charset="0"/>
                <a:ea typeface="Verdana" panose="020B0604030504040204" pitchFamily="34" charset="0"/>
                <a:cs typeface="+mj-cs"/>
              </a:defRPr>
            </a:lvl1pPr>
          </a:lstStyle>
          <a:p>
            <a:r>
              <a:rPr lang="de-DE" noProof="0" dirty="0"/>
              <a:t>Click to edit Master title style</a:t>
            </a:r>
          </a:p>
        </p:txBody>
      </p:sp>
      <p:sp>
        <p:nvSpPr>
          <p:cNvPr id="3" name="Content Placeholder 2"/>
          <p:cNvSpPr>
            <a:spLocks noGrp="1"/>
          </p:cNvSpPr>
          <p:nvPr>
            <p:ph idx="1"/>
          </p:nvPr>
        </p:nvSpPr>
        <p:spPr/>
        <p:txBody>
          <a:bodyPr/>
          <a:lstStyle>
            <a:lvl1pPr marL="488950" indent="-488950">
              <a:buClr>
                <a:schemeClr val="bg1"/>
              </a:buClr>
              <a:buSzPct val="70000"/>
              <a:buFont typeface="Wingdings" pitchFamily="2" charset="2"/>
              <a:buChar cha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de-DE" noProof="0" dirty="0" err="1"/>
              <a:t>Click</a:t>
            </a:r>
            <a:r>
              <a:rPr lang="de-DE" noProof="0" dirty="0"/>
              <a:t> to </a:t>
            </a:r>
            <a:r>
              <a:rPr lang="de-DE" noProof="0" dirty="0" err="1"/>
              <a:t>edit</a:t>
            </a:r>
            <a:r>
              <a:rPr lang="de-DE" noProof="0" dirty="0"/>
              <a:t> Master text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err="1"/>
              <a:t>Third</a:t>
            </a:r>
            <a:r>
              <a:rPr lang="de-DE" noProof="0" dirty="0"/>
              <a:t>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4" name="Date Placeholder 3"/>
          <p:cNvSpPr>
            <a:spLocks noGrp="1"/>
          </p:cNvSpPr>
          <p:nvPr>
            <p:ph type="dt" sz="half" idx="10"/>
          </p:nvPr>
        </p:nvSpPr>
        <p:spPr/>
        <p:txBody>
          <a:bodyPr/>
          <a:lstStyle>
            <a:lvl1pPr>
              <a:defRPr sz="800">
                <a:latin typeface="+mn-lt"/>
              </a:defRPr>
            </a:lvl1pPr>
          </a:lstStyle>
          <a:p>
            <a:r>
              <a:rPr lang="de-DE" dirty="0"/>
              <a:t>Christoph Ulrich, Benjamin Schaefer</a:t>
            </a:r>
          </a:p>
        </p:txBody>
      </p:sp>
      <p:sp>
        <p:nvSpPr>
          <p:cNvPr id="5" name="Slide Number Placeholder 4"/>
          <p:cNvSpPr>
            <a:spLocks noGrp="1"/>
          </p:cNvSpPr>
          <p:nvPr>
            <p:ph type="sldNum" sz="quarter" idx="11"/>
          </p:nvPr>
        </p:nvSpPr>
        <p:spPr/>
        <p:txBody>
          <a:bodyPr/>
          <a:lstStyle>
            <a:lvl1pPr>
              <a:defRPr sz="800">
                <a:latin typeface="+mn-lt"/>
              </a:defRPr>
            </a:lvl1pPr>
          </a:lstStyle>
          <a:p>
            <a:fld id="{3B309C61-69D7-4701-A7FF-66C3DC8DEA1B}" type="slidenum">
              <a:rPr lang="de-DE" noProof="0" smtClean="0"/>
              <a:pPr/>
              <a:t>‹#›</a:t>
            </a:fld>
            <a:endParaRPr lang="de-DE" noProof="0"/>
          </a:p>
        </p:txBody>
      </p:sp>
      <p:sp>
        <p:nvSpPr>
          <p:cNvPr id="6" name="Footer Placeholder 5"/>
          <p:cNvSpPr>
            <a:spLocks noGrp="1"/>
          </p:cNvSpPr>
          <p:nvPr>
            <p:ph type="ftr" sz="quarter" idx="12"/>
          </p:nvPr>
        </p:nvSpPr>
        <p:spPr/>
        <p:txBody>
          <a:bodyPr/>
          <a:lstStyle>
            <a:lvl1pPr>
              <a:defRPr sz="800">
                <a:latin typeface="+mn-lt"/>
              </a:defRPr>
            </a:lvl1pPr>
          </a:lstStyle>
          <a:p>
            <a:r>
              <a:rPr lang="en-US" noProof="0"/>
              <a:t>Ubiquitous Computing Lab</a:t>
            </a:r>
            <a:endParaRPr lang="de-DE"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de-DE" noProof="0"/>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noProof="0"/>
              <a:t>Click to edit Master text styles</a:t>
            </a:r>
          </a:p>
        </p:txBody>
      </p:sp>
      <p:sp>
        <p:nvSpPr>
          <p:cNvPr id="4" name="Date Placeholder 3"/>
          <p:cNvSpPr>
            <a:spLocks noGrp="1"/>
          </p:cNvSpPr>
          <p:nvPr>
            <p:ph type="dt" sz="half" idx="10"/>
          </p:nvPr>
        </p:nvSpPr>
        <p:spPr/>
        <p:txBody>
          <a:bodyPr/>
          <a:lstStyle>
            <a:lvl1pPr>
              <a:defRPr sz="800"/>
            </a:lvl1pPr>
          </a:lstStyle>
          <a:p>
            <a:r>
              <a:rPr lang="de-DE" dirty="0"/>
              <a:t>Christoph Ulrich, Benjamin Schaefer</a:t>
            </a:r>
          </a:p>
        </p:txBody>
      </p:sp>
      <p:sp>
        <p:nvSpPr>
          <p:cNvPr id="5" name="Slide Number Placeholder 4"/>
          <p:cNvSpPr>
            <a:spLocks noGrp="1"/>
          </p:cNvSpPr>
          <p:nvPr>
            <p:ph type="sldNum" sz="quarter" idx="11"/>
          </p:nvPr>
        </p:nvSpPr>
        <p:spPr/>
        <p:txBody>
          <a:bodyPr/>
          <a:lstStyle>
            <a:lvl1pPr>
              <a:defRPr sz="800"/>
            </a:lvl1pPr>
          </a:lstStyle>
          <a:p>
            <a:fld id="{3B309C61-69D7-4701-A7FF-66C3DC8DEA1B}" type="slidenum">
              <a:rPr lang="de-DE" noProof="0" smtClean="0"/>
              <a:pPr/>
              <a:t>‹#›</a:t>
            </a:fld>
            <a:endParaRPr lang="de-DE" noProof="0"/>
          </a:p>
        </p:txBody>
      </p:sp>
      <p:sp>
        <p:nvSpPr>
          <p:cNvPr id="6" name="Footer Placeholder 5"/>
          <p:cNvSpPr>
            <a:spLocks noGrp="1"/>
          </p:cNvSpPr>
          <p:nvPr>
            <p:ph type="ftr" sz="quarter" idx="12"/>
          </p:nvPr>
        </p:nvSpPr>
        <p:spPr/>
        <p:txBody>
          <a:bodyPr/>
          <a:lstStyle>
            <a:lvl1pPr>
              <a:defRPr sz="800"/>
            </a:lvl1pPr>
          </a:lstStyle>
          <a:p>
            <a:r>
              <a:rPr lang="en-US" noProof="0"/>
              <a:t>Ubiquitous Computing Lab</a:t>
            </a:r>
            <a:endParaRPr lang="de-DE"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a:t>Click to edit Master title style</a:t>
            </a:r>
          </a:p>
        </p:txBody>
      </p:sp>
      <p:sp>
        <p:nvSpPr>
          <p:cNvPr id="3" name="Content Placeholder 2"/>
          <p:cNvSpPr>
            <a:spLocks noGrp="1"/>
          </p:cNvSpPr>
          <p:nvPr>
            <p:ph sz="half" idx="1"/>
          </p:nvPr>
        </p:nvSpPr>
        <p:spPr>
          <a:xfrm>
            <a:off x="523844" y="1500174"/>
            <a:ext cx="4151313"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4" name="Content Placeholder 3"/>
          <p:cNvSpPr>
            <a:spLocks noGrp="1"/>
          </p:cNvSpPr>
          <p:nvPr>
            <p:ph sz="half" idx="2"/>
          </p:nvPr>
        </p:nvSpPr>
        <p:spPr>
          <a:xfrm>
            <a:off x="5238752" y="1500174"/>
            <a:ext cx="4151312"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5" name="Date Placeholder 4"/>
          <p:cNvSpPr>
            <a:spLocks noGrp="1"/>
          </p:cNvSpPr>
          <p:nvPr>
            <p:ph type="dt" sz="half" idx="10"/>
          </p:nvPr>
        </p:nvSpPr>
        <p:spPr/>
        <p:txBody>
          <a:bodyPr/>
          <a:lstStyle>
            <a:lvl1pPr>
              <a:defRPr/>
            </a:lvl1pPr>
          </a:lstStyle>
          <a:p>
            <a:r>
              <a:rPr lang="de-DE" dirty="0"/>
              <a:t>Christoph Ulrich, Benjamin Schaefer</a:t>
            </a:r>
          </a:p>
        </p:txBody>
      </p:sp>
      <p:sp>
        <p:nvSpPr>
          <p:cNvPr id="6" name="Slide Number Placeholder 5"/>
          <p:cNvSpPr>
            <a:spLocks noGrp="1"/>
          </p:cNvSpPr>
          <p:nvPr>
            <p:ph type="sldNum" sz="quarter" idx="11"/>
          </p:nvPr>
        </p:nvSpPr>
        <p:spPr/>
        <p:txBody>
          <a:bodyPr/>
          <a:lstStyle/>
          <a:p>
            <a:fld id="{3B309C61-69D7-4701-A7FF-66C3DC8DEA1B}" type="slidenum">
              <a:rPr lang="de-DE" noProof="0" smtClean="0"/>
              <a:pPr/>
              <a:t>‹#›</a:t>
            </a:fld>
            <a:endParaRPr lang="de-DE" noProof="0"/>
          </a:p>
        </p:txBody>
      </p:sp>
      <p:sp>
        <p:nvSpPr>
          <p:cNvPr id="7" name="Footer Placeholder 6"/>
          <p:cNvSpPr>
            <a:spLocks noGrp="1"/>
          </p:cNvSpPr>
          <p:nvPr>
            <p:ph type="ftr" sz="quarter" idx="12"/>
          </p:nvPr>
        </p:nvSpPr>
        <p:spPr/>
        <p:txBody>
          <a:bodyPr/>
          <a:lstStyle/>
          <a:p>
            <a:r>
              <a:rPr lang="en-US" noProof="0"/>
              <a:t>Ubiquitous Computing Lab</a:t>
            </a:r>
            <a:endParaRPr lang="de-DE"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3844" y="274638"/>
            <a:ext cx="8858312" cy="1143000"/>
          </a:xfrm>
        </p:spPr>
        <p:txBody>
          <a:bodyPr/>
          <a:lstStyle>
            <a:lvl1pPr>
              <a:defRPr/>
            </a:lvl1pPr>
          </a:lstStyle>
          <a:p>
            <a:r>
              <a:rPr lang="de-DE" noProof="0"/>
              <a:t>Click to edit Master title style</a:t>
            </a:r>
          </a:p>
        </p:txBody>
      </p:sp>
      <p:sp>
        <p:nvSpPr>
          <p:cNvPr id="3" name="Text Placeholder 2"/>
          <p:cNvSpPr>
            <a:spLocks noGrp="1"/>
          </p:cNvSpPr>
          <p:nvPr>
            <p:ph type="body" idx="1"/>
          </p:nvPr>
        </p:nvSpPr>
        <p:spPr>
          <a:xfrm>
            <a:off x="523844" y="1535113"/>
            <a:ext cx="4348194"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a:t>Click to edit Master text styles</a:t>
            </a:r>
          </a:p>
        </p:txBody>
      </p:sp>
      <p:sp>
        <p:nvSpPr>
          <p:cNvPr id="4" name="Content Placeholder 3"/>
          <p:cNvSpPr>
            <a:spLocks noGrp="1"/>
          </p:cNvSpPr>
          <p:nvPr>
            <p:ph sz="half" idx="2"/>
          </p:nvPr>
        </p:nvSpPr>
        <p:spPr>
          <a:xfrm>
            <a:off x="523844" y="2174875"/>
            <a:ext cx="43481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5" name="Text Placeholder 4"/>
          <p:cNvSpPr>
            <a:spLocks noGrp="1"/>
          </p:cNvSpPr>
          <p:nvPr>
            <p:ph type="body" sz="quarter" idx="3"/>
          </p:nvPr>
        </p:nvSpPr>
        <p:spPr>
          <a:xfrm>
            <a:off x="5032375" y="1535113"/>
            <a:ext cx="4349781"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a:t>Click to edit Master text styles</a:t>
            </a:r>
          </a:p>
        </p:txBody>
      </p:sp>
      <p:sp>
        <p:nvSpPr>
          <p:cNvPr id="6" name="Content Placeholder 5"/>
          <p:cNvSpPr>
            <a:spLocks noGrp="1"/>
          </p:cNvSpPr>
          <p:nvPr>
            <p:ph sz="quarter" idx="4"/>
          </p:nvPr>
        </p:nvSpPr>
        <p:spPr>
          <a:xfrm>
            <a:off x="5032375" y="2174875"/>
            <a:ext cx="434978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 name="Date Placeholder 6"/>
          <p:cNvSpPr>
            <a:spLocks noGrp="1"/>
          </p:cNvSpPr>
          <p:nvPr>
            <p:ph type="dt" sz="half" idx="10"/>
          </p:nvPr>
        </p:nvSpPr>
        <p:spPr>
          <a:xfrm>
            <a:off x="523844" y="6357958"/>
            <a:ext cx="2500330" cy="365125"/>
          </a:xfrm>
        </p:spPr>
        <p:txBody>
          <a:bodyPr/>
          <a:lstStyle>
            <a:lvl1pPr>
              <a:defRPr/>
            </a:lvl1pPr>
          </a:lstStyle>
          <a:p>
            <a:r>
              <a:rPr lang="de-DE" dirty="0"/>
              <a:t>Christoph Ulrich, Benjamin Schaefer</a:t>
            </a:r>
          </a:p>
        </p:txBody>
      </p:sp>
      <p:sp>
        <p:nvSpPr>
          <p:cNvPr id="8" name="Slide Number Placeholder 7"/>
          <p:cNvSpPr>
            <a:spLocks noGrp="1"/>
          </p:cNvSpPr>
          <p:nvPr>
            <p:ph type="sldNum" sz="quarter" idx="11"/>
          </p:nvPr>
        </p:nvSpPr>
        <p:spPr>
          <a:xfrm>
            <a:off x="7096140" y="6357958"/>
            <a:ext cx="2311400" cy="365125"/>
          </a:xfrm>
        </p:spPr>
        <p:txBody>
          <a:bodyPr/>
          <a:lstStyle/>
          <a:p>
            <a:fld id="{3B309C61-69D7-4701-A7FF-66C3DC8DEA1B}" type="slidenum">
              <a:rPr lang="de-DE" noProof="0" smtClean="0"/>
              <a:pPr/>
              <a:t>‹#›</a:t>
            </a:fld>
            <a:endParaRPr lang="de-DE" noProof="0"/>
          </a:p>
        </p:txBody>
      </p:sp>
      <p:sp>
        <p:nvSpPr>
          <p:cNvPr id="9" name="Footer Placeholder 8"/>
          <p:cNvSpPr>
            <a:spLocks noGrp="1"/>
          </p:cNvSpPr>
          <p:nvPr>
            <p:ph type="ftr" sz="quarter" idx="12"/>
          </p:nvPr>
        </p:nvSpPr>
        <p:spPr/>
        <p:txBody>
          <a:bodyPr/>
          <a:lstStyle/>
          <a:p>
            <a:r>
              <a:rPr lang="en-US" noProof="0"/>
              <a:t>Ubiquitous Computing Lab</a:t>
            </a:r>
            <a:endParaRPr lang="de-DE"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0"/>
              <a:t>Click to edit Master title style</a:t>
            </a:r>
          </a:p>
        </p:txBody>
      </p:sp>
      <p:sp>
        <p:nvSpPr>
          <p:cNvPr id="3" name="Date Placeholder 2"/>
          <p:cNvSpPr>
            <a:spLocks noGrp="1"/>
          </p:cNvSpPr>
          <p:nvPr>
            <p:ph type="dt" sz="half" idx="10"/>
          </p:nvPr>
        </p:nvSpPr>
        <p:spPr/>
        <p:txBody>
          <a:bodyPr/>
          <a:lstStyle>
            <a:lvl1pPr>
              <a:defRPr/>
            </a:lvl1pPr>
          </a:lstStyle>
          <a:p>
            <a:r>
              <a:rPr lang="de-DE" dirty="0"/>
              <a:t>Christoph Ulrich, Benjamin Schaefer</a:t>
            </a:r>
          </a:p>
        </p:txBody>
      </p:sp>
      <p:sp>
        <p:nvSpPr>
          <p:cNvPr id="4" name="Slide Number Placeholder 3"/>
          <p:cNvSpPr>
            <a:spLocks noGrp="1"/>
          </p:cNvSpPr>
          <p:nvPr>
            <p:ph type="sldNum" sz="quarter" idx="11"/>
          </p:nvPr>
        </p:nvSpPr>
        <p:spPr/>
        <p:txBody>
          <a:bodyPr/>
          <a:lstStyle/>
          <a:p>
            <a:fld id="{3B309C61-69D7-4701-A7FF-66C3DC8DEA1B}" type="slidenum">
              <a:rPr lang="de-DE" noProof="0" smtClean="0"/>
              <a:pPr/>
              <a:t>‹#›</a:t>
            </a:fld>
            <a:endParaRPr lang="de-DE" noProof="0"/>
          </a:p>
        </p:txBody>
      </p:sp>
      <p:sp>
        <p:nvSpPr>
          <p:cNvPr id="5" name="Footer Placeholder 4"/>
          <p:cNvSpPr>
            <a:spLocks noGrp="1"/>
          </p:cNvSpPr>
          <p:nvPr>
            <p:ph type="ftr" sz="quarter" idx="12"/>
          </p:nvPr>
        </p:nvSpPr>
        <p:spPr/>
        <p:txBody>
          <a:bodyPr/>
          <a:lstStyle/>
          <a:p>
            <a:r>
              <a:rPr lang="en-US" noProof="0"/>
              <a:t>Ubiquitous Computing Lab</a:t>
            </a:r>
            <a:endParaRPr lang="de-DE"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de-DE" dirty="0"/>
              <a:t>Christoph Ulrich, Benjamin Schaefer</a:t>
            </a:r>
          </a:p>
        </p:txBody>
      </p:sp>
      <p:sp>
        <p:nvSpPr>
          <p:cNvPr id="3" name="Slide Number Placeholder 2"/>
          <p:cNvSpPr>
            <a:spLocks noGrp="1"/>
          </p:cNvSpPr>
          <p:nvPr>
            <p:ph type="sldNum" sz="quarter" idx="11"/>
          </p:nvPr>
        </p:nvSpPr>
        <p:spPr/>
        <p:txBody>
          <a:bodyPr/>
          <a:lstStyle/>
          <a:p>
            <a:fld id="{3B309C61-69D7-4701-A7FF-66C3DC8DEA1B}" type="slidenum">
              <a:rPr lang="de-DE" noProof="0" smtClean="0"/>
              <a:pPr/>
              <a:t>‹#›</a:t>
            </a:fld>
            <a:endParaRPr lang="de-DE" noProof="0"/>
          </a:p>
        </p:txBody>
      </p:sp>
      <p:sp>
        <p:nvSpPr>
          <p:cNvPr id="4" name="Footer Placeholder 3"/>
          <p:cNvSpPr>
            <a:spLocks noGrp="1"/>
          </p:cNvSpPr>
          <p:nvPr>
            <p:ph type="ftr" sz="quarter" idx="12"/>
          </p:nvPr>
        </p:nvSpPr>
        <p:spPr/>
        <p:txBody>
          <a:bodyPr/>
          <a:lstStyle/>
          <a:p>
            <a:r>
              <a:rPr lang="en-US" noProof="0"/>
              <a:t>Ubiquitous Computing Lab</a:t>
            </a:r>
            <a:endParaRPr lang="de-DE"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de-DE" noProof="0"/>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de-DE" noProof="0"/>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4000" r="-4000"/>
          </a:stretch>
        </a:blipFill>
        <a:effectLst/>
      </p:bgPr>
    </p:bg>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bwMode="auto">
          <a:xfrm>
            <a:off x="523844" y="214290"/>
            <a:ext cx="8858312" cy="917575"/>
          </a:xfrm>
          <a:prstGeom prst="rect">
            <a:avLst/>
          </a:prstGeom>
          <a:noFill/>
          <a:ln w="12700">
            <a:noFill/>
            <a:miter lim="800000"/>
            <a:headEnd/>
            <a:tailEnd/>
          </a:ln>
          <a:effectLst/>
        </p:spPr>
        <p:txBody>
          <a:bodyPr vert="horz" wrap="square" lIns="95165" tIns="46748" rIns="95165" bIns="46748" numCol="1" anchor="ctr" anchorCtr="0" compatLnSpc="1">
            <a:prstTxWarp prst="textNoShape">
              <a:avLst/>
            </a:prstTxWarp>
          </a:bodyPr>
          <a:lstStyle/>
          <a:p>
            <a:pPr lvl="0"/>
            <a:r>
              <a:rPr lang="de-DE" noProof="0" dirty="0" err="1"/>
              <a:t>Click</a:t>
            </a:r>
            <a:r>
              <a:rPr lang="de-DE" noProof="0" dirty="0"/>
              <a:t> to </a:t>
            </a:r>
            <a:r>
              <a:rPr lang="de-DE" noProof="0" dirty="0" err="1"/>
              <a:t>edit</a:t>
            </a:r>
            <a:r>
              <a:rPr lang="de-DE" noProof="0" dirty="0"/>
              <a:t> Master title style</a:t>
            </a:r>
          </a:p>
        </p:txBody>
      </p:sp>
      <p:sp>
        <p:nvSpPr>
          <p:cNvPr id="114692" name="Rectangle 4"/>
          <p:cNvSpPr>
            <a:spLocks noGrp="1" noChangeArrowheads="1"/>
          </p:cNvSpPr>
          <p:nvPr>
            <p:ph type="body" idx="1"/>
          </p:nvPr>
        </p:nvSpPr>
        <p:spPr bwMode="auto">
          <a:xfrm>
            <a:off x="523844" y="1428736"/>
            <a:ext cx="8858312" cy="4572032"/>
          </a:xfrm>
          <a:prstGeom prst="rect">
            <a:avLst/>
          </a:prstGeom>
          <a:noFill/>
          <a:ln w="12700">
            <a:noFill/>
            <a:miter lim="800000"/>
            <a:headEnd/>
            <a:tailEnd/>
          </a:ln>
          <a:effectLst/>
        </p:spPr>
        <p:txBody>
          <a:bodyPr vert="horz" wrap="square" lIns="95165" tIns="46748" rIns="95165" bIns="46748" numCol="1" anchor="t" anchorCtr="0" compatLnSpc="1">
            <a:prstTxWarp prst="textNoShape">
              <a:avLst/>
            </a:prstTxWarp>
          </a:bodyPr>
          <a:lstStyle/>
          <a:p>
            <a:pPr lvl="0"/>
            <a:r>
              <a:rPr lang="de-DE" noProof="0" dirty="0" err="1"/>
              <a:t>Click</a:t>
            </a:r>
            <a:r>
              <a:rPr lang="de-DE" noProof="0" dirty="0"/>
              <a:t> to </a:t>
            </a:r>
            <a:r>
              <a:rPr lang="de-DE" noProof="0" dirty="0" err="1"/>
              <a:t>edit</a:t>
            </a:r>
            <a:r>
              <a:rPr lang="de-DE" noProof="0" dirty="0"/>
              <a:t> Master text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err="1"/>
              <a:t>Third</a:t>
            </a:r>
            <a:r>
              <a:rPr lang="de-DE" noProof="0" dirty="0"/>
              <a:t>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8" name="Date Placeholder 7"/>
          <p:cNvSpPr>
            <a:spLocks noGrp="1"/>
          </p:cNvSpPr>
          <p:nvPr>
            <p:ph type="dt" sz="half" idx="2"/>
          </p:nvPr>
        </p:nvSpPr>
        <p:spPr>
          <a:xfrm>
            <a:off x="523844" y="6357958"/>
            <a:ext cx="2500330" cy="365125"/>
          </a:xfrm>
          <a:prstGeom prst="rect">
            <a:avLst/>
          </a:prstGeom>
        </p:spPr>
        <p:txBody>
          <a:bodyPr vert="horz" lIns="91440" tIns="45720" rIns="91440" bIns="45720" rtlCol="0" anchor="ctr"/>
          <a:lstStyle>
            <a:lvl1pPr algn="l">
              <a:defRPr sz="800">
                <a:solidFill>
                  <a:schemeClr val="tx1">
                    <a:tint val="75000"/>
                  </a:schemeClr>
                </a:solidFill>
                <a:latin typeface="+mn-lt"/>
              </a:defRPr>
            </a:lvl1pPr>
          </a:lstStyle>
          <a:p>
            <a:r>
              <a:rPr lang="de-DE" dirty="0"/>
              <a:t>Christoph Ulrich, Benjamin Schaefer</a:t>
            </a:r>
          </a:p>
        </p:txBody>
      </p:sp>
      <p:sp>
        <p:nvSpPr>
          <p:cNvPr id="9" name="Footer Placeholder 8"/>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800">
                <a:solidFill>
                  <a:schemeClr val="tx1">
                    <a:tint val="75000"/>
                  </a:schemeClr>
                </a:solidFill>
                <a:latin typeface="+mn-lt"/>
              </a:defRPr>
            </a:lvl1pPr>
          </a:lstStyle>
          <a:p>
            <a:r>
              <a:rPr lang="en-US" noProof="0"/>
              <a:t>Ubiquitous Computing Lab</a:t>
            </a:r>
            <a:endParaRPr lang="de-DE" noProof="0" dirty="0"/>
          </a:p>
        </p:txBody>
      </p:sp>
      <p:sp>
        <p:nvSpPr>
          <p:cNvPr id="10" name="Slide Number Placeholder 9"/>
          <p:cNvSpPr>
            <a:spLocks noGrp="1"/>
          </p:cNvSpPr>
          <p:nvPr>
            <p:ph type="sldNum" sz="quarter" idx="4"/>
          </p:nvPr>
        </p:nvSpPr>
        <p:spPr>
          <a:xfrm>
            <a:off x="7096140" y="6357958"/>
            <a:ext cx="2311400" cy="365125"/>
          </a:xfrm>
          <a:prstGeom prst="rect">
            <a:avLst/>
          </a:prstGeom>
        </p:spPr>
        <p:txBody>
          <a:bodyPr vert="horz" lIns="91440" tIns="45720" rIns="91440" bIns="45720" rtlCol="0" anchor="ctr"/>
          <a:lstStyle>
            <a:lvl1pPr algn="r">
              <a:defRPr sz="800">
                <a:solidFill>
                  <a:schemeClr val="tx1">
                    <a:tint val="75000"/>
                  </a:schemeClr>
                </a:solidFill>
                <a:latin typeface="+mn-lt"/>
              </a:defRPr>
            </a:lvl1pPr>
          </a:lstStyle>
          <a:p>
            <a:fld id="{3B309C61-69D7-4701-A7FF-66C3DC8DEA1B}" type="slidenum">
              <a:rPr lang="de-DE" noProof="0" smtClean="0"/>
              <a:pPr/>
              <a:t>‹#›</a:t>
            </a:fld>
            <a:endParaRPr lang="de-DE" noProof="0"/>
          </a:p>
        </p:txBody>
      </p:sp>
    </p:spTree>
    <p:extLst>
      <p:ext uri="{BB962C8B-B14F-4D97-AF65-F5344CB8AC3E}">
        <p14:creationId xmlns:p14="http://schemas.microsoft.com/office/powerpoint/2010/main" val="12263848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p:txStyles>
    <p:titleStyle>
      <a:lvl1pPr algn="l" defTabSz="962025" rtl="0" fontAlgn="base">
        <a:spcBef>
          <a:spcPct val="0"/>
        </a:spcBef>
        <a:spcAft>
          <a:spcPct val="0"/>
        </a:spcAft>
        <a:defRPr sz="3600" b="1">
          <a:solidFill>
            <a:schemeClr val="bg1">
              <a:lumMod val="50000"/>
            </a:schemeClr>
          </a:solidFill>
          <a:latin typeface="Verdana" panose="020B0604030504040204" pitchFamily="34" charset="0"/>
          <a:ea typeface="Verdana" panose="020B0604030504040204" pitchFamily="34" charset="0"/>
          <a:cs typeface="+mj-cs"/>
        </a:defRPr>
      </a:lvl1pPr>
      <a:lvl2pPr algn="ctr" defTabSz="962025" rtl="0" fontAlgn="base">
        <a:spcBef>
          <a:spcPct val="0"/>
        </a:spcBef>
        <a:spcAft>
          <a:spcPct val="0"/>
        </a:spcAft>
        <a:defRPr sz="4000">
          <a:solidFill>
            <a:schemeClr val="tx1"/>
          </a:solidFill>
          <a:latin typeface="Arial" charset="0"/>
          <a:cs typeface="Arial" charset="0"/>
        </a:defRPr>
      </a:lvl2pPr>
      <a:lvl3pPr algn="ctr" defTabSz="962025" rtl="0" fontAlgn="base">
        <a:spcBef>
          <a:spcPct val="0"/>
        </a:spcBef>
        <a:spcAft>
          <a:spcPct val="0"/>
        </a:spcAft>
        <a:defRPr sz="4000">
          <a:solidFill>
            <a:schemeClr val="tx1"/>
          </a:solidFill>
          <a:latin typeface="Arial" charset="0"/>
          <a:cs typeface="Arial" charset="0"/>
        </a:defRPr>
      </a:lvl3pPr>
      <a:lvl4pPr algn="ctr" defTabSz="962025" rtl="0" fontAlgn="base">
        <a:spcBef>
          <a:spcPct val="0"/>
        </a:spcBef>
        <a:spcAft>
          <a:spcPct val="0"/>
        </a:spcAft>
        <a:defRPr sz="4000">
          <a:solidFill>
            <a:schemeClr val="tx1"/>
          </a:solidFill>
          <a:latin typeface="Arial" charset="0"/>
          <a:cs typeface="Arial" charset="0"/>
        </a:defRPr>
      </a:lvl4pPr>
      <a:lvl5pPr algn="ctr" defTabSz="962025" rtl="0" fontAlgn="base">
        <a:spcBef>
          <a:spcPct val="0"/>
        </a:spcBef>
        <a:spcAft>
          <a:spcPct val="0"/>
        </a:spcAft>
        <a:defRPr sz="4000">
          <a:solidFill>
            <a:schemeClr val="tx1"/>
          </a:solidFill>
          <a:latin typeface="Arial" charset="0"/>
          <a:cs typeface="Arial" charset="0"/>
        </a:defRPr>
      </a:lvl5pPr>
      <a:lvl6pPr marL="457200" algn="ctr" defTabSz="962025" rtl="0" fontAlgn="base">
        <a:spcBef>
          <a:spcPct val="0"/>
        </a:spcBef>
        <a:spcAft>
          <a:spcPct val="0"/>
        </a:spcAft>
        <a:defRPr sz="4000">
          <a:solidFill>
            <a:schemeClr val="tx1"/>
          </a:solidFill>
          <a:latin typeface="Arial" charset="0"/>
          <a:cs typeface="Arial" charset="0"/>
        </a:defRPr>
      </a:lvl6pPr>
      <a:lvl7pPr marL="914400" algn="ctr" defTabSz="962025" rtl="0" fontAlgn="base">
        <a:spcBef>
          <a:spcPct val="0"/>
        </a:spcBef>
        <a:spcAft>
          <a:spcPct val="0"/>
        </a:spcAft>
        <a:defRPr sz="4000">
          <a:solidFill>
            <a:schemeClr val="tx1"/>
          </a:solidFill>
          <a:latin typeface="Arial" charset="0"/>
          <a:cs typeface="Arial" charset="0"/>
        </a:defRPr>
      </a:lvl7pPr>
      <a:lvl8pPr marL="1371600" algn="ctr" defTabSz="962025" rtl="0" fontAlgn="base">
        <a:spcBef>
          <a:spcPct val="0"/>
        </a:spcBef>
        <a:spcAft>
          <a:spcPct val="0"/>
        </a:spcAft>
        <a:defRPr sz="4000">
          <a:solidFill>
            <a:schemeClr val="tx1"/>
          </a:solidFill>
          <a:latin typeface="Arial" charset="0"/>
          <a:cs typeface="Arial" charset="0"/>
        </a:defRPr>
      </a:lvl8pPr>
      <a:lvl9pPr marL="1828800" algn="ctr" defTabSz="962025" rtl="0" fontAlgn="base">
        <a:spcBef>
          <a:spcPct val="0"/>
        </a:spcBef>
        <a:spcAft>
          <a:spcPct val="0"/>
        </a:spcAft>
        <a:defRPr sz="4000">
          <a:solidFill>
            <a:schemeClr val="tx1"/>
          </a:solidFill>
          <a:latin typeface="Arial" charset="0"/>
          <a:cs typeface="Arial" charset="0"/>
        </a:defRPr>
      </a:lvl9pPr>
    </p:titleStyle>
    <p:bodyStyle>
      <a:lvl1pPr marL="488950" indent="-488950" algn="l" defTabSz="962025" rtl="0" fontAlgn="base">
        <a:spcBef>
          <a:spcPct val="20000"/>
        </a:spcBef>
        <a:spcAft>
          <a:spcPct val="0"/>
        </a:spcAft>
        <a:buClr>
          <a:schemeClr val="tx2"/>
        </a:buClr>
        <a:buSzPct val="50000"/>
        <a:buFont typeface="Zapf Dingbats" charset="2"/>
        <a:buChar char="l"/>
        <a:defRPr sz="2800">
          <a:solidFill>
            <a:schemeClr val="bg1"/>
          </a:solidFill>
          <a:latin typeface="Verdana" panose="020B0604030504040204" pitchFamily="34" charset="0"/>
          <a:ea typeface="Verdana" panose="020B0604030504040204" pitchFamily="34" charset="0"/>
          <a:cs typeface="+mn-cs"/>
        </a:defRPr>
      </a:lvl1pPr>
      <a:lvl2pPr marL="1089025" indent="-479425" algn="l" defTabSz="962025" rtl="0" fontAlgn="base">
        <a:spcBef>
          <a:spcPct val="20000"/>
        </a:spcBef>
        <a:spcAft>
          <a:spcPct val="0"/>
        </a:spcAft>
        <a:buClr>
          <a:schemeClr val="tx1"/>
        </a:buClr>
        <a:buSzPct val="100000"/>
        <a:buChar char="•"/>
        <a:defRPr sz="2400">
          <a:solidFill>
            <a:schemeClr val="bg1"/>
          </a:solidFill>
          <a:latin typeface="Verdana" panose="020B0604030504040204" pitchFamily="34" charset="0"/>
          <a:ea typeface="Verdana" panose="020B0604030504040204" pitchFamily="34" charset="0"/>
          <a:cs typeface="+mn-cs"/>
        </a:defRPr>
      </a:lvl2pPr>
      <a:lvl3pPr marL="1449388" indent="-241300" algn="l" defTabSz="962025" rtl="0" fontAlgn="base">
        <a:spcBef>
          <a:spcPct val="20000"/>
        </a:spcBef>
        <a:spcAft>
          <a:spcPct val="0"/>
        </a:spcAft>
        <a:buClr>
          <a:schemeClr val="tx1"/>
        </a:buClr>
        <a:buSzPct val="100000"/>
        <a:buChar char="•"/>
        <a:defRPr sz="2000">
          <a:solidFill>
            <a:schemeClr val="bg1"/>
          </a:solidFill>
          <a:latin typeface="Verdana" panose="020B0604030504040204" pitchFamily="34" charset="0"/>
          <a:ea typeface="Verdana" panose="020B0604030504040204" pitchFamily="34" charset="0"/>
          <a:cs typeface="+mn-cs"/>
        </a:defRPr>
      </a:lvl3pPr>
      <a:lvl4pPr marL="1809750" indent="-239713" algn="l" defTabSz="962025" rtl="0" fontAlgn="base">
        <a:spcBef>
          <a:spcPct val="20000"/>
        </a:spcBef>
        <a:spcAft>
          <a:spcPct val="0"/>
        </a:spcAft>
        <a:buClr>
          <a:schemeClr val="accent2"/>
        </a:buClr>
        <a:buSzPct val="65000"/>
        <a:buFont typeface="Monotype Sorts" charset="2"/>
        <a:buChar char=""/>
        <a:defRPr sz="2100">
          <a:solidFill>
            <a:schemeClr val="bg1"/>
          </a:solidFill>
          <a:latin typeface="Verdana" panose="020B0604030504040204" pitchFamily="34" charset="0"/>
          <a:ea typeface="Verdana" panose="020B0604030504040204" pitchFamily="34" charset="0"/>
          <a:cs typeface="+mn-cs"/>
        </a:defRPr>
      </a:lvl4pPr>
      <a:lvl5pPr marL="2170113" indent="-239713" algn="l" defTabSz="962025" rtl="0" fontAlgn="base">
        <a:spcBef>
          <a:spcPct val="20000"/>
        </a:spcBef>
        <a:spcAft>
          <a:spcPct val="0"/>
        </a:spcAft>
        <a:buClr>
          <a:schemeClr val="tx1"/>
        </a:buClr>
        <a:buSzPct val="100000"/>
        <a:buChar char="•"/>
        <a:defRPr sz="2100">
          <a:solidFill>
            <a:schemeClr val="bg1"/>
          </a:solidFill>
          <a:latin typeface="Verdana" panose="020B0604030504040204" pitchFamily="34" charset="0"/>
          <a:ea typeface="Verdana" panose="020B0604030504040204" pitchFamily="34" charset="0"/>
          <a:cs typeface="+mn-cs"/>
        </a:defRPr>
      </a:lvl5pPr>
      <a:lvl6pPr marL="26273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6pPr>
      <a:lvl7pPr marL="30845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7pPr>
      <a:lvl8pPr marL="35417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8pPr>
      <a:lvl9pPr marL="39989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6.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5.wdp"/><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8.wdp"/><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subTitle" idx="1"/>
          </p:nvPr>
        </p:nvSpPr>
        <p:spPr/>
        <p:txBody>
          <a:bodyPr>
            <a:noAutofit/>
          </a:bodyPr>
          <a:lstStyle/>
          <a:p>
            <a:r>
              <a:rPr lang="en-US" dirty="0"/>
              <a:t>Benjamin Schaefer, Christoph Ulrich</a:t>
            </a:r>
            <a:endParaRPr lang="en-US" baseline="30000" dirty="0"/>
          </a:p>
          <a:p>
            <a:r>
              <a:rPr lang="en-US" sz="2000" dirty="0"/>
              <a:t>HTWG Konstanz, Ubiquitous Computing Lab</a:t>
            </a:r>
            <a:endParaRPr lang="en-US" dirty="0"/>
          </a:p>
          <a:p>
            <a:endParaRPr lang="de-DE" dirty="0"/>
          </a:p>
          <a:p>
            <a:endParaRPr lang="en-US" b="1" dirty="0"/>
          </a:p>
          <a:p>
            <a:r>
              <a:rPr lang="en-US" b="1" dirty="0"/>
              <a:t>Mobile Computing WS2018/19</a:t>
            </a:r>
          </a:p>
          <a:p>
            <a:endParaRPr lang="en-US" b="1" dirty="0"/>
          </a:p>
          <a:p>
            <a:r>
              <a:rPr lang="en-US" sz="2200" b="1" dirty="0"/>
              <a:t>URL</a:t>
            </a:r>
            <a:r>
              <a:rPr lang="en-US" sz="2200" dirty="0"/>
              <a:t>: 	http://uc-lab.in.htwg-konstanz.de </a:t>
            </a:r>
          </a:p>
          <a:p>
            <a:endParaRPr lang="de-DE" dirty="0"/>
          </a:p>
        </p:txBody>
      </p:sp>
      <p:sp>
        <p:nvSpPr>
          <p:cNvPr id="3" name="Title 2"/>
          <p:cNvSpPr>
            <a:spLocks noGrp="1"/>
          </p:cNvSpPr>
          <p:nvPr>
            <p:ph type="title"/>
          </p:nvPr>
        </p:nvSpPr>
        <p:spPr/>
        <p:txBody>
          <a:bodyPr/>
          <a:lstStyle/>
          <a:p>
            <a:r>
              <a:rPr lang="en-US" dirty="0"/>
              <a:t>App-controlled LEGO robotic arm</a:t>
            </a:r>
            <a:endParaRPr lang="de-DE" dirty="0"/>
          </a:p>
        </p:txBody>
      </p:sp>
    </p:spTree>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8AEF-B5B1-4F5B-B004-01A601990E5D}"/>
              </a:ext>
            </a:extLst>
          </p:cNvPr>
          <p:cNvSpPr>
            <a:spLocks noGrp="1"/>
          </p:cNvSpPr>
          <p:nvPr>
            <p:ph type="title"/>
          </p:nvPr>
        </p:nvSpPr>
        <p:spPr>
          <a:xfrm>
            <a:off x="523844" y="214290"/>
            <a:ext cx="8858312" cy="917575"/>
          </a:xfrm>
        </p:spPr>
        <p:txBody>
          <a:bodyPr/>
          <a:lstStyle/>
          <a:p>
            <a:r>
              <a:rPr lang="de-DE" dirty="0"/>
              <a:t>Inverse Kinematics</a:t>
            </a:r>
          </a:p>
        </p:txBody>
      </p:sp>
      <p:sp>
        <p:nvSpPr>
          <p:cNvPr id="5" name="Slide Number Placeholder 4">
            <a:extLst>
              <a:ext uri="{FF2B5EF4-FFF2-40B4-BE49-F238E27FC236}">
                <a16:creationId xmlns:a16="http://schemas.microsoft.com/office/drawing/2014/main" id="{51B7E0AA-D225-4849-B87E-219CF25B5CAA}"/>
              </a:ext>
            </a:extLst>
          </p:cNvPr>
          <p:cNvSpPr>
            <a:spLocks noGrp="1"/>
          </p:cNvSpPr>
          <p:nvPr>
            <p:ph type="sldNum" sz="quarter" idx="11"/>
          </p:nvPr>
        </p:nvSpPr>
        <p:spPr/>
        <p:txBody>
          <a:bodyPr/>
          <a:lstStyle/>
          <a:p>
            <a:fld id="{3B309C61-69D7-4701-A7FF-66C3DC8DEA1B}" type="slidenum">
              <a:rPr lang="de-DE" noProof="0" smtClean="0"/>
              <a:pPr/>
              <a:t>10</a:t>
            </a:fld>
            <a:endParaRPr lang="de-DE" noProof="0"/>
          </a:p>
        </p:txBody>
      </p:sp>
      <p:sp>
        <p:nvSpPr>
          <p:cNvPr id="6" name="Footer Placeholder 5">
            <a:extLst>
              <a:ext uri="{FF2B5EF4-FFF2-40B4-BE49-F238E27FC236}">
                <a16:creationId xmlns:a16="http://schemas.microsoft.com/office/drawing/2014/main" id="{F54B7181-24BE-4043-93D3-255A7BD206FB}"/>
              </a:ext>
            </a:extLst>
          </p:cNvPr>
          <p:cNvSpPr>
            <a:spLocks noGrp="1"/>
          </p:cNvSpPr>
          <p:nvPr>
            <p:ph type="ftr" sz="quarter" idx="12"/>
          </p:nvPr>
        </p:nvSpPr>
        <p:spPr/>
        <p:txBody>
          <a:bodyPr/>
          <a:lstStyle/>
          <a:p>
            <a:r>
              <a:rPr lang="en-US" noProof="0"/>
              <a:t>Ubiquitous Computing Lab</a:t>
            </a:r>
            <a:endParaRPr lang="de-DE" noProof="0"/>
          </a:p>
        </p:txBody>
      </p:sp>
      <p:sp>
        <p:nvSpPr>
          <p:cNvPr id="32" name="TextBox 31">
            <a:extLst>
              <a:ext uri="{FF2B5EF4-FFF2-40B4-BE49-F238E27FC236}">
                <a16:creationId xmlns:a16="http://schemas.microsoft.com/office/drawing/2014/main" id="{48670744-4E95-4B79-9D59-87AEECB7B628}"/>
              </a:ext>
            </a:extLst>
          </p:cNvPr>
          <p:cNvSpPr txBox="1"/>
          <p:nvPr/>
        </p:nvSpPr>
        <p:spPr>
          <a:xfrm>
            <a:off x="5601072" y="2353718"/>
            <a:ext cx="2572834" cy="369332"/>
          </a:xfrm>
          <a:prstGeom prst="rect">
            <a:avLst/>
          </a:prstGeom>
          <a:noFill/>
        </p:spPr>
        <p:txBody>
          <a:bodyPr wrap="square" rtlCol="0">
            <a:spAutoFit/>
          </a:bodyPr>
          <a:lstStyle/>
          <a:p>
            <a:pPr algn="ctr"/>
            <a:r>
              <a:rPr lang="de-DE" sz="1800" b="1" dirty="0">
                <a:solidFill>
                  <a:schemeClr val="bg1"/>
                </a:solidFill>
                <a:latin typeface="Verdana" panose="020B0604030504040204" pitchFamily="34" charset="0"/>
                <a:ea typeface="Verdana" panose="020B0604030504040204" pitchFamily="34" charset="0"/>
              </a:rPr>
              <a:t>Law of Cosines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B87F04-B618-4353-90F7-BCD478D44BB3}"/>
                  </a:ext>
                </a:extLst>
              </p:cNvPr>
              <p:cNvSpPr txBox="1"/>
              <p:nvPr/>
            </p:nvSpPr>
            <p:spPr>
              <a:xfrm>
                <a:off x="4642904" y="3249747"/>
                <a:ext cx="4906471" cy="393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𝟐</m:t>
                          </m:r>
                        </m:sub>
                        <m:sup>
                          <m:r>
                            <a:rPr lang="de-DE" b="1" i="1" smtClean="0">
                              <a:solidFill>
                                <a:schemeClr val="bg1"/>
                              </a:solidFill>
                              <a:latin typeface="Cambria Math" panose="02040503050406030204" pitchFamily="18" charset="0"/>
                            </a:rPr>
                            <m:t>𝟐</m:t>
                          </m:r>
                        </m:sup>
                      </m:sSubSup>
                      <m:r>
                        <a:rPr lang="de-DE" b="1" i="1" smtClean="0">
                          <a:solidFill>
                            <a:schemeClr val="bg1"/>
                          </a:solidFill>
                          <a:latin typeface="Cambria Math" panose="02040503050406030204" pitchFamily="18" charset="0"/>
                        </a:rPr>
                        <m:t>=</m:t>
                      </m:r>
                      <m:sSubSup>
                        <m:sSubSupPr>
                          <m:ctrlPr>
                            <a:rPr lang="de-DE" b="1" i="1">
                              <a:solidFill>
                                <a:schemeClr val="bg1"/>
                              </a:solidFill>
                              <a:latin typeface="Cambria Math" panose="02040503050406030204" pitchFamily="18" charset="0"/>
                            </a:rPr>
                          </m:ctrlPr>
                        </m:sSubSupPr>
                        <m:e>
                          <m:r>
                            <a:rPr lang="de-DE" b="1" i="1">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𝟏</m:t>
                          </m:r>
                        </m:sub>
                        <m:sup>
                          <m:r>
                            <a:rPr lang="de-DE" b="1" i="1" smtClean="0">
                              <a:solidFill>
                                <a:schemeClr val="bg1"/>
                              </a:solidFill>
                              <a:latin typeface="Cambria Math" panose="02040503050406030204" pitchFamily="18" charset="0"/>
                            </a:rPr>
                            <m:t>𝟐</m:t>
                          </m:r>
                        </m:sup>
                      </m:sSubSup>
                      <m:r>
                        <a:rPr lang="de-DE" b="1" i="1" smtClean="0">
                          <a:solidFill>
                            <a:schemeClr val="bg1"/>
                          </a:solidFill>
                          <a:latin typeface="Cambria Math" panose="02040503050406030204" pitchFamily="18" charset="0"/>
                        </a:rPr>
                        <m:t>+</m:t>
                      </m:r>
                      <m:sSup>
                        <m:sSupPr>
                          <m:ctrlPr>
                            <a:rPr lang="de-DE" b="1" i="1" smtClean="0">
                              <a:solidFill>
                                <a:schemeClr val="bg1"/>
                              </a:solidFill>
                              <a:latin typeface="Cambria Math" panose="02040503050406030204" pitchFamily="18" charset="0"/>
                            </a:rPr>
                          </m:ctrlPr>
                        </m:sSupPr>
                        <m:e>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𝒑</m:t>
                          </m:r>
                          <m:r>
                            <a:rPr lang="de-DE" b="1" i="1" smtClean="0">
                              <a:solidFill>
                                <a:schemeClr val="bg1"/>
                              </a:solidFill>
                              <a:latin typeface="Cambria Math" panose="02040503050406030204" pitchFamily="18" charset="0"/>
                            </a:rPr>
                            <m:t>|</m:t>
                          </m:r>
                        </m:e>
                        <m:sup>
                          <m:r>
                            <a:rPr lang="de-DE" b="1" i="1" smtClean="0">
                              <a:solidFill>
                                <a:schemeClr val="bg1"/>
                              </a:solidFill>
                              <a:latin typeface="Cambria Math" panose="02040503050406030204" pitchFamily="18" charset="0"/>
                            </a:rPr>
                            <m:t>𝟐</m:t>
                          </m:r>
                        </m:sup>
                      </m:sSup>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𝟐</m:t>
                      </m:r>
                      <m:r>
                        <a:rPr lang="de-DE" b="1" i="1" smtClean="0">
                          <a:solidFill>
                            <a:schemeClr val="bg1"/>
                          </a:solidFill>
                          <a:latin typeface="Cambria Math" panose="02040503050406030204" pitchFamily="18" charset="0"/>
                        </a:rPr>
                        <m:t>∗</m:t>
                      </m:r>
                      <m:sSub>
                        <m:sSubPr>
                          <m:ctrlPr>
                            <a:rPr lang="de-DE" b="1" i="1" smtClean="0">
                              <a:solidFill>
                                <a:schemeClr val="bg1"/>
                              </a:solidFill>
                              <a:latin typeface="Cambria Math" panose="02040503050406030204" pitchFamily="18" charset="0"/>
                            </a:rPr>
                          </m:ctrlPr>
                        </m:sSubPr>
                        <m:e>
                          <m:r>
                            <a:rPr lang="de-DE" b="1" i="1" smtClean="0">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𝟏</m:t>
                          </m:r>
                        </m:sub>
                      </m:sSub>
                      <m:r>
                        <a:rPr lang="de-DE" b="1" i="1" smtClean="0">
                          <a:solidFill>
                            <a:schemeClr val="bg1"/>
                          </a:solidFill>
                          <a:latin typeface="Cambria Math" panose="02040503050406030204" pitchFamily="18" charset="0"/>
                        </a:rPr>
                        <m:t>∗</m:t>
                      </m:r>
                      <m:d>
                        <m:dPr>
                          <m:begChr m:val="|"/>
                          <m:endChr m:val="|"/>
                          <m:ctrlPr>
                            <a:rPr lang="de-DE" b="1" i="1" smtClean="0">
                              <a:solidFill>
                                <a:schemeClr val="bg1"/>
                              </a:solidFill>
                              <a:latin typeface="Cambria Math" panose="02040503050406030204" pitchFamily="18" charset="0"/>
                            </a:rPr>
                          </m:ctrlPr>
                        </m:dPr>
                        <m:e>
                          <m:r>
                            <a:rPr lang="de-DE" b="1" i="1" smtClean="0">
                              <a:solidFill>
                                <a:schemeClr val="bg1"/>
                              </a:solidFill>
                              <a:latin typeface="Cambria Math" panose="02040503050406030204" pitchFamily="18" charset="0"/>
                            </a:rPr>
                            <m:t>𝒑</m:t>
                          </m:r>
                        </m:e>
                      </m:d>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𝒄𝒐𝒔</m:t>
                      </m:r>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m:t>
                      </m:r>
                    </m:oMath>
                  </m:oMathPara>
                </a14:m>
                <a:endParaRPr lang="de-DE" b="1" dirty="0">
                  <a:solidFill>
                    <a:schemeClr val="bg1"/>
                  </a:solidFill>
                </a:endParaRPr>
              </a:p>
            </p:txBody>
          </p:sp>
        </mc:Choice>
        <mc:Fallback xmlns="">
          <p:sp>
            <p:nvSpPr>
              <p:cNvPr id="33" name="TextBox 32">
                <a:extLst>
                  <a:ext uri="{FF2B5EF4-FFF2-40B4-BE49-F238E27FC236}">
                    <a16:creationId xmlns:a16="http://schemas.microsoft.com/office/drawing/2014/main" id="{81B87F04-B618-4353-90F7-BCD478D44BB3}"/>
                  </a:ext>
                </a:extLst>
              </p:cNvPr>
              <p:cNvSpPr txBox="1">
                <a:spLocks noRot="1" noChangeAspect="1" noMove="1" noResize="1" noEditPoints="1" noAdjustHandles="1" noChangeArrowheads="1" noChangeShapeType="1" noTextEdit="1"/>
              </p:cNvSpPr>
              <p:nvPr/>
            </p:nvSpPr>
            <p:spPr>
              <a:xfrm>
                <a:off x="4642904" y="3249747"/>
                <a:ext cx="4906471" cy="393185"/>
              </a:xfrm>
              <a:prstGeom prst="rect">
                <a:avLst/>
              </a:prstGeom>
              <a:blipFill>
                <a:blip r:embed="rId3"/>
                <a:stretch>
                  <a:fillRect/>
                </a:stretch>
              </a:blipFill>
            </p:spPr>
            <p:txBody>
              <a:bodyPr/>
              <a:lstStyle/>
              <a:p>
                <a:r>
                  <a:rPr lang="de-DE">
                    <a:noFill/>
                  </a:rPr>
                  <a:t> </a:t>
                </a:r>
              </a:p>
            </p:txBody>
          </p:sp>
        </mc:Fallback>
      </mc:AlternateContent>
      <p:sp>
        <p:nvSpPr>
          <p:cNvPr id="34" name="Arrow: Down 33">
            <a:extLst>
              <a:ext uri="{FF2B5EF4-FFF2-40B4-BE49-F238E27FC236}">
                <a16:creationId xmlns:a16="http://schemas.microsoft.com/office/drawing/2014/main" id="{CBD7A375-78B0-4614-8E50-930D734408D8}"/>
              </a:ext>
            </a:extLst>
          </p:cNvPr>
          <p:cNvSpPr/>
          <p:nvPr/>
        </p:nvSpPr>
        <p:spPr bwMode="auto">
          <a:xfrm>
            <a:off x="6698407" y="2771000"/>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36" name="Arrow: Down 35">
            <a:extLst>
              <a:ext uri="{FF2B5EF4-FFF2-40B4-BE49-F238E27FC236}">
                <a16:creationId xmlns:a16="http://schemas.microsoft.com/office/drawing/2014/main" id="{D69AC4DF-0A10-49DF-ACA5-4DF32323DBEF}"/>
              </a:ext>
            </a:extLst>
          </p:cNvPr>
          <p:cNvSpPr/>
          <p:nvPr/>
        </p:nvSpPr>
        <p:spPr bwMode="auto">
          <a:xfrm>
            <a:off x="6698407" y="3807412"/>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A908AB9-DC92-442A-954E-140C70ECBEBD}"/>
                  </a:ext>
                </a:extLst>
              </p:cNvPr>
              <p:cNvSpPr txBox="1"/>
              <p:nvPr/>
            </p:nvSpPr>
            <p:spPr>
              <a:xfrm>
                <a:off x="6577863" y="4283041"/>
                <a:ext cx="601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𝝌</m:t>
                      </m:r>
                    </m:oMath>
                  </m:oMathPara>
                </a14:m>
                <a:endParaRPr lang="de-DE" b="1" dirty="0">
                  <a:solidFill>
                    <a:schemeClr val="bg1"/>
                  </a:solidFill>
                </a:endParaRPr>
              </a:p>
            </p:txBody>
          </p:sp>
        </mc:Choice>
        <mc:Fallback xmlns="">
          <p:sp>
            <p:nvSpPr>
              <p:cNvPr id="37" name="TextBox 36">
                <a:extLst>
                  <a:ext uri="{FF2B5EF4-FFF2-40B4-BE49-F238E27FC236}">
                    <a16:creationId xmlns:a16="http://schemas.microsoft.com/office/drawing/2014/main" id="{2A908AB9-DC92-442A-954E-140C70ECBEBD}"/>
                  </a:ext>
                </a:extLst>
              </p:cNvPr>
              <p:cNvSpPr txBox="1">
                <a:spLocks noRot="1" noChangeAspect="1" noMove="1" noResize="1" noEditPoints="1" noAdjustHandles="1" noChangeArrowheads="1" noChangeShapeType="1" noTextEdit="1"/>
              </p:cNvSpPr>
              <p:nvPr/>
            </p:nvSpPr>
            <p:spPr>
              <a:xfrm>
                <a:off x="6577863" y="4283041"/>
                <a:ext cx="601127" cy="369332"/>
              </a:xfrm>
              <a:prstGeom prst="rect">
                <a:avLst/>
              </a:prstGeom>
              <a:blipFill>
                <a:blip r:embed="rId4"/>
                <a:stretch>
                  <a:fillRect l="-16162" r="-11111" b="-36667"/>
                </a:stretch>
              </a:blipFill>
            </p:spPr>
            <p:txBody>
              <a:bodyPr/>
              <a:lstStyle/>
              <a:p>
                <a:r>
                  <a:rPr lang="de-DE">
                    <a:noFill/>
                  </a:rPr>
                  <a:t> </a:t>
                </a:r>
              </a:p>
            </p:txBody>
          </p:sp>
        </mc:Fallback>
      </mc:AlternateContent>
      <p:sp>
        <p:nvSpPr>
          <p:cNvPr id="38" name="Arrow: Down 37">
            <a:extLst>
              <a:ext uri="{FF2B5EF4-FFF2-40B4-BE49-F238E27FC236}">
                <a16:creationId xmlns:a16="http://schemas.microsoft.com/office/drawing/2014/main" id="{3CA867C3-EAD7-452E-8AF3-4788ACB11235}"/>
              </a:ext>
            </a:extLst>
          </p:cNvPr>
          <p:cNvSpPr/>
          <p:nvPr/>
        </p:nvSpPr>
        <p:spPr bwMode="auto">
          <a:xfrm>
            <a:off x="6698407" y="4847885"/>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AD5382B-9619-46D6-997A-AA8AE7BB2C46}"/>
                  </a:ext>
                </a:extLst>
              </p:cNvPr>
              <p:cNvSpPr txBox="1"/>
              <p:nvPr/>
            </p:nvSpPr>
            <p:spPr>
              <a:xfrm>
                <a:off x="5165681" y="5291916"/>
                <a:ext cx="34254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chemeClr val="bg1"/>
                              </a:solidFill>
                              <a:latin typeface="Cambria Math" panose="02040503050406030204" pitchFamily="18" charset="0"/>
                              <a:ea typeface="Cambria Math" panose="02040503050406030204" pitchFamily="18" charset="0"/>
                            </a:rPr>
                          </m:ctrlPr>
                        </m:sSubPr>
                        <m:e>
                          <m:r>
                            <a:rPr lang="de-DE" b="1" i="1" smtClean="0">
                              <a:solidFill>
                                <a:schemeClr val="bg1"/>
                              </a:solidFill>
                              <a:latin typeface="Cambria Math" panose="02040503050406030204" pitchFamily="18" charset="0"/>
                              <a:ea typeface="Cambria Math" panose="02040503050406030204" pitchFamily="18" charset="0"/>
                            </a:rPr>
                            <m:t>𝚯</m:t>
                          </m:r>
                        </m:e>
                        <m:sub>
                          <m:r>
                            <a:rPr lang="de-DE" b="1" i="1" smtClean="0">
                              <a:solidFill>
                                <a:schemeClr val="bg1"/>
                              </a:solidFill>
                              <a:latin typeface="Cambria Math" panose="02040503050406030204" pitchFamily="18" charset="0"/>
                              <a:ea typeface="Cambria Math" panose="02040503050406030204" pitchFamily="18" charset="0"/>
                            </a:rPr>
                            <m:t>𝟐</m:t>
                          </m:r>
                        </m:sub>
                      </m:sSub>
                      <m:r>
                        <a:rPr lang="de-DE" b="1" i="1" smtClean="0">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𝜶</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m:t>
                      </m:r>
                      <m:sSub>
                        <m:sSubPr>
                          <m:ctrlPr>
                            <a:rPr lang="de-DE" b="1" i="1">
                              <a:solidFill>
                                <a:schemeClr val="bg1"/>
                              </a:solidFill>
                              <a:latin typeface="Cambria Math" panose="02040503050406030204" pitchFamily="18" charset="0"/>
                              <a:ea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smtClean="0">
                              <a:solidFill>
                                <a:schemeClr val="bg1"/>
                              </a:solidFill>
                              <a:latin typeface="Cambria Math" panose="02040503050406030204" pitchFamily="18" charset="0"/>
                              <a:ea typeface="Cambria Math" panose="02040503050406030204" pitchFamily="18" charset="0"/>
                            </a:rPr>
                            <m:t>𝟑</m:t>
                          </m:r>
                        </m:sub>
                      </m:sSub>
                      <m:r>
                        <a:rPr lang="de-DE" b="1" i="1">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𝝅</m:t>
                      </m:r>
                      <m:r>
                        <a:rPr lang="de-DE" b="1" i="1">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𝝌</m:t>
                      </m:r>
                    </m:oMath>
                  </m:oMathPara>
                </a14:m>
                <a:endParaRPr lang="de-DE" b="1" dirty="0">
                  <a:solidFill>
                    <a:schemeClr val="bg1"/>
                  </a:solidFill>
                </a:endParaRPr>
              </a:p>
            </p:txBody>
          </p:sp>
        </mc:Choice>
        <mc:Fallback xmlns="">
          <p:sp>
            <p:nvSpPr>
              <p:cNvPr id="39" name="TextBox 38">
                <a:extLst>
                  <a:ext uri="{FF2B5EF4-FFF2-40B4-BE49-F238E27FC236}">
                    <a16:creationId xmlns:a16="http://schemas.microsoft.com/office/drawing/2014/main" id="{5AD5382B-9619-46D6-997A-AA8AE7BB2C46}"/>
                  </a:ext>
                </a:extLst>
              </p:cNvPr>
              <p:cNvSpPr txBox="1">
                <a:spLocks noRot="1" noChangeAspect="1" noMove="1" noResize="1" noEditPoints="1" noAdjustHandles="1" noChangeArrowheads="1" noChangeShapeType="1" noTextEdit="1"/>
              </p:cNvSpPr>
              <p:nvPr/>
            </p:nvSpPr>
            <p:spPr>
              <a:xfrm>
                <a:off x="5165681" y="5291916"/>
                <a:ext cx="3425490" cy="369332"/>
              </a:xfrm>
              <a:prstGeom prst="rect">
                <a:avLst/>
              </a:prstGeom>
              <a:blipFill>
                <a:blip r:embed="rId5"/>
                <a:stretch>
                  <a:fillRect l="-1423" r="-1601" b="-360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F0C7F1A-C4AF-486E-B9B4-DBED443F1C1A}"/>
                  </a:ext>
                </a:extLst>
              </p:cNvPr>
              <p:cNvSpPr txBox="1"/>
              <p:nvPr/>
            </p:nvSpPr>
            <p:spPr>
              <a:xfrm>
                <a:off x="5722949" y="1446218"/>
                <a:ext cx="23109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bg1"/>
                          </a:solidFill>
                          <a:latin typeface="Cambria Math" panose="02040503050406030204" pitchFamily="18" charset="0"/>
                          <a:ea typeface="Cambria Math" panose="02040503050406030204" pitchFamily="18" charset="0"/>
                        </a:rPr>
                        <m:t>𝜶</m:t>
                      </m:r>
                      <m:r>
                        <a:rPr lang="de-DE" b="1" i="1">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𝒂𝒕𝒂𝒏</m:t>
                      </m:r>
                      <m:r>
                        <a:rPr lang="de-DE" b="1" i="1" smtClean="0">
                          <a:solidFill>
                            <a:schemeClr val="bg1"/>
                          </a:solidFill>
                          <a:latin typeface="Cambria Math" panose="02040503050406030204" pitchFamily="18" charset="0"/>
                          <a:ea typeface="Cambria Math" panose="02040503050406030204" pitchFamily="18" charset="0"/>
                        </a:rPr>
                        <m:t>𝟐</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𝒚</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𝒙</m:t>
                      </m:r>
                      <m:r>
                        <a:rPr lang="de-DE" b="1" i="1" smtClean="0">
                          <a:solidFill>
                            <a:schemeClr val="bg1"/>
                          </a:solidFill>
                          <a:latin typeface="Cambria Math" panose="02040503050406030204" pitchFamily="18" charset="0"/>
                          <a:ea typeface="Cambria Math" panose="02040503050406030204" pitchFamily="18" charset="0"/>
                        </a:rPr>
                        <m:t>)</m:t>
                      </m:r>
                    </m:oMath>
                  </m:oMathPara>
                </a14:m>
                <a:endParaRPr lang="de-DE" b="1" dirty="0">
                  <a:solidFill>
                    <a:schemeClr val="bg1"/>
                  </a:solidFill>
                </a:endParaRPr>
              </a:p>
            </p:txBody>
          </p:sp>
        </mc:Choice>
        <mc:Fallback xmlns="">
          <p:sp>
            <p:nvSpPr>
              <p:cNvPr id="40" name="TextBox 39">
                <a:extLst>
                  <a:ext uri="{FF2B5EF4-FFF2-40B4-BE49-F238E27FC236}">
                    <a16:creationId xmlns:a16="http://schemas.microsoft.com/office/drawing/2014/main" id="{5F0C7F1A-C4AF-486E-B9B4-DBED443F1C1A}"/>
                  </a:ext>
                </a:extLst>
              </p:cNvPr>
              <p:cNvSpPr txBox="1">
                <a:spLocks noRot="1" noChangeAspect="1" noMove="1" noResize="1" noEditPoints="1" noAdjustHandles="1" noChangeArrowheads="1" noChangeShapeType="1" noTextEdit="1"/>
              </p:cNvSpPr>
              <p:nvPr/>
            </p:nvSpPr>
            <p:spPr>
              <a:xfrm>
                <a:off x="5722949" y="1446218"/>
                <a:ext cx="2310954" cy="369332"/>
              </a:xfrm>
              <a:prstGeom prst="rect">
                <a:avLst/>
              </a:prstGeom>
              <a:blipFill>
                <a:blip r:embed="rId6"/>
                <a:stretch>
                  <a:fillRect l="-1319" r="-3958" b="-36066"/>
                </a:stretch>
              </a:blipFill>
            </p:spPr>
            <p:txBody>
              <a:bodyPr/>
              <a:lstStyle/>
              <a:p>
                <a:r>
                  <a:rPr lang="de-DE">
                    <a:noFill/>
                  </a:rPr>
                  <a:t> </a:t>
                </a:r>
              </a:p>
            </p:txBody>
          </p:sp>
        </mc:Fallback>
      </mc:AlternateContent>
      <p:sp>
        <p:nvSpPr>
          <p:cNvPr id="41" name="Arrow: Down 40">
            <a:extLst>
              <a:ext uri="{FF2B5EF4-FFF2-40B4-BE49-F238E27FC236}">
                <a16:creationId xmlns:a16="http://schemas.microsoft.com/office/drawing/2014/main" id="{122A299B-3E91-4F42-B950-F6A05A282C0B}"/>
              </a:ext>
            </a:extLst>
          </p:cNvPr>
          <p:cNvSpPr/>
          <p:nvPr/>
        </p:nvSpPr>
        <p:spPr bwMode="auto">
          <a:xfrm>
            <a:off x="6698406" y="1909121"/>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grpSp>
        <p:nvGrpSpPr>
          <p:cNvPr id="43" name="Group 42">
            <a:extLst>
              <a:ext uri="{FF2B5EF4-FFF2-40B4-BE49-F238E27FC236}">
                <a16:creationId xmlns:a16="http://schemas.microsoft.com/office/drawing/2014/main" id="{0B398615-5ECE-4D0E-87EA-2763CD9F66DD}"/>
              </a:ext>
            </a:extLst>
          </p:cNvPr>
          <p:cNvGrpSpPr/>
          <p:nvPr/>
        </p:nvGrpSpPr>
        <p:grpSpPr>
          <a:xfrm>
            <a:off x="776103" y="1327758"/>
            <a:ext cx="2431491" cy="4202483"/>
            <a:chOff x="5675573" y="1124744"/>
            <a:chExt cx="2431491" cy="4202483"/>
          </a:xfrm>
        </p:grpSpPr>
        <p:cxnSp>
          <p:nvCxnSpPr>
            <p:cNvPr id="45" name="Straight Connector 44">
              <a:extLst>
                <a:ext uri="{FF2B5EF4-FFF2-40B4-BE49-F238E27FC236}">
                  <a16:creationId xmlns:a16="http://schemas.microsoft.com/office/drawing/2014/main" id="{851B5DBA-F807-40C1-BBB3-581865A770A0}"/>
                </a:ext>
              </a:extLst>
            </p:cNvPr>
            <p:cNvCxnSpPr>
              <a:cxnSpLocks/>
            </p:cNvCxnSpPr>
            <p:nvPr/>
          </p:nvCxnSpPr>
          <p:spPr bwMode="auto">
            <a:xfrm flipV="1">
              <a:off x="6990651" y="1655910"/>
              <a:ext cx="1116413" cy="755887"/>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EDD31444-F82C-4E36-ACF6-7A681745EFD6}"/>
                </a:ext>
              </a:extLst>
            </p:cNvPr>
            <p:cNvCxnSpPr>
              <a:cxnSpLocks/>
            </p:cNvCxnSpPr>
            <p:nvPr/>
          </p:nvCxnSpPr>
          <p:spPr bwMode="auto">
            <a:xfrm flipH="1">
              <a:off x="6052421" y="1124744"/>
              <a:ext cx="1425876" cy="3805326"/>
            </a:xfrm>
            <a:prstGeom prst="line">
              <a:avLst/>
            </a:prstGeom>
            <a:solidFill>
              <a:schemeClr val="accent1"/>
            </a:solidFill>
            <a:ln w="57150" cap="flat" cmpd="sng" algn="ctr">
              <a:solidFill>
                <a:schemeClr val="tx1">
                  <a:lumMod val="65000"/>
                  <a:lumOff val="35000"/>
                </a:schemeClr>
              </a:solidFill>
              <a:prstDash val="sysDot"/>
              <a:round/>
              <a:headEnd type="none" w="med" len="med"/>
              <a:tailEnd type="none" w="med" len="med"/>
            </a:ln>
            <a:effectLst/>
          </p:spPr>
        </p:cxnSp>
        <p:cxnSp>
          <p:nvCxnSpPr>
            <p:cNvPr id="47" name="Straight Connector 46">
              <a:extLst>
                <a:ext uri="{FF2B5EF4-FFF2-40B4-BE49-F238E27FC236}">
                  <a16:creationId xmlns:a16="http://schemas.microsoft.com/office/drawing/2014/main" id="{3B3DAFF2-9C3E-408C-BEEF-91736DA50DCC}"/>
                </a:ext>
              </a:extLst>
            </p:cNvPr>
            <p:cNvCxnSpPr>
              <a:cxnSpLocks/>
              <a:endCxn id="57" idx="0"/>
            </p:cNvCxnSpPr>
            <p:nvPr/>
          </p:nvCxnSpPr>
          <p:spPr bwMode="auto">
            <a:xfrm flipH="1">
              <a:off x="7981697" y="1672638"/>
              <a:ext cx="95056" cy="1256047"/>
            </a:xfrm>
            <a:prstGeom prst="line">
              <a:avLst/>
            </a:prstGeom>
            <a:solidFill>
              <a:schemeClr val="accent1"/>
            </a:solidFill>
            <a:ln w="57150" cap="flat" cmpd="sng" algn="ctr">
              <a:solidFill>
                <a:schemeClr val="bg1">
                  <a:lumMod val="75000"/>
                </a:schemeClr>
              </a:solidFill>
              <a:prstDash val="sysDot"/>
              <a:round/>
              <a:headEnd type="none" w="med" len="med"/>
              <a:tailEnd type="none" w="med" len="med"/>
            </a:ln>
            <a:effectLst/>
          </p:spPr>
        </p:cxnSp>
        <p:cxnSp>
          <p:nvCxnSpPr>
            <p:cNvPr id="48" name="Straight Connector 47">
              <a:extLst>
                <a:ext uri="{FF2B5EF4-FFF2-40B4-BE49-F238E27FC236}">
                  <a16:creationId xmlns:a16="http://schemas.microsoft.com/office/drawing/2014/main" id="{72CDD94E-6F1F-4749-9EAC-79D676C50F4B}"/>
                </a:ext>
              </a:extLst>
            </p:cNvPr>
            <p:cNvCxnSpPr>
              <a:cxnSpLocks/>
            </p:cNvCxnSpPr>
            <p:nvPr/>
          </p:nvCxnSpPr>
          <p:spPr bwMode="auto">
            <a:xfrm flipH="1">
              <a:off x="6055249" y="2421211"/>
              <a:ext cx="932401" cy="2508859"/>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cxnSp>
          <p:nvCxnSpPr>
            <p:cNvPr id="49" name="Straight Arrow Connector 48">
              <a:extLst>
                <a:ext uri="{FF2B5EF4-FFF2-40B4-BE49-F238E27FC236}">
                  <a16:creationId xmlns:a16="http://schemas.microsoft.com/office/drawing/2014/main" id="{30357AEC-7AA3-4F0E-B7F2-CDEDCC9BF7A9}"/>
                </a:ext>
              </a:extLst>
            </p:cNvPr>
            <p:cNvCxnSpPr/>
            <p:nvPr/>
          </p:nvCxnSpPr>
          <p:spPr bwMode="auto">
            <a:xfrm>
              <a:off x="6033120" y="4931753"/>
              <a:ext cx="1864800" cy="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15373059-674B-4F78-81D8-3F48C6F22370}"/>
                </a:ext>
              </a:extLst>
            </p:cNvPr>
            <p:cNvCxnSpPr>
              <a:cxnSpLocks/>
            </p:cNvCxnSpPr>
            <p:nvPr/>
          </p:nvCxnSpPr>
          <p:spPr bwMode="auto">
            <a:xfrm flipV="1">
              <a:off x="6033120" y="3076368"/>
              <a:ext cx="0" cy="186480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p:spPr>
        </p:cxnSp>
        <p:sp>
          <p:nvSpPr>
            <p:cNvPr id="53" name="TextBox 52">
              <a:extLst>
                <a:ext uri="{FF2B5EF4-FFF2-40B4-BE49-F238E27FC236}">
                  <a16:creationId xmlns:a16="http://schemas.microsoft.com/office/drawing/2014/main" id="{9A719C3D-2473-4D50-979A-6EA55830E7F6}"/>
                </a:ext>
              </a:extLst>
            </p:cNvPr>
            <p:cNvSpPr txBox="1"/>
            <p:nvPr/>
          </p:nvSpPr>
          <p:spPr>
            <a:xfrm>
              <a:off x="5675573" y="3011027"/>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x</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54" name="TextBox 53">
              <a:extLst>
                <a:ext uri="{FF2B5EF4-FFF2-40B4-BE49-F238E27FC236}">
                  <a16:creationId xmlns:a16="http://schemas.microsoft.com/office/drawing/2014/main" id="{F9C410CC-455F-4E4A-BBE5-05958A08BAB3}"/>
                </a:ext>
              </a:extLst>
            </p:cNvPr>
            <p:cNvSpPr txBox="1"/>
            <p:nvPr/>
          </p:nvSpPr>
          <p:spPr>
            <a:xfrm>
              <a:off x="7617296" y="4957895"/>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y</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55" name="Oval 54">
              <a:extLst>
                <a:ext uri="{FF2B5EF4-FFF2-40B4-BE49-F238E27FC236}">
                  <a16:creationId xmlns:a16="http://schemas.microsoft.com/office/drawing/2014/main" id="{7AE2C38E-F2BC-47D3-8E9F-67E06869DCCA}"/>
                </a:ext>
              </a:extLst>
            </p:cNvPr>
            <p:cNvSpPr/>
            <p:nvPr/>
          </p:nvSpPr>
          <p:spPr bwMode="auto">
            <a:xfrm>
              <a:off x="6915642" y="2339789"/>
              <a:ext cx="144016" cy="144016"/>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56" name="Straight Connector 55">
              <a:extLst>
                <a:ext uri="{FF2B5EF4-FFF2-40B4-BE49-F238E27FC236}">
                  <a16:creationId xmlns:a16="http://schemas.microsoft.com/office/drawing/2014/main" id="{AFF84D12-F76A-48DE-B423-2C08FDAA42C1}"/>
                </a:ext>
              </a:extLst>
            </p:cNvPr>
            <p:cNvCxnSpPr>
              <a:cxnSpLocks/>
              <a:endCxn id="57" idx="3"/>
            </p:cNvCxnSpPr>
            <p:nvPr/>
          </p:nvCxnSpPr>
          <p:spPr bwMode="auto">
            <a:xfrm flipV="1">
              <a:off x="6055249" y="3051610"/>
              <a:ext cx="1875531" cy="1845192"/>
            </a:xfrm>
            <a:prstGeom prst="line">
              <a:avLst/>
            </a:prstGeom>
            <a:solidFill>
              <a:schemeClr val="accent1"/>
            </a:solidFill>
            <a:ln w="57150" cap="flat" cmpd="sng" algn="ctr">
              <a:solidFill>
                <a:schemeClr val="bg1">
                  <a:lumMod val="75000"/>
                </a:schemeClr>
              </a:solidFill>
              <a:prstDash val="sysDot"/>
              <a:round/>
              <a:headEnd type="none" w="med" len="med"/>
              <a:tailEnd type="none" w="med" len="med"/>
            </a:ln>
            <a:effectLst/>
          </p:spPr>
        </p:cxnSp>
        <p:sp>
          <p:nvSpPr>
            <p:cNvPr id="57" name="Oval 56">
              <a:extLst>
                <a:ext uri="{FF2B5EF4-FFF2-40B4-BE49-F238E27FC236}">
                  <a16:creationId xmlns:a16="http://schemas.microsoft.com/office/drawing/2014/main" id="{32D8283F-F0D1-4BA8-B4A9-085089941E90}"/>
                </a:ext>
              </a:extLst>
            </p:cNvPr>
            <p:cNvSpPr/>
            <p:nvPr/>
          </p:nvSpPr>
          <p:spPr bwMode="auto">
            <a:xfrm>
              <a:off x="7909689" y="2928685"/>
              <a:ext cx="144016" cy="144016"/>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58" name="Straight Arrow Connector 57">
              <a:extLst>
                <a:ext uri="{FF2B5EF4-FFF2-40B4-BE49-F238E27FC236}">
                  <a16:creationId xmlns:a16="http://schemas.microsoft.com/office/drawing/2014/main" id="{39A5C435-E040-4923-A031-146D05008B7B}"/>
                </a:ext>
              </a:extLst>
            </p:cNvPr>
            <p:cNvCxnSpPr>
              <a:cxnSpLocks/>
            </p:cNvCxnSpPr>
            <p:nvPr/>
          </p:nvCxnSpPr>
          <p:spPr bwMode="auto">
            <a:xfrm>
              <a:off x="6033120" y="1655910"/>
              <a:ext cx="0" cy="1771405"/>
            </a:xfrm>
            <a:prstGeom prst="straightConnector1">
              <a:avLst/>
            </a:prstGeom>
            <a:solidFill>
              <a:schemeClr val="accent1"/>
            </a:solidFill>
            <a:ln w="38100" cap="flat" cmpd="sng" algn="ctr">
              <a:solidFill>
                <a:schemeClr val="tx1">
                  <a:lumMod val="65000"/>
                  <a:lumOff val="35000"/>
                </a:schemeClr>
              </a:solidFill>
              <a:prstDash val="sysDot"/>
              <a:round/>
              <a:headEnd type="none" w="med" len="med"/>
              <a:tailEnd type="none" w="med" len="med"/>
            </a:ln>
            <a:effectLst/>
          </p:spPr>
        </p:cxnSp>
        <p:cxnSp>
          <p:nvCxnSpPr>
            <p:cNvPr id="60" name="Straight Arrow Connector 59">
              <a:extLst>
                <a:ext uri="{FF2B5EF4-FFF2-40B4-BE49-F238E27FC236}">
                  <a16:creationId xmlns:a16="http://schemas.microsoft.com/office/drawing/2014/main" id="{6AFD555E-5EA0-41D2-8D9D-4F9A858D0EB8}"/>
                </a:ext>
              </a:extLst>
            </p:cNvPr>
            <p:cNvCxnSpPr>
              <a:cxnSpLocks/>
            </p:cNvCxnSpPr>
            <p:nvPr/>
          </p:nvCxnSpPr>
          <p:spPr bwMode="auto">
            <a:xfrm>
              <a:off x="6033120" y="1655910"/>
              <a:ext cx="2073944" cy="0"/>
            </a:xfrm>
            <a:prstGeom prst="straightConnector1">
              <a:avLst/>
            </a:prstGeom>
            <a:solidFill>
              <a:schemeClr val="accent1"/>
            </a:solidFill>
            <a:ln w="38100" cap="flat" cmpd="sng" algn="ctr">
              <a:solidFill>
                <a:schemeClr val="tx1">
                  <a:lumMod val="65000"/>
                  <a:lumOff val="35000"/>
                </a:schemeClr>
              </a:solidFill>
              <a:prstDash val="sysDot"/>
              <a:round/>
              <a:headEnd type="none" w="med" len="med"/>
              <a:tailEnd type="none" w="med" len="med"/>
            </a:ln>
            <a:effectLst/>
          </p:spPr>
        </p:cxnSp>
        <p:sp>
          <p:nvSpPr>
            <p:cNvPr id="63" name="TextBox 62">
              <a:extLst>
                <a:ext uri="{FF2B5EF4-FFF2-40B4-BE49-F238E27FC236}">
                  <a16:creationId xmlns:a16="http://schemas.microsoft.com/office/drawing/2014/main" id="{DF3EA387-037F-4783-AB2D-B17370EF3B65}"/>
                </a:ext>
              </a:extLst>
            </p:cNvPr>
            <p:cNvSpPr txBox="1"/>
            <p:nvPr/>
          </p:nvSpPr>
          <p:spPr>
            <a:xfrm>
              <a:off x="7327732" y="2686642"/>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p</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68" name="Arrow: Curved Up 67">
              <a:extLst>
                <a:ext uri="{FF2B5EF4-FFF2-40B4-BE49-F238E27FC236}">
                  <a16:creationId xmlns:a16="http://schemas.microsoft.com/office/drawing/2014/main" id="{6776BE23-0C62-49FB-A283-B8E4DBC73DBC}"/>
                </a:ext>
              </a:extLst>
            </p:cNvPr>
            <p:cNvSpPr/>
            <p:nvPr/>
          </p:nvSpPr>
          <p:spPr bwMode="auto">
            <a:xfrm rot="13386866">
              <a:off x="7327355" y="1505190"/>
              <a:ext cx="564536" cy="240670"/>
            </a:xfrm>
            <a:prstGeom prst="curvedUp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69" name="Arrow: Curved Up 68">
              <a:extLst>
                <a:ext uri="{FF2B5EF4-FFF2-40B4-BE49-F238E27FC236}">
                  <a16:creationId xmlns:a16="http://schemas.microsoft.com/office/drawing/2014/main" id="{9B5428E5-51A9-4F5E-934C-EB3F208E0A48}"/>
                </a:ext>
              </a:extLst>
            </p:cNvPr>
            <p:cNvSpPr/>
            <p:nvPr/>
          </p:nvSpPr>
          <p:spPr bwMode="auto">
            <a:xfrm rot="11686843">
              <a:off x="5993542" y="3793793"/>
              <a:ext cx="466519" cy="141274"/>
            </a:xfrm>
            <a:prstGeom prst="curvedUp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6FC9146-F61F-450C-9DDC-3CC2D5E92E4A}"/>
                    </a:ext>
                  </a:extLst>
                </p:cNvPr>
                <p:cNvSpPr txBox="1"/>
                <p:nvPr/>
              </p:nvSpPr>
              <p:spPr>
                <a:xfrm>
                  <a:off x="6044519" y="3731958"/>
                  <a:ext cx="3603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1600" i="1" smtClean="0">
                                <a:solidFill>
                                  <a:srgbClr val="FFFF00"/>
                                </a:solidFill>
                                <a:latin typeface="Cambria Math" panose="02040503050406030204" pitchFamily="18" charset="0"/>
                                <a:ea typeface="Cambria Math" panose="02040503050406030204" pitchFamily="18" charset="0"/>
                              </a:rPr>
                            </m:ctrlPr>
                          </m:sSubPr>
                          <m:e>
                            <m:r>
                              <m:rPr>
                                <m:sty m:val="p"/>
                              </m:rPr>
                              <a:rPr lang="el-GR" sz="1600" i="1">
                                <a:solidFill>
                                  <a:srgbClr val="FFFF00"/>
                                </a:solidFill>
                                <a:latin typeface="Cambria Math" panose="02040503050406030204" pitchFamily="18" charset="0"/>
                                <a:ea typeface="Cambria Math" panose="02040503050406030204" pitchFamily="18" charset="0"/>
                              </a:rPr>
                              <m:t>Θ</m:t>
                            </m:r>
                          </m:e>
                          <m:sub>
                            <m:r>
                              <a:rPr lang="de-DE" sz="1600" b="0" i="1" smtClean="0">
                                <a:solidFill>
                                  <a:srgbClr val="FFFF00"/>
                                </a:solidFill>
                                <a:latin typeface="Cambria Math" panose="02040503050406030204" pitchFamily="18" charset="0"/>
                                <a:ea typeface="Cambria Math" panose="02040503050406030204" pitchFamily="18" charset="0"/>
                              </a:rPr>
                              <m:t>2</m:t>
                            </m:r>
                          </m:sub>
                        </m:sSub>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70" name="TextBox 69">
                  <a:extLst>
                    <a:ext uri="{FF2B5EF4-FFF2-40B4-BE49-F238E27FC236}">
                      <a16:creationId xmlns:a16="http://schemas.microsoft.com/office/drawing/2014/main" id="{C6FC9146-F61F-450C-9DDC-3CC2D5E92E4A}"/>
                    </a:ext>
                  </a:extLst>
                </p:cNvPr>
                <p:cNvSpPr txBox="1">
                  <a:spLocks noRot="1" noChangeAspect="1" noMove="1" noResize="1" noEditPoints="1" noAdjustHandles="1" noChangeArrowheads="1" noChangeShapeType="1" noTextEdit="1"/>
                </p:cNvSpPr>
                <p:nvPr/>
              </p:nvSpPr>
              <p:spPr>
                <a:xfrm>
                  <a:off x="6044519" y="3731958"/>
                  <a:ext cx="360376" cy="338554"/>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AA9283D-BDD6-454A-9E2C-9167FDB1971C}"/>
                    </a:ext>
                  </a:extLst>
                </p:cNvPr>
                <p:cNvSpPr txBox="1"/>
                <p:nvPr/>
              </p:nvSpPr>
              <p:spPr>
                <a:xfrm>
                  <a:off x="7269425" y="1613053"/>
                  <a:ext cx="3603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1600" i="1" smtClean="0">
                                <a:solidFill>
                                  <a:srgbClr val="FFFF00"/>
                                </a:solidFill>
                                <a:latin typeface="Cambria Math" panose="02040503050406030204" pitchFamily="18" charset="0"/>
                                <a:ea typeface="Cambria Math" panose="02040503050406030204" pitchFamily="18" charset="0"/>
                              </a:rPr>
                            </m:ctrlPr>
                          </m:sSubPr>
                          <m:e>
                            <m:r>
                              <m:rPr>
                                <m:sty m:val="p"/>
                              </m:rPr>
                              <a:rPr lang="el-GR" sz="1600" i="1">
                                <a:solidFill>
                                  <a:srgbClr val="FFFF00"/>
                                </a:solidFill>
                                <a:latin typeface="Cambria Math" panose="02040503050406030204" pitchFamily="18" charset="0"/>
                                <a:ea typeface="Cambria Math" panose="02040503050406030204" pitchFamily="18" charset="0"/>
                              </a:rPr>
                              <m:t>Θ</m:t>
                            </m:r>
                          </m:e>
                          <m:sub>
                            <m:r>
                              <a:rPr lang="de-DE" sz="1600" b="0" i="1" smtClean="0">
                                <a:solidFill>
                                  <a:srgbClr val="FFFF00"/>
                                </a:solidFill>
                                <a:latin typeface="Cambria Math" panose="02040503050406030204" pitchFamily="18" charset="0"/>
                                <a:ea typeface="Cambria Math" panose="02040503050406030204" pitchFamily="18" charset="0"/>
                              </a:rPr>
                              <m:t>3</m:t>
                            </m:r>
                          </m:sub>
                        </m:sSub>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71" name="TextBox 70">
                  <a:extLst>
                    <a:ext uri="{FF2B5EF4-FFF2-40B4-BE49-F238E27FC236}">
                      <a16:creationId xmlns:a16="http://schemas.microsoft.com/office/drawing/2014/main" id="{8AA9283D-BDD6-454A-9E2C-9167FDB1971C}"/>
                    </a:ext>
                  </a:extLst>
                </p:cNvPr>
                <p:cNvSpPr txBox="1">
                  <a:spLocks noRot="1" noChangeAspect="1" noMove="1" noResize="1" noEditPoints="1" noAdjustHandles="1" noChangeArrowheads="1" noChangeShapeType="1" noTextEdit="1"/>
                </p:cNvSpPr>
                <p:nvPr/>
              </p:nvSpPr>
              <p:spPr>
                <a:xfrm>
                  <a:off x="7269425" y="1613053"/>
                  <a:ext cx="360376" cy="338554"/>
                </a:xfrm>
                <a:prstGeom prst="rect">
                  <a:avLst/>
                </a:prstGeom>
                <a:blipFill>
                  <a:blip r:embed="rId8"/>
                  <a:stretch>
                    <a:fillRect/>
                  </a:stretch>
                </a:blipFill>
              </p:spPr>
              <p:txBody>
                <a:bodyPr/>
                <a:lstStyle/>
                <a:p>
                  <a:r>
                    <a:rPr lang="de-DE">
                      <a:noFill/>
                    </a:rPr>
                    <a:t> </a:t>
                  </a:r>
                </a:p>
              </p:txBody>
            </p:sp>
          </mc:Fallback>
        </mc:AlternateContent>
        <p:sp>
          <p:nvSpPr>
            <p:cNvPr id="72" name="Arrow: Curved Up 71">
              <a:extLst>
                <a:ext uri="{FF2B5EF4-FFF2-40B4-BE49-F238E27FC236}">
                  <a16:creationId xmlns:a16="http://schemas.microsoft.com/office/drawing/2014/main" id="{6FC724F9-1390-4977-BD72-2511D70E9E5D}"/>
                </a:ext>
              </a:extLst>
            </p:cNvPr>
            <p:cNvSpPr/>
            <p:nvPr/>
          </p:nvSpPr>
          <p:spPr bwMode="auto">
            <a:xfrm rot="11590621">
              <a:off x="6043346" y="3409338"/>
              <a:ext cx="797310" cy="281804"/>
            </a:xfrm>
            <a:prstGeom prst="curvedUpArrow">
              <a:avLst>
                <a:gd name="adj1" fmla="val 25000"/>
                <a:gd name="adj2" fmla="val 50000"/>
                <a:gd name="adj3" fmla="val 25767"/>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8D885EDD-DD90-404C-AE4E-7B013CB29E47}"/>
                    </a:ext>
                  </a:extLst>
                </p:cNvPr>
                <p:cNvSpPr txBox="1"/>
                <p:nvPr/>
              </p:nvSpPr>
              <p:spPr>
                <a:xfrm>
                  <a:off x="6161073" y="3350185"/>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𝛼</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73" name="TextBox 72">
                  <a:extLst>
                    <a:ext uri="{FF2B5EF4-FFF2-40B4-BE49-F238E27FC236}">
                      <a16:creationId xmlns:a16="http://schemas.microsoft.com/office/drawing/2014/main" id="{8D885EDD-DD90-404C-AE4E-7B013CB29E47}"/>
                    </a:ext>
                  </a:extLst>
                </p:cNvPr>
                <p:cNvSpPr txBox="1">
                  <a:spLocks noRot="1" noChangeAspect="1" noMove="1" noResize="1" noEditPoints="1" noAdjustHandles="1" noChangeArrowheads="1" noChangeShapeType="1" noTextEdit="1"/>
                </p:cNvSpPr>
                <p:nvPr/>
              </p:nvSpPr>
              <p:spPr>
                <a:xfrm>
                  <a:off x="6161073" y="3350185"/>
                  <a:ext cx="360376" cy="400110"/>
                </a:xfrm>
                <a:prstGeom prst="rect">
                  <a:avLst/>
                </a:prstGeom>
                <a:blipFill>
                  <a:blip r:embed="rId9"/>
                  <a:stretch>
                    <a:fillRect/>
                  </a:stretch>
                </a:blipFill>
              </p:spPr>
              <p:txBody>
                <a:bodyPr/>
                <a:lstStyle/>
                <a:p>
                  <a:r>
                    <a:rPr lang="de-DE">
                      <a:noFill/>
                    </a:rPr>
                    <a:t> </a:t>
                  </a:r>
                </a:p>
              </p:txBody>
            </p:sp>
          </mc:Fallback>
        </mc:AlternateContent>
        <p:sp>
          <p:nvSpPr>
            <p:cNvPr id="74" name="Arrow: Curved Up 73">
              <a:extLst>
                <a:ext uri="{FF2B5EF4-FFF2-40B4-BE49-F238E27FC236}">
                  <a16:creationId xmlns:a16="http://schemas.microsoft.com/office/drawing/2014/main" id="{87CA6DB4-B36E-4EFF-AE28-A1E59033B488}"/>
                </a:ext>
              </a:extLst>
            </p:cNvPr>
            <p:cNvSpPr/>
            <p:nvPr/>
          </p:nvSpPr>
          <p:spPr bwMode="auto">
            <a:xfrm rot="18048451">
              <a:off x="6799329" y="2501761"/>
              <a:ext cx="716860" cy="222807"/>
            </a:xfrm>
            <a:prstGeom prst="curvedUpArrow">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59A43B7-62D0-4C04-AB2B-559A51779EF7}"/>
                    </a:ext>
                  </a:extLst>
                </p:cNvPr>
                <p:cNvSpPr txBox="1"/>
                <p:nvPr/>
              </p:nvSpPr>
              <p:spPr>
                <a:xfrm>
                  <a:off x="6920003" y="2320717"/>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𝜒</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75" name="TextBox 74">
                  <a:extLst>
                    <a:ext uri="{FF2B5EF4-FFF2-40B4-BE49-F238E27FC236}">
                      <a16:creationId xmlns:a16="http://schemas.microsoft.com/office/drawing/2014/main" id="{459A43B7-62D0-4C04-AB2B-559A51779EF7}"/>
                    </a:ext>
                  </a:extLst>
                </p:cNvPr>
                <p:cNvSpPr txBox="1">
                  <a:spLocks noRot="1" noChangeAspect="1" noMove="1" noResize="1" noEditPoints="1" noAdjustHandles="1" noChangeArrowheads="1" noChangeShapeType="1" noTextEdit="1"/>
                </p:cNvSpPr>
                <p:nvPr/>
              </p:nvSpPr>
              <p:spPr>
                <a:xfrm>
                  <a:off x="6920003" y="2320717"/>
                  <a:ext cx="360376" cy="400110"/>
                </a:xfrm>
                <a:prstGeom prst="rect">
                  <a:avLst/>
                </a:prstGeom>
                <a:blipFill>
                  <a:blip r:embed="rId10"/>
                  <a:stretch>
                    <a:fillRect b="-7576"/>
                  </a:stretch>
                </a:blipFill>
              </p:spPr>
              <p:txBody>
                <a:bodyPr/>
                <a:lstStyle/>
                <a:p>
                  <a:r>
                    <a:rPr lang="de-DE">
                      <a:noFill/>
                    </a:rPr>
                    <a:t> </a:t>
                  </a:r>
                </a:p>
              </p:txBody>
            </p:sp>
          </mc:Fallback>
        </mc:AlternateContent>
        <p:sp>
          <p:nvSpPr>
            <p:cNvPr id="76" name="Arrow: Curved Up 75">
              <a:extLst>
                <a:ext uri="{FF2B5EF4-FFF2-40B4-BE49-F238E27FC236}">
                  <a16:creationId xmlns:a16="http://schemas.microsoft.com/office/drawing/2014/main" id="{3EEA0110-E771-4C5A-A2EC-3FD5FD54A3BA}"/>
                </a:ext>
              </a:extLst>
            </p:cNvPr>
            <p:cNvSpPr/>
            <p:nvPr/>
          </p:nvSpPr>
          <p:spPr bwMode="auto">
            <a:xfrm rot="11971074">
              <a:off x="6739525" y="3048998"/>
              <a:ext cx="377376" cy="169927"/>
            </a:xfrm>
            <a:prstGeom prst="curvedUpArrow">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F8F7696-8EC7-4673-AC66-3BCAA06DA4AF}"/>
                    </a:ext>
                  </a:extLst>
                </p:cNvPr>
                <p:cNvSpPr txBox="1"/>
                <p:nvPr/>
              </p:nvSpPr>
              <p:spPr>
                <a:xfrm rot="21414262">
                  <a:off x="6705628" y="3069836"/>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𝛽</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77" name="TextBox 76">
                  <a:extLst>
                    <a:ext uri="{FF2B5EF4-FFF2-40B4-BE49-F238E27FC236}">
                      <a16:creationId xmlns:a16="http://schemas.microsoft.com/office/drawing/2014/main" id="{8F8F7696-8EC7-4673-AC66-3BCAA06DA4AF}"/>
                    </a:ext>
                  </a:extLst>
                </p:cNvPr>
                <p:cNvSpPr txBox="1">
                  <a:spLocks noRot="1" noChangeAspect="1" noMove="1" noResize="1" noEditPoints="1" noAdjustHandles="1" noChangeArrowheads="1" noChangeShapeType="1" noTextEdit="1"/>
                </p:cNvSpPr>
                <p:nvPr/>
              </p:nvSpPr>
              <p:spPr>
                <a:xfrm rot="21414262">
                  <a:off x="6705628" y="3069836"/>
                  <a:ext cx="360376" cy="400110"/>
                </a:xfrm>
                <a:prstGeom prst="rect">
                  <a:avLst/>
                </a:prstGeom>
                <a:blipFill>
                  <a:blip r:embed="rId11"/>
                  <a:stretch>
                    <a:fillRect l="-3125" r="-1563" b="-15714"/>
                  </a:stretch>
                </a:blipFill>
              </p:spPr>
              <p:txBody>
                <a:bodyPr/>
                <a:lstStyle/>
                <a:p>
                  <a:r>
                    <a:rPr lang="de-DE">
                      <a:noFill/>
                    </a:rPr>
                    <a:t> </a:t>
                  </a:r>
                </a:p>
              </p:txBody>
            </p:sp>
          </mc:Fallback>
        </mc:AlternateContent>
        <p:cxnSp>
          <p:nvCxnSpPr>
            <p:cNvPr id="78" name="Straight Arrow Connector 77">
              <a:extLst>
                <a:ext uri="{FF2B5EF4-FFF2-40B4-BE49-F238E27FC236}">
                  <a16:creationId xmlns:a16="http://schemas.microsoft.com/office/drawing/2014/main" id="{CC339803-5DFB-450E-B770-7DCC303341ED}"/>
                </a:ext>
              </a:extLst>
            </p:cNvPr>
            <p:cNvCxnSpPr>
              <a:cxnSpLocks/>
            </p:cNvCxnSpPr>
            <p:nvPr/>
          </p:nvCxnSpPr>
          <p:spPr bwMode="auto">
            <a:xfrm flipV="1">
              <a:off x="6033120" y="1655911"/>
              <a:ext cx="2073944" cy="3285257"/>
            </a:xfrm>
            <a:prstGeom prst="straightConnector1">
              <a:avLst/>
            </a:prstGeom>
            <a:solidFill>
              <a:schemeClr val="accent1"/>
            </a:solidFill>
            <a:ln w="12700" cap="flat" cmpd="sng" algn="ctr">
              <a:solidFill>
                <a:schemeClr val="bg1"/>
              </a:solidFill>
              <a:prstDash val="solid"/>
              <a:round/>
              <a:headEnd type="none" w="med" len="med"/>
              <a:tailEnd type="triangle"/>
            </a:ln>
            <a:effectLst/>
          </p:spPr>
        </p:cxnSp>
      </p:grpSp>
      <p:sp>
        <p:nvSpPr>
          <p:cNvPr id="80" name="Date Placeholder 3">
            <a:extLst>
              <a:ext uri="{FF2B5EF4-FFF2-40B4-BE49-F238E27FC236}">
                <a16:creationId xmlns:a16="http://schemas.microsoft.com/office/drawing/2014/main" id="{AA633F08-59EF-4E26-A278-B6516D001940}"/>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379819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6" grpId="0" animBg="1"/>
      <p:bldP spid="37" grpId="0"/>
      <p:bldP spid="38" grpId="0" animBg="1"/>
      <p:bldP spid="39" grpId="0"/>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BD42-CE5D-446D-ABFC-CA88ECA9BF15}"/>
              </a:ext>
            </a:extLst>
          </p:cNvPr>
          <p:cNvSpPr>
            <a:spLocks noGrp="1"/>
          </p:cNvSpPr>
          <p:nvPr>
            <p:ph type="title"/>
          </p:nvPr>
        </p:nvSpPr>
        <p:spPr/>
        <p:txBody>
          <a:bodyPr/>
          <a:lstStyle/>
          <a:p>
            <a:r>
              <a:rPr lang="de-DE" dirty="0"/>
              <a:t>Application - Architecture</a:t>
            </a:r>
          </a:p>
        </p:txBody>
      </p:sp>
      <p:sp>
        <p:nvSpPr>
          <p:cNvPr id="3" name="Content Placeholder 2">
            <a:extLst>
              <a:ext uri="{FF2B5EF4-FFF2-40B4-BE49-F238E27FC236}">
                <a16:creationId xmlns:a16="http://schemas.microsoft.com/office/drawing/2014/main" id="{D37F956A-ADDB-4320-B0F8-69168BF9101F}"/>
              </a:ext>
            </a:extLst>
          </p:cNvPr>
          <p:cNvSpPr>
            <a:spLocks noGrp="1"/>
          </p:cNvSpPr>
          <p:nvPr>
            <p:ph idx="1"/>
          </p:nvPr>
        </p:nvSpPr>
        <p:spPr/>
        <p:txBody>
          <a:bodyPr/>
          <a:lstStyle/>
          <a:p>
            <a:endParaRPr lang="de-DE" dirty="0"/>
          </a:p>
        </p:txBody>
      </p:sp>
      <p:sp>
        <p:nvSpPr>
          <p:cNvPr id="4" name="Date Placeholder 3">
            <a:extLst>
              <a:ext uri="{FF2B5EF4-FFF2-40B4-BE49-F238E27FC236}">
                <a16:creationId xmlns:a16="http://schemas.microsoft.com/office/drawing/2014/main" id="{5A944DAD-A825-485C-A2CC-5E51E70E6898}"/>
              </a:ext>
            </a:extLst>
          </p:cNvPr>
          <p:cNvSpPr>
            <a:spLocks noGrp="1"/>
          </p:cNvSpPr>
          <p:nvPr>
            <p:ph type="dt" sz="half" idx="10"/>
          </p:nvPr>
        </p:nvSpPr>
        <p:spPr/>
        <p:txBody>
          <a:bodyPr/>
          <a:lstStyle/>
          <a:p>
            <a:r>
              <a:rPr lang="de-DE" noProof="0"/>
              <a:t>© Prof. Dr. Ralf E.D. Seepold</a:t>
            </a:r>
          </a:p>
        </p:txBody>
      </p:sp>
      <p:sp>
        <p:nvSpPr>
          <p:cNvPr id="5" name="Slide Number Placeholder 4">
            <a:extLst>
              <a:ext uri="{FF2B5EF4-FFF2-40B4-BE49-F238E27FC236}">
                <a16:creationId xmlns:a16="http://schemas.microsoft.com/office/drawing/2014/main" id="{E1C544BC-1DFD-4E9B-AF55-F690B14685EF}"/>
              </a:ext>
            </a:extLst>
          </p:cNvPr>
          <p:cNvSpPr>
            <a:spLocks noGrp="1"/>
          </p:cNvSpPr>
          <p:nvPr>
            <p:ph type="sldNum" sz="quarter" idx="11"/>
          </p:nvPr>
        </p:nvSpPr>
        <p:spPr/>
        <p:txBody>
          <a:bodyPr/>
          <a:lstStyle/>
          <a:p>
            <a:fld id="{3B309C61-69D7-4701-A7FF-66C3DC8DEA1B}" type="slidenum">
              <a:rPr lang="de-DE" noProof="0" smtClean="0"/>
              <a:pPr/>
              <a:t>11</a:t>
            </a:fld>
            <a:endParaRPr lang="de-DE" noProof="0"/>
          </a:p>
        </p:txBody>
      </p:sp>
      <p:sp>
        <p:nvSpPr>
          <p:cNvPr id="6" name="Footer Placeholder 5">
            <a:extLst>
              <a:ext uri="{FF2B5EF4-FFF2-40B4-BE49-F238E27FC236}">
                <a16:creationId xmlns:a16="http://schemas.microsoft.com/office/drawing/2014/main" id="{FE7BD09B-7A75-4B4C-975F-ACC13AD8CFC0}"/>
              </a:ext>
            </a:extLst>
          </p:cNvPr>
          <p:cNvSpPr>
            <a:spLocks noGrp="1"/>
          </p:cNvSpPr>
          <p:nvPr>
            <p:ph type="ftr" sz="quarter" idx="12"/>
          </p:nvPr>
        </p:nvSpPr>
        <p:spPr/>
        <p:txBody>
          <a:bodyPr/>
          <a:lstStyle/>
          <a:p>
            <a:r>
              <a:rPr lang="en-US" noProof="0"/>
              <a:t>Ubiquitous Computing Lab</a:t>
            </a:r>
            <a:endParaRPr lang="de-DE" noProof="0"/>
          </a:p>
        </p:txBody>
      </p:sp>
    </p:spTree>
    <p:extLst>
      <p:ext uri="{BB962C8B-B14F-4D97-AF65-F5344CB8AC3E}">
        <p14:creationId xmlns:p14="http://schemas.microsoft.com/office/powerpoint/2010/main" val="244869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E544-7B2E-4485-9E4A-2092D1B8ECD5}"/>
              </a:ext>
            </a:extLst>
          </p:cNvPr>
          <p:cNvSpPr>
            <a:spLocks noGrp="1"/>
          </p:cNvSpPr>
          <p:nvPr>
            <p:ph type="title"/>
          </p:nvPr>
        </p:nvSpPr>
        <p:spPr/>
        <p:txBody>
          <a:bodyPr/>
          <a:lstStyle/>
          <a:p>
            <a:r>
              <a:rPr lang="de-DE" dirty="0"/>
              <a:t>Android Application</a:t>
            </a:r>
          </a:p>
        </p:txBody>
      </p:sp>
      <p:sp>
        <p:nvSpPr>
          <p:cNvPr id="4" name="Date Placeholder 3">
            <a:extLst>
              <a:ext uri="{FF2B5EF4-FFF2-40B4-BE49-F238E27FC236}">
                <a16:creationId xmlns:a16="http://schemas.microsoft.com/office/drawing/2014/main" id="{126EAFE0-7D8E-425E-AF19-D7B9002F324F}"/>
              </a:ext>
            </a:extLst>
          </p:cNvPr>
          <p:cNvSpPr>
            <a:spLocks noGrp="1"/>
          </p:cNvSpPr>
          <p:nvPr>
            <p:ph type="dt" sz="half" idx="10"/>
          </p:nvPr>
        </p:nvSpPr>
        <p:spPr/>
        <p:txBody>
          <a:bodyPr/>
          <a:lstStyle/>
          <a:p>
            <a:r>
              <a:rPr lang="de-DE" noProof="0"/>
              <a:t>© Prof. Dr. Ralf E.D. Seepold</a:t>
            </a:r>
          </a:p>
        </p:txBody>
      </p:sp>
      <p:sp>
        <p:nvSpPr>
          <p:cNvPr id="5" name="Slide Number Placeholder 4">
            <a:extLst>
              <a:ext uri="{FF2B5EF4-FFF2-40B4-BE49-F238E27FC236}">
                <a16:creationId xmlns:a16="http://schemas.microsoft.com/office/drawing/2014/main" id="{573D2F1F-BADE-48EC-AA28-CA929EB37262}"/>
              </a:ext>
            </a:extLst>
          </p:cNvPr>
          <p:cNvSpPr>
            <a:spLocks noGrp="1"/>
          </p:cNvSpPr>
          <p:nvPr>
            <p:ph type="sldNum" sz="quarter" idx="11"/>
          </p:nvPr>
        </p:nvSpPr>
        <p:spPr/>
        <p:txBody>
          <a:bodyPr/>
          <a:lstStyle/>
          <a:p>
            <a:fld id="{3B309C61-69D7-4701-A7FF-66C3DC8DEA1B}" type="slidenum">
              <a:rPr lang="de-DE" noProof="0" smtClean="0"/>
              <a:pPr/>
              <a:t>12</a:t>
            </a:fld>
            <a:endParaRPr lang="de-DE" noProof="0"/>
          </a:p>
        </p:txBody>
      </p:sp>
      <p:sp>
        <p:nvSpPr>
          <p:cNvPr id="6" name="Footer Placeholder 5">
            <a:extLst>
              <a:ext uri="{FF2B5EF4-FFF2-40B4-BE49-F238E27FC236}">
                <a16:creationId xmlns:a16="http://schemas.microsoft.com/office/drawing/2014/main" id="{9BA3A00A-2B24-4A1B-96B0-477477E7089B}"/>
              </a:ext>
            </a:extLst>
          </p:cNvPr>
          <p:cNvSpPr>
            <a:spLocks noGrp="1"/>
          </p:cNvSpPr>
          <p:nvPr>
            <p:ph type="ftr" sz="quarter" idx="12"/>
          </p:nvPr>
        </p:nvSpPr>
        <p:spPr/>
        <p:txBody>
          <a:bodyPr/>
          <a:lstStyle/>
          <a:p>
            <a:r>
              <a:rPr lang="en-US" noProof="0"/>
              <a:t>Ubiquitous Computing Lab</a:t>
            </a:r>
            <a:endParaRPr lang="de-DE" noProof="0"/>
          </a:p>
        </p:txBody>
      </p:sp>
      <p:sp>
        <p:nvSpPr>
          <p:cNvPr id="11" name="Rectangle 10">
            <a:extLst>
              <a:ext uri="{FF2B5EF4-FFF2-40B4-BE49-F238E27FC236}">
                <a16:creationId xmlns:a16="http://schemas.microsoft.com/office/drawing/2014/main" id="{21B8B8E4-C4FD-470B-A71D-AD08BD03465F}"/>
              </a:ext>
            </a:extLst>
          </p:cNvPr>
          <p:cNvSpPr/>
          <p:nvPr/>
        </p:nvSpPr>
        <p:spPr bwMode="auto">
          <a:xfrm>
            <a:off x="0" y="0"/>
            <a:ext cx="9906000" cy="6858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pic>
        <p:nvPicPr>
          <p:cNvPr id="13" name="Picture 12" descr="A black sign with white text&#10;&#10;Description generated with high confidence">
            <a:extLst>
              <a:ext uri="{FF2B5EF4-FFF2-40B4-BE49-F238E27FC236}">
                <a16:creationId xmlns:a16="http://schemas.microsoft.com/office/drawing/2014/main" id="{9AC54BC7-BC24-4BBF-B1DA-C121F3149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203" y="0"/>
            <a:ext cx="3857625" cy="6858000"/>
          </a:xfrm>
          <a:prstGeom prst="rect">
            <a:avLst/>
          </a:prstGeom>
        </p:spPr>
      </p:pic>
      <p:sp>
        <p:nvSpPr>
          <p:cNvPr id="8" name="Date Placeholder 3">
            <a:extLst>
              <a:ext uri="{FF2B5EF4-FFF2-40B4-BE49-F238E27FC236}">
                <a16:creationId xmlns:a16="http://schemas.microsoft.com/office/drawing/2014/main" id="{6AB1B254-8DA8-4BDB-9E95-0232D138197F}"/>
              </a:ext>
            </a:extLst>
          </p:cNvPr>
          <p:cNvSpPr txBox="1">
            <a:spLocks/>
          </p:cNvSpPr>
          <p:nvPr/>
        </p:nvSpPr>
        <p:spPr>
          <a:xfrm>
            <a:off x="676244" y="6510358"/>
            <a:ext cx="2500330" cy="365125"/>
          </a:xfrm>
          <a:prstGeom prst="rect">
            <a:avLst/>
          </a:prstGeom>
        </p:spPr>
        <p:txBody>
          <a:bodyPr vert="horz" lIns="91440" tIns="45720" rIns="91440" bIns="45720" rtlCol="0" anchor="ctr"/>
          <a:lstStyle>
            <a:defPPr>
              <a:defRPr lang="en-GB"/>
            </a:defPPr>
            <a:lvl1pPr algn="l"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r>
              <a:rPr lang="de-DE" dirty="0"/>
              <a:t>Christoph Ulrich, Benjamin Schaefer</a:t>
            </a:r>
          </a:p>
        </p:txBody>
      </p:sp>
      <p:sp>
        <p:nvSpPr>
          <p:cNvPr id="9" name="Slide Number Placeholder 4">
            <a:extLst>
              <a:ext uri="{FF2B5EF4-FFF2-40B4-BE49-F238E27FC236}">
                <a16:creationId xmlns:a16="http://schemas.microsoft.com/office/drawing/2014/main" id="{3F150739-0C21-446B-A5B9-1ADD4859DF20}"/>
              </a:ext>
            </a:extLst>
          </p:cNvPr>
          <p:cNvSpPr txBox="1">
            <a:spLocks/>
          </p:cNvSpPr>
          <p:nvPr/>
        </p:nvSpPr>
        <p:spPr>
          <a:xfrm>
            <a:off x="7248540" y="6510358"/>
            <a:ext cx="2311400" cy="365125"/>
          </a:xfrm>
          <a:prstGeom prst="rect">
            <a:avLst/>
          </a:prstGeom>
        </p:spPr>
        <p:txBody>
          <a:bodyPr vert="horz" lIns="91440" tIns="45720" rIns="91440" bIns="45720" rtlCol="0" anchor="ctr"/>
          <a:lstStyle>
            <a:defPPr>
              <a:defRPr lang="en-GB"/>
            </a:defPPr>
            <a:lvl1pPr algn="r"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fld id="{3B309C61-69D7-4701-A7FF-66C3DC8DEA1B}" type="slidenum">
              <a:rPr lang="de-DE" smtClean="0"/>
              <a:pPr/>
              <a:t>12</a:t>
            </a:fld>
            <a:endParaRPr lang="de-DE"/>
          </a:p>
        </p:txBody>
      </p:sp>
    </p:spTree>
    <p:extLst>
      <p:ext uri="{BB962C8B-B14F-4D97-AF65-F5344CB8AC3E}">
        <p14:creationId xmlns:p14="http://schemas.microsoft.com/office/powerpoint/2010/main" val="146299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E544-7B2E-4485-9E4A-2092D1B8ECD5}"/>
              </a:ext>
            </a:extLst>
          </p:cNvPr>
          <p:cNvSpPr>
            <a:spLocks noGrp="1"/>
          </p:cNvSpPr>
          <p:nvPr>
            <p:ph type="title"/>
          </p:nvPr>
        </p:nvSpPr>
        <p:spPr/>
        <p:txBody>
          <a:bodyPr/>
          <a:lstStyle/>
          <a:p>
            <a:r>
              <a:rPr lang="de-DE" dirty="0"/>
              <a:t>Android Application</a:t>
            </a:r>
          </a:p>
        </p:txBody>
      </p:sp>
      <p:sp>
        <p:nvSpPr>
          <p:cNvPr id="4" name="Date Placeholder 3">
            <a:extLst>
              <a:ext uri="{FF2B5EF4-FFF2-40B4-BE49-F238E27FC236}">
                <a16:creationId xmlns:a16="http://schemas.microsoft.com/office/drawing/2014/main" id="{126EAFE0-7D8E-425E-AF19-D7B9002F324F}"/>
              </a:ext>
            </a:extLst>
          </p:cNvPr>
          <p:cNvSpPr>
            <a:spLocks noGrp="1"/>
          </p:cNvSpPr>
          <p:nvPr>
            <p:ph type="dt" sz="half" idx="10"/>
          </p:nvPr>
        </p:nvSpPr>
        <p:spPr/>
        <p:txBody>
          <a:bodyPr/>
          <a:lstStyle/>
          <a:p>
            <a:r>
              <a:rPr lang="de-DE" noProof="0"/>
              <a:t>© Prof. Dr. Ralf E.D. Seepold</a:t>
            </a:r>
          </a:p>
        </p:txBody>
      </p:sp>
      <p:sp>
        <p:nvSpPr>
          <p:cNvPr id="5" name="Slide Number Placeholder 4">
            <a:extLst>
              <a:ext uri="{FF2B5EF4-FFF2-40B4-BE49-F238E27FC236}">
                <a16:creationId xmlns:a16="http://schemas.microsoft.com/office/drawing/2014/main" id="{573D2F1F-BADE-48EC-AA28-CA929EB37262}"/>
              </a:ext>
            </a:extLst>
          </p:cNvPr>
          <p:cNvSpPr>
            <a:spLocks noGrp="1"/>
          </p:cNvSpPr>
          <p:nvPr>
            <p:ph type="sldNum" sz="quarter" idx="11"/>
          </p:nvPr>
        </p:nvSpPr>
        <p:spPr/>
        <p:txBody>
          <a:bodyPr/>
          <a:lstStyle/>
          <a:p>
            <a:fld id="{3B309C61-69D7-4701-A7FF-66C3DC8DEA1B}" type="slidenum">
              <a:rPr lang="de-DE" noProof="0" smtClean="0"/>
              <a:pPr/>
              <a:t>13</a:t>
            </a:fld>
            <a:endParaRPr lang="de-DE" noProof="0"/>
          </a:p>
        </p:txBody>
      </p:sp>
      <p:sp>
        <p:nvSpPr>
          <p:cNvPr id="6" name="Footer Placeholder 5">
            <a:extLst>
              <a:ext uri="{FF2B5EF4-FFF2-40B4-BE49-F238E27FC236}">
                <a16:creationId xmlns:a16="http://schemas.microsoft.com/office/drawing/2014/main" id="{9BA3A00A-2B24-4A1B-96B0-477477E7089B}"/>
              </a:ext>
            </a:extLst>
          </p:cNvPr>
          <p:cNvSpPr>
            <a:spLocks noGrp="1"/>
          </p:cNvSpPr>
          <p:nvPr>
            <p:ph type="ftr" sz="quarter" idx="12"/>
          </p:nvPr>
        </p:nvSpPr>
        <p:spPr/>
        <p:txBody>
          <a:bodyPr/>
          <a:lstStyle/>
          <a:p>
            <a:r>
              <a:rPr lang="en-US" noProof="0"/>
              <a:t>Ubiquitous Computing Lab</a:t>
            </a:r>
            <a:endParaRPr lang="de-DE" noProof="0"/>
          </a:p>
        </p:txBody>
      </p:sp>
      <p:sp>
        <p:nvSpPr>
          <p:cNvPr id="11" name="Rectangle 10">
            <a:extLst>
              <a:ext uri="{FF2B5EF4-FFF2-40B4-BE49-F238E27FC236}">
                <a16:creationId xmlns:a16="http://schemas.microsoft.com/office/drawing/2014/main" id="{21B8B8E4-C4FD-470B-A71D-AD08BD03465F}"/>
              </a:ext>
            </a:extLst>
          </p:cNvPr>
          <p:cNvSpPr/>
          <p:nvPr/>
        </p:nvSpPr>
        <p:spPr bwMode="auto">
          <a:xfrm>
            <a:off x="0" y="0"/>
            <a:ext cx="9906000" cy="6858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pic>
        <p:nvPicPr>
          <p:cNvPr id="15" name="Picture 14" descr="A close up of a person&#10;&#10;Description generated with high confidence">
            <a:extLst>
              <a:ext uri="{FF2B5EF4-FFF2-40B4-BE49-F238E27FC236}">
                <a16:creationId xmlns:a16="http://schemas.microsoft.com/office/drawing/2014/main" id="{1956DBB0-5F23-4C2B-9252-94C1E9442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74" y="0"/>
            <a:ext cx="3857625" cy="6858000"/>
          </a:xfrm>
          <a:prstGeom prst="rect">
            <a:avLst/>
          </a:prstGeom>
        </p:spPr>
      </p:pic>
      <p:sp>
        <p:nvSpPr>
          <p:cNvPr id="8" name="Date Placeholder 3">
            <a:extLst>
              <a:ext uri="{FF2B5EF4-FFF2-40B4-BE49-F238E27FC236}">
                <a16:creationId xmlns:a16="http://schemas.microsoft.com/office/drawing/2014/main" id="{558003A4-87BA-4EB1-8B1C-D0248AFC865E}"/>
              </a:ext>
            </a:extLst>
          </p:cNvPr>
          <p:cNvSpPr txBox="1">
            <a:spLocks/>
          </p:cNvSpPr>
          <p:nvPr/>
        </p:nvSpPr>
        <p:spPr>
          <a:xfrm>
            <a:off x="676244" y="6510358"/>
            <a:ext cx="2500330" cy="365125"/>
          </a:xfrm>
          <a:prstGeom prst="rect">
            <a:avLst/>
          </a:prstGeom>
        </p:spPr>
        <p:txBody>
          <a:bodyPr vert="horz" lIns="91440" tIns="45720" rIns="91440" bIns="45720" rtlCol="0" anchor="ctr"/>
          <a:lstStyle>
            <a:defPPr>
              <a:defRPr lang="en-GB"/>
            </a:defPPr>
            <a:lvl1pPr algn="l"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r>
              <a:rPr lang="de-DE" dirty="0"/>
              <a:t>Christoph Ulrich, Benjamin Schaefer</a:t>
            </a:r>
          </a:p>
        </p:txBody>
      </p:sp>
      <p:sp>
        <p:nvSpPr>
          <p:cNvPr id="9" name="Slide Number Placeholder 4">
            <a:extLst>
              <a:ext uri="{FF2B5EF4-FFF2-40B4-BE49-F238E27FC236}">
                <a16:creationId xmlns:a16="http://schemas.microsoft.com/office/drawing/2014/main" id="{BC2DA985-20F3-454E-941A-40AC4A3D3F95}"/>
              </a:ext>
            </a:extLst>
          </p:cNvPr>
          <p:cNvSpPr txBox="1">
            <a:spLocks/>
          </p:cNvSpPr>
          <p:nvPr/>
        </p:nvSpPr>
        <p:spPr>
          <a:xfrm>
            <a:off x="7248540" y="6510358"/>
            <a:ext cx="2311400" cy="365125"/>
          </a:xfrm>
          <a:prstGeom prst="rect">
            <a:avLst/>
          </a:prstGeom>
        </p:spPr>
        <p:txBody>
          <a:bodyPr vert="horz" lIns="91440" tIns="45720" rIns="91440" bIns="45720" rtlCol="0" anchor="ctr"/>
          <a:lstStyle>
            <a:defPPr>
              <a:defRPr lang="en-GB"/>
            </a:defPPr>
            <a:lvl1pPr algn="r"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fld id="{3B309C61-69D7-4701-A7FF-66C3DC8DEA1B}" type="slidenum">
              <a:rPr lang="de-DE" smtClean="0"/>
              <a:pPr/>
              <a:t>13</a:t>
            </a:fld>
            <a:endParaRPr lang="de-DE"/>
          </a:p>
        </p:txBody>
      </p:sp>
    </p:spTree>
    <p:extLst>
      <p:ext uri="{BB962C8B-B14F-4D97-AF65-F5344CB8AC3E}">
        <p14:creationId xmlns:p14="http://schemas.microsoft.com/office/powerpoint/2010/main" val="427911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DF9E-A8C9-4D92-9335-38BCCD3ED2A6}"/>
              </a:ext>
            </a:extLst>
          </p:cNvPr>
          <p:cNvSpPr>
            <a:spLocks noGrp="1"/>
          </p:cNvSpPr>
          <p:nvPr>
            <p:ph type="title"/>
          </p:nvPr>
        </p:nvSpPr>
        <p:spPr/>
        <p:txBody>
          <a:bodyPr/>
          <a:lstStyle/>
          <a:p>
            <a:r>
              <a:rPr lang="de-DE" dirty="0"/>
              <a:t>Application - Pipeline</a:t>
            </a:r>
          </a:p>
        </p:txBody>
      </p:sp>
      <p:sp>
        <p:nvSpPr>
          <p:cNvPr id="5" name="Slide Number Placeholder 4">
            <a:extLst>
              <a:ext uri="{FF2B5EF4-FFF2-40B4-BE49-F238E27FC236}">
                <a16:creationId xmlns:a16="http://schemas.microsoft.com/office/drawing/2014/main" id="{5265E566-A265-4D15-8E7D-97C128EEEB6C}"/>
              </a:ext>
            </a:extLst>
          </p:cNvPr>
          <p:cNvSpPr>
            <a:spLocks noGrp="1"/>
          </p:cNvSpPr>
          <p:nvPr>
            <p:ph type="sldNum" sz="quarter" idx="11"/>
          </p:nvPr>
        </p:nvSpPr>
        <p:spPr/>
        <p:txBody>
          <a:bodyPr/>
          <a:lstStyle/>
          <a:p>
            <a:fld id="{3B309C61-69D7-4701-A7FF-66C3DC8DEA1B}" type="slidenum">
              <a:rPr lang="de-DE" noProof="0" smtClean="0"/>
              <a:pPr/>
              <a:t>14</a:t>
            </a:fld>
            <a:endParaRPr lang="de-DE" noProof="0"/>
          </a:p>
        </p:txBody>
      </p:sp>
      <p:sp>
        <p:nvSpPr>
          <p:cNvPr id="6" name="Footer Placeholder 5">
            <a:extLst>
              <a:ext uri="{FF2B5EF4-FFF2-40B4-BE49-F238E27FC236}">
                <a16:creationId xmlns:a16="http://schemas.microsoft.com/office/drawing/2014/main" id="{AD23E4AC-A3C8-430F-95DC-467A8BE14862}"/>
              </a:ext>
            </a:extLst>
          </p:cNvPr>
          <p:cNvSpPr>
            <a:spLocks noGrp="1"/>
          </p:cNvSpPr>
          <p:nvPr>
            <p:ph type="ftr" sz="quarter" idx="12"/>
          </p:nvPr>
        </p:nvSpPr>
        <p:spPr/>
        <p:txBody>
          <a:bodyPr/>
          <a:lstStyle/>
          <a:p>
            <a:r>
              <a:rPr lang="en-US" noProof="0"/>
              <a:t>Ubiquitous Computing Lab</a:t>
            </a:r>
            <a:endParaRPr lang="de-DE" noProof="0"/>
          </a:p>
        </p:txBody>
      </p:sp>
      <p:sp>
        <p:nvSpPr>
          <p:cNvPr id="3" name="Oval 2">
            <a:extLst>
              <a:ext uri="{FF2B5EF4-FFF2-40B4-BE49-F238E27FC236}">
                <a16:creationId xmlns:a16="http://schemas.microsoft.com/office/drawing/2014/main" id="{B987B823-B5AF-49E1-B442-AD821F0F0112}"/>
              </a:ext>
            </a:extLst>
          </p:cNvPr>
          <p:cNvSpPr/>
          <p:nvPr/>
        </p:nvSpPr>
        <p:spPr bwMode="auto">
          <a:xfrm>
            <a:off x="2432720" y="1340768"/>
            <a:ext cx="504056" cy="504056"/>
          </a:xfrm>
          <a:prstGeom prst="ellipse">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8" name="Straight Arrow Connector 7">
            <a:extLst>
              <a:ext uri="{FF2B5EF4-FFF2-40B4-BE49-F238E27FC236}">
                <a16:creationId xmlns:a16="http://schemas.microsoft.com/office/drawing/2014/main" id="{AEFE4066-8510-42AE-A0DB-89B570789474}"/>
              </a:ext>
            </a:extLst>
          </p:cNvPr>
          <p:cNvCxnSpPr>
            <a:stCxn id="3" idx="4"/>
          </p:cNvCxnSpPr>
          <p:nvPr/>
        </p:nvCxnSpPr>
        <p:spPr bwMode="auto">
          <a:xfrm>
            <a:off x="2684748" y="1844824"/>
            <a:ext cx="0" cy="792088"/>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9" name="TextBox 8">
            <a:extLst>
              <a:ext uri="{FF2B5EF4-FFF2-40B4-BE49-F238E27FC236}">
                <a16:creationId xmlns:a16="http://schemas.microsoft.com/office/drawing/2014/main" id="{F806E729-F497-4299-8C12-8A5AECB670D5}"/>
              </a:ext>
            </a:extLst>
          </p:cNvPr>
          <p:cNvSpPr txBox="1"/>
          <p:nvPr/>
        </p:nvSpPr>
        <p:spPr>
          <a:xfrm>
            <a:off x="2671461" y="2010035"/>
            <a:ext cx="941400" cy="461665"/>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onTouch Event</a:t>
            </a:r>
          </a:p>
        </p:txBody>
      </p:sp>
      <p:sp>
        <p:nvSpPr>
          <p:cNvPr id="11" name="Rectangle: Rounded Corners 10">
            <a:extLst>
              <a:ext uri="{FF2B5EF4-FFF2-40B4-BE49-F238E27FC236}">
                <a16:creationId xmlns:a16="http://schemas.microsoft.com/office/drawing/2014/main" id="{B3367CCE-094D-46F9-81F7-B4639254C21B}"/>
              </a:ext>
            </a:extLst>
          </p:cNvPr>
          <p:cNvSpPr/>
          <p:nvPr/>
        </p:nvSpPr>
        <p:spPr bwMode="auto">
          <a:xfrm>
            <a:off x="2144688" y="2636911"/>
            <a:ext cx="1080116"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GUI</a:t>
            </a:r>
            <a:endParaRPr kumimoji="0" lang="de-DE" sz="24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cxnSp>
        <p:nvCxnSpPr>
          <p:cNvPr id="12" name="Straight Arrow Connector 11">
            <a:extLst>
              <a:ext uri="{FF2B5EF4-FFF2-40B4-BE49-F238E27FC236}">
                <a16:creationId xmlns:a16="http://schemas.microsoft.com/office/drawing/2014/main" id="{15E382F8-D6D6-4BD7-959A-044E9652313E}"/>
              </a:ext>
            </a:extLst>
          </p:cNvPr>
          <p:cNvCxnSpPr>
            <a:cxnSpLocks/>
            <a:stCxn id="11" idx="3"/>
            <a:endCxn id="15" idx="1"/>
          </p:cNvCxnSpPr>
          <p:nvPr/>
        </p:nvCxnSpPr>
        <p:spPr bwMode="auto">
          <a:xfrm>
            <a:off x="3224804" y="2971546"/>
            <a:ext cx="1728203" cy="0"/>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15" name="Rectangle: Rounded Corners 14">
            <a:extLst>
              <a:ext uri="{FF2B5EF4-FFF2-40B4-BE49-F238E27FC236}">
                <a16:creationId xmlns:a16="http://schemas.microsoft.com/office/drawing/2014/main" id="{E0DF9941-89C8-415C-BFAE-A467C8957C55}"/>
              </a:ext>
            </a:extLst>
          </p:cNvPr>
          <p:cNvSpPr/>
          <p:nvPr/>
        </p:nvSpPr>
        <p:spPr bwMode="auto">
          <a:xfrm>
            <a:off x="4953007" y="2636911"/>
            <a:ext cx="1368145"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Inverse Kinematics </a:t>
            </a:r>
            <a:endParaRPr kumimoji="0" lang="de-DE" sz="16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937CBE25-280D-4DEC-A9D5-854943C0F90E}"/>
              </a:ext>
            </a:extLst>
          </p:cNvPr>
          <p:cNvSpPr txBox="1"/>
          <p:nvPr/>
        </p:nvSpPr>
        <p:spPr>
          <a:xfrm>
            <a:off x="3294368" y="2651231"/>
            <a:ext cx="1595262"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touchPoint(x,y)</a:t>
            </a:r>
          </a:p>
        </p:txBody>
      </p:sp>
      <p:cxnSp>
        <p:nvCxnSpPr>
          <p:cNvPr id="18" name="Straight Arrow Connector 17">
            <a:extLst>
              <a:ext uri="{FF2B5EF4-FFF2-40B4-BE49-F238E27FC236}">
                <a16:creationId xmlns:a16="http://schemas.microsoft.com/office/drawing/2014/main" id="{7FCAB1A6-7734-42A4-B5C5-07075AD84792}"/>
              </a:ext>
            </a:extLst>
          </p:cNvPr>
          <p:cNvCxnSpPr>
            <a:cxnSpLocks/>
            <a:stCxn id="15" idx="3"/>
            <a:endCxn id="20" idx="1"/>
          </p:cNvCxnSpPr>
          <p:nvPr/>
        </p:nvCxnSpPr>
        <p:spPr bwMode="auto">
          <a:xfrm>
            <a:off x="6321152" y="2971546"/>
            <a:ext cx="1303504" cy="0"/>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20" name="Rectangle: Rounded Corners 19">
            <a:extLst>
              <a:ext uri="{FF2B5EF4-FFF2-40B4-BE49-F238E27FC236}">
                <a16:creationId xmlns:a16="http://schemas.microsoft.com/office/drawing/2014/main" id="{EEA8EB35-71ED-4271-94E6-C78BC00B63B0}"/>
              </a:ext>
            </a:extLst>
          </p:cNvPr>
          <p:cNvSpPr/>
          <p:nvPr/>
        </p:nvSpPr>
        <p:spPr bwMode="auto">
          <a:xfrm>
            <a:off x="7624656" y="2636911"/>
            <a:ext cx="1625177"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ROS ActionClient</a:t>
            </a:r>
            <a:endParaRPr kumimoji="0" lang="de-DE" sz="16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A446197D-6B97-45F7-B128-328F6B668816}"/>
              </a:ext>
            </a:extLst>
          </p:cNvPr>
          <p:cNvSpPr txBox="1"/>
          <p:nvPr/>
        </p:nvSpPr>
        <p:spPr>
          <a:xfrm>
            <a:off x="6147315" y="2653765"/>
            <a:ext cx="1595262"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joint angles</a:t>
            </a:r>
          </a:p>
        </p:txBody>
      </p:sp>
      <p:sp>
        <p:nvSpPr>
          <p:cNvPr id="23" name="Rectangle: Rounded Corners 22">
            <a:extLst>
              <a:ext uri="{FF2B5EF4-FFF2-40B4-BE49-F238E27FC236}">
                <a16:creationId xmlns:a16="http://schemas.microsoft.com/office/drawing/2014/main" id="{EF24839E-126D-4EBA-933B-983E0BF10065}"/>
              </a:ext>
            </a:extLst>
          </p:cNvPr>
          <p:cNvSpPr/>
          <p:nvPr/>
        </p:nvSpPr>
        <p:spPr bwMode="auto">
          <a:xfrm>
            <a:off x="7624656" y="4183643"/>
            <a:ext cx="1625177"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ROS ActionServer</a:t>
            </a:r>
            <a:endParaRPr kumimoji="0" lang="de-DE" sz="16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cxnSp>
        <p:nvCxnSpPr>
          <p:cNvPr id="25" name="Straight Arrow Connector 24">
            <a:extLst>
              <a:ext uri="{FF2B5EF4-FFF2-40B4-BE49-F238E27FC236}">
                <a16:creationId xmlns:a16="http://schemas.microsoft.com/office/drawing/2014/main" id="{AC7EBD8F-7C2C-4645-9BF9-4F37DAB7F3DD}"/>
              </a:ext>
            </a:extLst>
          </p:cNvPr>
          <p:cNvCxnSpPr>
            <a:cxnSpLocks/>
            <a:stCxn id="20" idx="2"/>
            <a:endCxn id="23" idx="0"/>
          </p:cNvCxnSpPr>
          <p:nvPr/>
        </p:nvCxnSpPr>
        <p:spPr bwMode="auto">
          <a:xfrm>
            <a:off x="8437245" y="3306180"/>
            <a:ext cx="0" cy="877463"/>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28" name="TextBox 27">
            <a:extLst>
              <a:ext uri="{FF2B5EF4-FFF2-40B4-BE49-F238E27FC236}">
                <a16:creationId xmlns:a16="http://schemas.microsoft.com/office/drawing/2014/main" id="{102C1B3F-7F62-4B60-BAB8-104D82E461A4}"/>
              </a:ext>
            </a:extLst>
          </p:cNvPr>
          <p:cNvSpPr txBox="1"/>
          <p:nvPr/>
        </p:nvSpPr>
        <p:spPr>
          <a:xfrm>
            <a:off x="8333105" y="3513784"/>
            <a:ext cx="936100" cy="461665"/>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joint angles</a:t>
            </a:r>
          </a:p>
        </p:txBody>
      </p:sp>
      <p:sp>
        <p:nvSpPr>
          <p:cNvPr id="29" name="Rectangle: Rounded Corners 28">
            <a:extLst>
              <a:ext uri="{FF2B5EF4-FFF2-40B4-BE49-F238E27FC236}">
                <a16:creationId xmlns:a16="http://schemas.microsoft.com/office/drawing/2014/main" id="{C1FF3C42-A36C-4390-9F2C-34C7BE09F9FD}"/>
              </a:ext>
            </a:extLst>
          </p:cNvPr>
          <p:cNvSpPr/>
          <p:nvPr/>
        </p:nvSpPr>
        <p:spPr bwMode="auto">
          <a:xfrm>
            <a:off x="4953006" y="4183643"/>
            <a:ext cx="1368146"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ROS NXT Node</a:t>
            </a:r>
            <a:endParaRPr kumimoji="0" lang="de-DE" sz="16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33" name="TextBox 32">
            <a:extLst>
              <a:ext uri="{FF2B5EF4-FFF2-40B4-BE49-F238E27FC236}">
                <a16:creationId xmlns:a16="http://schemas.microsoft.com/office/drawing/2014/main" id="{78A1C05C-4126-40F5-A19F-343C94FFB39D}"/>
              </a:ext>
            </a:extLst>
          </p:cNvPr>
          <p:cNvSpPr txBox="1"/>
          <p:nvPr/>
        </p:nvSpPr>
        <p:spPr>
          <a:xfrm>
            <a:off x="6476896" y="4183643"/>
            <a:ext cx="936100"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effort</a:t>
            </a:r>
          </a:p>
        </p:txBody>
      </p:sp>
      <p:sp>
        <p:nvSpPr>
          <p:cNvPr id="39" name="Rectangle: Rounded Corners 38">
            <a:extLst>
              <a:ext uri="{FF2B5EF4-FFF2-40B4-BE49-F238E27FC236}">
                <a16:creationId xmlns:a16="http://schemas.microsoft.com/office/drawing/2014/main" id="{0E81B5ED-6E84-4E69-9582-C1CF11983A8D}"/>
              </a:ext>
            </a:extLst>
          </p:cNvPr>
          <p:cNvSpPr/>
          <p:nvPr/>
        </p:nvSpPr>
        <p:spPr bwMode="auto">
          <a:xfrm>
            <a:off x="2132404" y="4183643"/>
            <a:ext cx="1080116"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Motors</a:t>
            </a:r>
            <a:endParaRPr kumimoji="0" lang="de-DE" sz="24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44" name="TextBox 43">
            <a:extLst>
              <a:ext uri="{FF2B5EF4-FFF2-40B4-BE49-F238E27FC236}">
                <a16:creationId xmlns:a16="http://schemas.microsoft.com/office/drawing/2014/main" id="{28E95129-2DA6-454B-93B8-B515310D4E09}"/>
              </a:ext>
            </a:extLst>
          </p:cNvPr>
          <p:cNvSpPr txBox="1"/>
          <p:nvPr/>
        </p:nvSpPr>
        <p:spPr>
          <a:xfrm>
            <a:off x="3620855" y="4183643"/>
            <a:ext cx="936100"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power</a:t>
            </a:r>
          </a:p>
        </p:txBody>
      </p:sp>
      <p:cxnSp>
        <p:nvCxnSpPr>
          <p:cNvPr id="45" name="Straight Arrow Connector 44">
            <a:extLst>
              <a:ext uri="{FF2B5EF4-FFF2-40B4-BE49-F238E27FC236}">
                <a16:creationId xmlns:a16="http://schemas.microsoft.com/office/drawing/2014/main" id="{3DD98629-8B04-4597-A60B-707409E39954}"/>
              </a:ext>
            </a:extLst>
          </p:cNvPr>
          <p:cNvCxnSpPr>
            <a:cxnSpLocks/>
            <a:stCxn id="39" idx="2"/>
            <a:endCxn id="46" idx="0"/>
          </p:cNvCxnSpPr>
          <p:nvPr/>
        </p:nvCxnSpPr>
        <p:spPr bwMode="auto">
          <a:xfrm>
            <a:off x="2672462" y="4852912"/>
            <a:ext cx="12284" cy="736328"/>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46" name="Oval 45">
            <a:extLst>
              <a:ext uri="{FF2B5EF4-FFF2-40B4-BE49-F238E27FC236}">
                <a16:creationId xmlns:a16="http://schemas.microsoft.com/office/drawing/2014/main" id="{4878AC19-DDD6-4AEF-91F7-56EB02992A98}"/>
              </a:ext>
            </a:extLst>
          </p:cNvPr>
          <p:cNvSpPr/>
          <p:nvPr/>
        </p:nvSpPr>
        <p:spPr bwMode="auto">
          <a:xfrm>
            <a:off x="2432718" y="5589240"/>
            <a:ext cx="504056" cy="504056"/>
          </a:xfrm>
          <a:prstGeom prst="ellipse">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51" name="Straight Arrow Connector 50">
            <a:extLst>
              <a:ext uri="{FF2B5EF4-FFF2-40B4-BE49-F238E27FC236}">
                <a16:creationId xmlns:a16="http://schemas.microsoft.com/office/drawing/2014/main" id="{68703EFE-29F2-4752-A623-ED10672D406D}"/>
              </a:ext>
            </a:extLst>
          </p:cNvPr>
          <p:cNvCxnSpPr>
            <a:cxnSpLocks/>
            <a:stCxn id="23" idx="1"/>
            <a:endCxn id="29" idx="3"/>
          </p:cNvCxnSpPr>
          <p:nvPr/>
        </p:nvCxnSpPr>
        <p:spPr bwMode="auto">
          <a:xfrm flipH="1">
            <a:off x="6321152" y="4518278"/>
            <a:ext cx="1303504" cy="0"/>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F5D6972F-0CD1-4F78-B0F7-C5B8723BE6BD}"/>
              </a:ext>
            </a:extLst>
          </p:cNvPr>
          <p:cNvCxnSpPr>
            <a:cxnSpLocks/>
            <a:stCxn id="29" idx="1"/>
            <a:endCxn id="39" idx="3"/>
          </p:cNvCxnSpPr>
          <p:nvPr/>
        </p:nvCxnSpPr>
        <p:spPr bwMode="auto">
          <a:xfrm flipH="1">
            <a:off x="3212520" y="4518278"/>
            <a:ext cx="1740486" cy="0"/>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63" name="TextBox 62">
            <a:extLst>
              <a:ext uri="{FF2B5EF4-FFF2-40B4-BE49-F238E27FC236}">
                <a16:creationId xmlns:a16="http://schemas.microsoft.com/office/drawing/2014/main" id="{76188392-A55A-4786-9BA6-27C3D7CD51EF}"/>
              </a:ext>
            </a:extLst>
          </p:cNvPr>
          <p:cNvSpPr txBox="1"/>
          <p:nvPr/>
        </p:nvSpPr>
        <p:spPr>
          <a:xfrm>
            <a:off x="6836607" y="3429000"/>
            <a:ext cx="936100"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update</a:t>
            </a:r>
          </a:p>
        </p:txBody>
      </p:sp>
      <p:sp>
        <p:nvSpPr>
          <p:cNvPr id="64" name="Rectangle: Rounded Corners 63">
            <a:extLst>
              <a:ext uri="{FF2B5EF4-FFF2-40B4-BE49-F238E27FC236}">
                <a16:creationId xmlns:a16="http://schemas.microsoft.com/office/drawing/2014/main" id="{466A2B51-E0CD-4BD5-BC8B-21858FC19616}"/>
              </a:ext>
            </a:extLst>
          </p:cNvPr>
          <p:cNvSpPr/>
          <p:nvPr/>
        </p:nvSpPr>
        <p:spPr bwMode="auto">
          <a:xfrm>
            <a:off x="376198" y="3410277"/>
            <a:ext cx="1368145" cy="669269"/>
          </a:xfrm>
          <a:prstGeom prst="roundRect">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latin typeface="Verdana" panose="020B0604030504040204" pitchFamily="34" charset="0"/>
                <a:ea typeface="Verdana" panose="020B0604030504040204" pitchFamily="34" charset="0"/>
              </a:rPr>
              <a:t>Forward Kinematics</a:t>
            </a:r>
            <a:endParaRPr kumimoji="0" lang="de-DE" sz="16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cxnSp>
        <p:nvCxnSpPr>
          <p:cNvPr id="66" name="Connector: Elbow 65">
            <a:extLst>
              <a:ext uri="{FF2B5EF4-FFF2-40B4-BE49-F238E27FC236}">
                <a16:creationId xmlns:a16="http://schemas.microsoft.com/office/drawing/2014/main" id="{3653EE09-48C3-4096-952F-243C4B7E32BB}"/>
              </a:ext>
            </a:extLst>
          </p:cNvPr>
          <p:cNvCxnSpPr>
            <a:stCxn id="11" idx="2"/>
            <a:endCxn id="64" idx="3"/>
          </p:cNvCxnSpPr>
          <p:nvPr/>
        </p:nvCxnSpPr>
        <p:spPr bwMode="auto">
          <a:xfrm rot="5400000">
            <a:off x="1995179" y="3055345"/>
            <a:ext cx="438732" cy="940403"/>
          </a:xfrm>
          <a:prstGeom prst="bentConnector2">
            <a:avLst/>
          </a:prstGeom>
          <a:solidFill>
            <a:schemeClr val="accent1"/>
          </a:solidFill>
          <a:ln w="28575" cap="flat" cmpd="sng" algn="ctr">
            <a:solidFill>
              <a:schemeClr val="bg1">
                <a:lumMod val="50000"/>
              </a:schemeClr>
            </a:solidFill>
            <a:prstDash val="solid"/>
            <a:round/>
            <a:headEnd type="none" w="med" len="med"/>
            <a:tailEnd type="triangle"/>
          </a:ln>
          <a:effectLst/>
        </p:spPr>
      </p:cxnSp>
      <p:cxnSp>
        <p:nvCxnSpPr>
          <p:cNvPr id="67" name="Connector: Elbow 66">
            <a:extLst>
              <a:ext uri="{FF2B5EF4-FFF2-40B4-BE49-F238E27FC236}">
                <a16:creationId xmlns:a16="http://schemas.microsoft.com/office/drawing/2014/main" id="{15D252CD-DB57-4837-AEAF-6AEC59E7B00D}"/>
              </a:ext>
            </a:extLst>
          </p:cNvPr>
          <p:cNvCxnSpPr>
            <a:cxnSpLocks/>
            <a:stCxn id="64" idx="0"/>
            <a:endCxn id="11" idx="1"/>
          </p:cNvCxnSpPr>
          <p:nvPr/>
        </p:nvCxnSpPr>
        <p:spPr bwMode="auto">
          <a:xfrm rot="5400000" flipH="1" flipV="1">
            <a:off x="1383114" y="2648704"/>
            <a:ext cx="438731" cy="1084417"/>
          </a:xfrm>
          <a:prstGeom prst="bentConnector2">
            <a:avLst/>
          </a:prstGeom>
          <a:solidFill>
            <a:schemeClr val="accent1"/>
          </a:solidFill>
          <a:ln w="28575" cap="flat" cmpd="sng" algn="ctr">
            <a:solidFill>
              <a:schemeClr val="bg1">
                <a:lumMod val="50000"/>
              </a:schemeClr>
            </a:solidFill>
            <a:prstDash val="solid"/>
            <a:round/>
            <a:headEnd type="none" w="med" len="med"/>
            <a:tailEnd type="triangle"/>
          </a:ln>
          <a:effectLst/>
        </p:spPr>
      </p:cxnSp>
      <p:sp>
        <p:nvSpPr>
          <p:cNvPr id="70" name="TextBox 69">
            <a:extLst>
              <a:ext uri="{FF2B5EF4-FFF2-40B4-BE49-F238E27FC236}">
                <a16:creationId xmlns:a16="http://schemas.microsoft.com/office/drawing/2014/main" id="{83363A21-75F0-447A-BC46-C9A812ABD411}"/>
              </a:ext>
            </a:extLst>
          </p:cNvPr>
          <p:cNvSpPr txBox="1"/>
          <p:nvPr/>
        </p:nvSpPr>
        <p:spPr>
          <a:xfrm>
            <a:off x="1008416" y="3035350"/>
            <a:ext cx="936100" cy="276999"/>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update</a:t>
            </a:r>
          </a:p>
        </p:txBody>
      </p:sp>
      <p:cxnSp>
        <p:nvCxnSpPr>
          <p:cNvPr id="72" name="Straight Arrow Connector 71">
            <a:extLst>
              <a:ext uri="{FF2B5EF4-FFF2-40B4-BE49-F238E27FC236}">
                <a16:creationId xmlns:a16="http://schemas.microsoft.com/office/drawing/2014/main" id="{0FD72F84-0983-419E-A642-CFFCB505A317}"/>
              </a:ext>
            </a:extLst>
          </p:cNvPr>
          <p:cNvCxnSpPr>
            <a:cxnSpLocks/>
            <a:stCxn id="11" idx="2"/>
            <a:endCxn id="29" idx="0"/>
          </p:cNvCxnSpPr>
          <p:nvPr/>
        </p:nvCxnSpPr>
        <p:spPr bwMode="auto">
          <a:xfrm>
            <a:off x="2684746" y="3306180"/>
            <a:ext cx="2952333" cy="877463"/>
          </a:xfrm>
          <a:prstGeom prst="straightConnector1">
            <a:avLst/>
          </a:prstGeom>
          <a:solidFill>
            <a:schemeClr val="accent1"/>
          </a:solidFill>
          <a:ln w="28575" cap="flat" cmpd="sng" algn="ctr">
            <a:solidFill>
              <a:schemeClr val="bg1">
                <a:lumMod val="50000"/>
              </a:schemeClr>
            </a:solidFill>
            <a:prstDash val="solid"/>
            <a:round/>
            <a:headEnd type="arrow" w="med" len="med"/>
            <a:tailEnd type="none" w="med" len="med"/>
          </a:ln>
          <a:effectLst/>
        </p:spPr>
      </p:cxnSp>
      <p:sp>
        <p:nvSpPr>
          <p:cNvPr id="76" name="TextBox 75">
            <a:extLst>
              <a:ext uri="{FF2B5EF4-FFF2-40B4-BE49-F238E27FC236}">
                <a16:creationId xmlns:a16="http://schemas.microsoft.com/office/drawing/2014/main" id="{C7B92B4A-EAC5-4636-94C7-B338AD765B29}"/>
              </a:ext>
            </a:extLst>
          </p:cNvPr>
          <p:cNvSpPr txBox="1"/>
          <p:nvPr/>
        </p:nvSpPr>
        <p:spPr>
          <a:xfrm>
            <a:off x="4014756" y="3282951"/>
            <a:ext cx="936100" cy="461665"/>
          </a:xfrm>
          <a:prstGeom prst="rect">
            <a:avLst/>
          </a:prstGeom>
          <a:noFill/>
        </p:spPr>
        <p:txBody>
          <a:bodyPr wrap="square" rtlCol="0">
            <a:spAutoFit/>
          </a:bodyPr>
          <a:lstStyle/>
          <a:p>
            <a:pPr algn="ctr"/>
            <a:r>
              <a:rPr lang="de-DE" sz="1200" b="1" dirty="0">
                <a:solidFill>
                  <a:schemeClr val="bg1"/>
                </a:solidFill>
                <a:latin typeface="Verdana" panose="020B0604030504040204" pitchFamily="34" charset="0"/>
                <a:ea typeface="Verdana" panose="020B0604030504040204" pitchFamily="34" charset="0"/>
              </a:rPr>
              <a:t>motor position</a:t>
            </a:r>
          </a:p>
        </p:txBody>
      </p:sp>
      <p:sp>
        <p:nvSpPr>
          <p:cNvPr id="83" name="Date Placeholder 3">
            <a:extLst>
              <a:ext uri="{FF2B5EF4-FFF2-40B4-BE49-F238E27FC236}">
                <a16:creationId xmlns:a16="http://schemas.microsoft.com/office/drawing/2014/main" id="{5865238D-38D7-4EA3-91A6-FBB75A62A9C0}"/>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191841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alphaModFix amt="49000"/>
          </a:blip>
          <a:stretch>
            <a:fillRect/>
          </a:stretch>
        </p:blipFill>
        <p:spPr>
          <a:xfrm>
            <a:off x="560512" y="188640"/>
            <a:ext cx="8784976" cy="6163883"/>
          </a:xfrm>
          <a:prstGeom prst="rect">
            <a:avLst/>
          </a:prstGeom>
        </p:spPr>
      </p:pic>
      <p:sp>
        <p:nvSpPr>
          <p:cNvPr id="90116" name="Rectangle 4"/>
          <p:cNvSpPr>
            <a:spLocks noGrp="1" noChangeArrowheads="1"/>
          </p:cNvSpPr>
          <p:nvPr>
            <p:ph type="title"/>
          </p:nvPr>
        </p:nvSpPr>
        <p:spPr/>
        <p:txBody>
          <a:bodyPr>
            <a:normAutofit fontScale="90000"/>
          </a:bodyPr>
          <a:lstStyle/>
          <a:p>
            <a:r>
              <a:rPr lang="en-US" noProof="0" dirty="0">
                <a:solidFill>
                  <a:schemeClr val="bg1"/>
                </a:solidFill>
              </a:rPr>
              <a:t>Thanks for your attention.</a:t>
            </a:r>
            <a:br>
              <a:rPr lang="en-US" noProof="0" dirty="0">
                <a:solidFill>
                  <a:schemeClr val="bg1"/>
                </a:solidFill>
              </a:rPr>
            </a:br>
            <a:r>
              <a:rPr lang="en-US" noProof="0" dirty="0">
                <a:solidFill>
                  <a:schemeClr val="bg1"/>
                </a:solidFill>
              </a:rPr>
              <a:t>Questions?</a:t>
            </a:r>
          </a:p>
        </p:txBody>
      </p:sp>
      <p:sp>
        <p:nvSpPr>
          <p:cNvPr id="5" name="Slide Number Placeholder 4"/>
          <p:cNvSpPr>
            <a:spLocks noGrp="1"/>
          </p:cNvSpPr>
          <p:nvPr>
            <p:ph type="sldNum" sz="quarter" idx="11"/>
          </p:nvPr>
        </p:nvSpPr>
        <p:spPr/>
        <p:txBody>
          <a:bodyPr/>
          <a:lstStyle/>
          <a:p>
            <a:fld id="{3B309C61-69D7-4701-A7FF-66C3DC8DEA1B}" type="slidenum">
              <a:rPr lang="en-US" smtClean="0"/>
              <a:pPr/>
              <a:t>15</a:t>
            </a:fld>
            <a:endParaRPr lang="en-US"/>
          </a:p>
        </p:txBody>
      </p:sp>
      <p:sp>
        <p:nvSpPr>
          <p:cNvPr id="3" name="Content Placeholder 2"/>
          <p:cNvSpPr>
            <a:spLocks noGrp="1"/>
          </p:cNvSpPr>
          <p:nvPr>
            <p:ph sz="half" idx="4294967295"/>
          </p:nvPr>
        </p:nvSpPr>
        <p:spPr>
          <a:xfrm>
            <a:off x="3008784" y="1268760"/>
            <a:ext cx="6264696" cy="4788594"/>
          </a:xfrm>
        </p:spPr>
        <p:txBody>
          <a:bodyPr>
            <a:normAutofit fontScale="77500" lnSpcReduction="20000"/>
          </a:bodyPr>
          <a:lstStyle/>
          <a:p>
            <a:pPr marL="0" indent="0">
              <a:buNone/>
            </a:pPr>
            <a:r>
              <a:rPr lang="en-US" b="1" noProof="0" dirty="0"/>
              <a:t>Benjamin Schaefer, Christoph Ulrich</a:t>
            </a:r>
            <a:endParaRPr lang="en-US" noProof="0" dirty="0"/>
          </a:p>
          <a:p>
            <a:pPr marL="0" indent="0">
              <a:buNone/>
            </a:pPr>
            <a:endParaRPr lang="en-US" noProof="0" dirty="0"/>
          </a:p>
          <a:p>
            <a:pPr marL="0" indent="0">
              <a:buNone/>
            </a:pPr>
            <a:r>
              <a:rPr lang="en-US" noProof="0" dirty="0"/>
              <a:t>HTWG Konstanz </a:t>
            </a:r>
            <a:br>
              <a:rPr lang="en-US" noProof="0" dirty="0"/>
            </a:br>
            <a:r>
              <a:rPr lang="en-US" noProof="0" dirty="0"/>
              <a:t>Department of Computer Science</a:t>
            </a:r>
          </a:p>
          <a:p>
            <a:pPr marL="0" indent="0">
              <a:buNone/>
            </a:pPr>
            <a:r>
              <a:rPr lang="en-US" noProof="0" dirty="0"/>
              <a:t>Ubiquitous Computing Lab </a:t>
            </a:r>
          </a:p>
          <a:p>
            <a:pPr marL="0" indent="0">
              <a:buNone/>
            </a:pPr>
            <a:r>
              <a:rPr lang="en-US" noProof="0" dirty="0"/>
              <a:t>Alfred-</a:t>
            </a:r>
            <a:r>
              <a:rPr lang="en-US" noProof="0" dirty="0" err="1"/>
              <a:t>Wachtel</a:t>
            </a:r>
            <a:r>
              <a:rPr lang="en-US" noProof="0" dirty="0"/>
              <a:t>-Str. 8</a:t>
            </a:r>
          </a:p>
          <a:p>
            <a:pPr marL="0" indent="0">
              <a:buNone/>
            </a:pPr>
            <a:r>
              <a:rPr lang="en-US" noProof="0" dirty="0"/>
              <a:t>D-78462 Konstanz (Germany) </a:t>
            </a:r>
          </a:p>
          <a:p>
            <a:pPr marL="0" indent="0">
              <a:buNone/>
            </a:pPr>
            <a:r>
              <a:rPr lang="en-US" noProof="0" dirty="0"/>
              <a:t>Phone: +49 7531-206 0</a:t>
            </a:r>
          </a:p>
          <a:p>
            <a:pPr marL="0" indent="0">
              <a:buNone/>
            </a:pPr>
            <a:endParaRPr lang="en-US" noProof="0" dirty="0"/>
          </a:p>
          <a:p>
            <a:pPr marL="0" indent="0">
              <a:buNone/>
            </a:pPr>
            <a:r>
              <a:rPr lang="en-US" noProof="0" dirty="0"/>
              <a:t>URL: http://</a:t>
            </a:r>
            <a:r>
              <a:rPr lang="en-US" noProof="0" dirty="0" err="1"/>
              <a:t>uc-lab.in.htwg-konstanz.de</a:t>
            </a:r>
            <a:endParaRPr lang="en-US" noProof="0" dirty="0"/>
          </a:p>
          <a:p>
            <a:pPr marL="0" indent="0">
              <a:buNone/>
            </a:pPr>
            <a:r>
              <a:rPr lang="en-US" noProof="0" dirty="0"/>
              <a:t>Twitter: /</a:t>
            </a:r>
            <a:r>
              <a:rPr lang="en-US" noProof="0" dirty="0" err="1"/>
              <a:t>UCLabHTWG</a:t>
            </a:r>
            <a:endParaRPr lang="en-US" noProof="0" dirty="0"/>
          </a:p>
          <a:p>
            <a:pPr marL="0" indent="0">
              <a:buNone/>
            </a:pPr>
            <a:r>
              <a:rPr lang="en-US" noProof="0" dirty="0"/>
              <a:t>Facebook: /</a:t>
            </a:r>
            <a:r>
              <a:rPr lang="en-US" noProof="0" dirty="0" err="1"/>
              <a:t>UCLabHTWG</a:t>
            </a:r>
            <a:endParaRPr lang="en-US" noProof="0" dirty="0"/>
          </a:p>
        </p:txBody>
      </p:sp>
    </p:spTree>
    <p:extLst>
      <p:ext uri="{BB962C8B-B14F-4D97-AF65-F5344CB8AC3E}">
        <p14:creationId xmlns:p14="http://schemas.microsoft.com/office/powerpoint/2010/main" val="394485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F2CA2-7674-074A-B010-BA1FF10153EE}"/>
              </a:ext>
            </a:extLst>
          </p:cNvPr>
          <p:cNvSpPr>
            <a:spLocks noGrp="1"/>
          </p:cNvSpPr>
          <p:nvPr>
            <p:ph type="dt" sz="half" idx="10"/>
          </p:nvPr>
        </p:nvSpPr>
        <p:spPr/>
        <p:txBody>
          <a:bodyPr/>
          <a:lstStyle/>
          <a:p>
            <a:r>
              <a:rPr lang="de-DE" noProof="0" dirty="0"/>
              <a:t>Christoph Ulrich, Benjamin Schaefer</a:t>
            </a:r>
          </a:p>
        </p:txBody>
      </p:sp>
      <p:sp>
        <p:nvSpPr>
          <p:cNvPr id="5" name="Slide Number Placeholder 4">
            <a:extLst>
              <a:ext uri="{FF2B5EF4-FFF2-40B4-BE49-F238E27FC236}">
                <a16:creationId xmlns:a16="http://schemas.microsoft.com/office/drawing/2014/main" id="{CFA87691-17A8-0149-97E8-CE9323918B85}"/>
              </a:ext>
            </a:extLst>
          </p:cNvPr>
          <p:cNvSpPr>
            <a:spLocks noGrp="1"/>
          </p:cNvSpPr>
          <p:nvPr>
            <p:ph type="sldNum" sz="quarter" idx="11"/>
          </p:nvPr>
        </p:nvSpPr>
        <p:spPr>
          <a:xfrm>
            <a:off x="7096140" y="6357958"/>
            <a:ext cx="2311400" cy="365125"/>
          </a:xfrm>
        </p:spPr>
        <p:txBody>
          <a:bodyPr/>
          <a:lstStyle/>
          <a:p>
            <a:fld id="{3B309C61-69D7-4701-A7FF-66C3DC8DEA1B}" type="slidenum">
              <a:rPr lang="de-DE" noProof="0" smtClean="0"/>
              <a:pPr/>
              <a:t>2</a:t>
            </a:fld>
            <a:endParaRPr lang="de-DE" noProof="0"/>
          </a:p>
        </p:txBody>
      </p:sp>
      <p:sp>
        <p:nvSpPr>
          <p:cNvPr id="6" name="Footer Placeholder 5">
            <a:extLst>
              <a:ext uri="{FF2B5EF4-FFF2-40B4-BE49-F238E27FC236}">
                <a16:creationId xmlns:a16="http://schemas.microsoft.com/office/drawing/2014/main" id="{3E35DD7D-52CB-7445-B445-8821B7E0F7B0}"/>
              </a:ext>
            </a:extLst>
          </p:cNvPr>
          <p:cNvSpPr>
            <a:spLocks noGrp="1"/>
          </p:cNvSpPr>
          <p:nvPr>
            <p:ph type="ftr" sz="quarter" idx="12"/>
          </p:nvPr>
        </p:nvSpPr>
        <p:spPr/>
        <p:txBody>
          <a:bodyPr/>
          <a:lstStyle/>
          <a:p>
            <a:r>
              <a:rPr lang="en-US" noProof="0"/>
              <a:t>Ubiquitous Computing Lab</a:t>
            </a:r>
            <a:endParaRPr lang="de-DE" noProof="0"/>
          </a:p>
        </p:txBody>
      </p:sp>
      <p:pic>
        <p:nvPicPr>
          <p:cNvPr id="11" name="Picture 10" descr="A picture containing object&#10;&#10;Description generated with very high confidence">
            <a:extLst>
              <a:ext uri="{FF2B5EF4-FFF2-40B4-BE49-F238E27FC236}">
                <a16:creationId xmlns:a16="http://schemas.microsoft.com/office/drawing/2014/main" id="{4E2B54E6-2BB4-499C-85A6-2C25D96B6B2C}"/>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9778" b="98222" l="9778" r="89778">
                        <a14:foregroundMark x1="52000" y1="92444" x2="52000" y2="92444"/>
                        <a14:foregroundMark x1="48889" y1="98222" x2="48889" y2="98222"/>
                      </a14:backgroundRemoval>
                    </a14:imgEffect>
                  </a14:imgLayer>
                </a14:imgProps>
              </a:ext>
              <a:ext uri="{28A0092B-C50C-407E-A947-70E740481C1C}">
                <a14:useLocalDpi xmlns:a14="http://schemas.microsoft.com/office/drawing/2010/main" val="0"/>
              </a:ext>
            </a:extLst>
          </a:blip>
          <a:srcRect l="26879" t="26480" r="26081"/>
          <a:stretch/>
        </p:blipFill>
        <p:spPr>
          <a:xfrm>
            <a:off x="1638974" y="1657163"/>
            <a:ext cx="794819" cy="1242253"/>
          </a:xfrm>
          <a:prstGeom prst="rect">
            <a:avLst/>
          </a:prstGeom>
        </p:spPr>
      </p:pic>
      <p:pic>
        <p:nvPicPr>
          <p:cNvPr id="21" name="Picture 20" descr="A picture containing scissors, tool&#10;&#10;Description generated with very high confidence">
            <a:extLst>
              <a:ext uri="{FF2B5EF4-FFF2-40B4-BE49-F238E27FC236}">
                <a16:creationId xmlns:a16="http://schemas.microsoft.com/office/drawing/2014/main" id="{6620B7AE-28CB-4DDF-BCB0-425D488264E1}"/>
              </a:ext>
            </a:extLst>
          </p:cNvPr>
          <p:cNvPicPr>
            <a:picLocks noChangeAspect="1"/>
          </p:cNvPicPr>
          <p:nvPr/>
        </p:nvPicPr>
        <p:blipFill rotWithShape="1">
          <a:blip r:embed="rId5" cstate="print">
            <a:duotone>
              <a:prstClr val="black"/>
              <a:srgbClr val="FFFF00">
                <a:tint val="45000"/>
                <a:satMod val="400000"/>
              </a:srgbClr>
            </a:duotone>
            <a:extLst>
              <a:ext uri="{BEBA8EAE-BF5A-486C-A8C5-ECC9F3942E4B}">
                <a14:imgProps xmlns:a14="http://schemas.microsoft.com/office/drawing/2010/main">
                  <a14:imgLayer r:embed="rId6">
                    <a14:imgEffect>
                      <a14:backgroundRemoval t="9481" b="93341" l="9121" r="95983">
                        <a14:foregroundMark x1="9555" y1="16366" x2="9229" y2="18059"/>
                        <a14:foregroundMark x1="29316" y1="26185" x2="30076" y2="27314"/>
                        <a14:foregroundMark x1="37676" y1="42889" x2="38219" y2="45711"/>
                        <a14:foregroundMark x1="44083" y1="62980" x2="46688" y2="65688"/>
                        <a14:foregroundMark x1="31053" y1="79120" x2="38979" y2="80248"/>
                        <a14:foregroundMark x1="16287" y1="93341" x2="26819" y2="92664"/>
                        <a14:foregroundMark x1="26819" y1="92664" x2="39848" y2="93341"/>
                        <a14:foregroundMark x1="71227" y1="18510" x2="72313" y2="20429"/>
                        <a14:foregroundMark x1="88355" y1="56967" x2="87762" y2="56203"/>
                        <a14:foregroundMark x1="82953" y1="50000" x2="84148" y2="48533"/>
                        <a14:foregroundMark x1="95104" y1="50735" x2="96091" y2="52032"/>
                        <a14:foregroundMark x1="96091" y1="52032" x2="95765" y2="53047"/>
                        <a14:foregroundMark x1="87839" y1="45485" x2="87013" y2="45892"/>
                        <a14:foregroundMark x1="88599" y1="56998" x2="88599" y2="57562"/>
                        <a14:foregroundMark x1="88491" y1="56772" x2="88708" y2="57901"/>
                        <a14:foregroundMark x1="86319" y1="46275" x2="85776" y2="46614"/>
                        <a14:foregroundMark x1="30836" y1="9481" x2="28664" y2="9594"/>
                        <a14:backgroundMark x1="50814" y1="44921" x2="52117" y2="44470"/>
                        <a14:backgroundMark x1="47448" y1="45034" x2="53637" y2="44695"/>
                        <a14:backgroundMark x1="84148" y1="50903" x2="87188" y2="55079"/>
                        <a14:backgroundMark x1="86645" y1="55079" x2="87622" y2="55643"/>
                        <a14:backgroundMark x1="84148" y1="50903" x2="83822" y2="51242"/>
                        <a14:backgroundMark x1="86754" y1="55418" x2="87948" y2="55982"/>
                        <a14:backgroundMark x1="91748" y1="45824" x2="94571" y2="49323"/>
                        <a14:backgroundMark x1="91640" y1="45937" x2="90228" y2="45937"/>
                        <a14:backgroundMark x1="94354" y1="49436" x2="94463" y2="50790"/>
                        <a14:backgroundMark x1="86645" y1="45485" x2="85954" y2="45885"/>
                        <a14:backgroundMark x1="12486" y1="89842" x2="12486" y2="89842"/>
                        <a14:backgroundMark x1="19761" y1="89616" x2="19761" y2="89616"/>
                        <a14:backgroundMark x1="26819" y1="89842" x2="26819" y2="89842"/>
                        <a14:backgroundMark x1="32573" y1="89616" x2="32573" y2="89616"/>
                        <a14:backgroundMark x1="34311" y1="90068" x2="34311" y2="90068"/>
                        <a14:backgroundMark x1="40391" y1="89842" x2="40391" y2="89842"/>
                        <a14:backgroundMark x1="48534" y1="90519" x2="48534" y2="90519"/>
                        <a14:backgroundMark x1="53637" y1="89278" x2="53637" y2="89278"/>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b="17558"/>
          <a:stretch/>
        </p:blipFill>
        <p:spPr>
          <a:xfrm>
            <a:off x="1352307" y="3695388"/>
            <a:ext cx="1368152" cy="1242254"/>
          </a:xfrm>
          <a:prstGeom prst="rect">
            <a:avLst/>
          </a:prstGeom>
        </p:spPr>
      </p:pic>
      <p:pic>
        <p:nvPicPr>
          <p:cNvPr id="25" name="Picture 24">
            <a:extLst>
              <a:ext uri="{FF2B5EF4-FFF2-40B4-BE49-F238E27FC236}">
                <a16:creationId xmlns:a16="http://schemas.microsoft.com/office/drawing/2014/main" id="{81F1E903-A7B8-40F3-8F4D-DA9A67FD706E}"/>
              </a:ext>
            </a:extLst>
          </p:cNvPr>
          <p:cNvPicPr>
            <a:picLocks noChangeAspect="1"/>
          </p:cNvPicPr>
          <p:nvPr/>
        </p:nvPicPr>
        <p:blipFill>
          <a:blip r:embed="rId7">
            <a:duotone>
              <a:prstClr val="black"/>
              <a:srgbClr val="FFFF00">
                <a:tint val="45000"/>
                <a:satMod val="400000"/>
              </a:srgbClr>
            </a:duotone>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7321637" y="1660339"/>
            <a:ext cx="1242253" cy="1242253"/>
          </a:xfrm>
          <a:prstGeom prst="rect">
            <a:avLst/>
          </a:prstGeom>
        </p:spPr>
      </p:pic>
      <p:pic>
        <p:nvPicPr>
          <p:cNvPr id="27" name="Picture 26">
            <a:extLst>
              <a:ext uri="{FF2B5EF4-FFF2-40B4-BE49-F238E27FC236}">
                <a16:creationId xmlns:a16="http://schemas.microsoft.com/office/drawing/2014/main" id="{3E4EA94C-B0ED-48EB-AF66-5D616729812B}"/>
              </a:ext>
            </a:extLst>
          </p:cNvPr>
          <p:cNvPicPr>
            <a:picLocks noChangeAspect="1"/>
          </p:cNvPicPr>
          <p:nvPr/>
        </p:nvPicPr>
        <p:blipFill>
          <a:blip r:embed="rId9">
            <a:duotone>
              <a:prstClr val="black"/>
              <a:srgbClr val="FFFF00">
                <a:tint val="45000"/>
                <a:satMod val="400000"/>
              </a:srgbClr>
            </a:duotone>
            <a:extLst>
              <a:ext uri="{BEBA8EAE-BF5A-486C-A8C5-ECC9F3942E4B}">
                <a14:imgProps xmlns:a14="http://schemas.microsoft.com/office/drawing/2010/main">
                  <a14:imgLayer r:embed="rId10">
                    <a14:imgEffect>
                      <a14:backgroundRemoval t="889" b="98667" l="8889" r="93778">
                        <a14:foregroundMark x1="51556" y1="12444" x2="51556" y2="12444"/>
                        <a14:foregroundMark x1="15556" y1="46667" x2="15556" y2="46667"/>
                        <a14:foregroundMark x1="13778" y1="43111" x2="11556" y2="66222"/>
                        <a14:foregroundMark x1="11556" y1="66222" x2="11556" y2="66222"/>
                        <a14:foregroundMark x1="60889" y1="94667" x2="67556" y2="94222"/>
                        <a14:foregroundMark x1="36444" y1="96000" x2="41778" y2="95556"/>
                        <a14:foregroundMark x1="87556" y1="41333" x2="88444" y2="75111"/>
                        <a14:foregroundMark x1="48444" y1="26222" x2="50222" y2="22222"/>
                        <a14:foregroundMark x1="42222" y1="18667" x2="36000" y2="29778"/>
                        <a14:foregroundMark x1="8000" y1="41333" x2="9333" y2="64889"/>
                        <a14:foregroundMark x1="9333" y1="64889" x2="13778" y2="72444"/>
                        <a14:foregroundMark x1="64000" y1="98667" x2="62667" y2="98667"/>
                        <a14:foregroundMark x1="39556" y1="99111" x2="36000" y2="98222"/>
                        <a14:foregroundMark x1="93333" y1="43111" x2="92889" y2="71111"/>
                        <a14:foregroundMark x1="93778" y1="43111" x2="93333" y2="53333"/>
                        <a14:foregroundMark x1="34222" y1="7556" x2="30222" y2="889"/>
                        <a14:backgroundMark x1="63111" y1="20889" x2="64889" y2="21778"/>
                        <a14:backgroundMark x1="33778" y1="20444" x2="35111" y2="21778"/>
                        <a14:backgroundMark x1="34667" y1="20444" x2="37333" y2="21778"/>
                        <a14:backgroundMark x1="64000" y1="22222" x2="64444" y2="23111"/>
                      </a14:backgroundRemoval>
                    </a14:imgEffect>
                  </a14:imgLayer>
                </a14:imgProps>
              </a:ext>
              <a:ext uri="{28A0092B-C50C-407E-A947-70E740481C1C}">
                <a14:useLocalDpi xmlns:a14="http://schemas.microsoft.com/office/drawing/2010/main" val="0"/>
              </a:ext>
            </a:extLst>
          </a:blip>
          <a:stretch>
            <a:fillRect/>
          </a:stretch>
        </p:blipFill>
        <p:spPr>
          <a:xfrm>
            <a:off x="4393393" y="3740451"/>
            <a:ext cx="1021115" cy="1152128"/>
          </a:xfrm>
          <a:prstGeom prst="rect">
            <a:avLst/>
          </a:prstGeom>
        </p:spPr>
      </p:pic>
      <p:sp>
        <p:nvSpPr>
          <p:cNvPr id="28" name="TextBox 27">
            <a:extLst>
              <a:ext uri="{FF2B5EF4-FFF2-40B4-BE49-F238E27FC236}">
                <a16:creationId xmlns:a16="http://schemas.microsoft.com/office/drawing/2014/main" id="{B302458E-B441-4667-855D-EDF4993B216D}"/>
              </a:ext>
            </a:extLst>
          </p:cNvPr>
          <p:cNvSpPr txBox="1"/>
          <p:nvPr/>
        </p:nvSpPr>
        <p:spPr>
          <a:xfrm>
            <a:off x="1010610" y="1075782"/>
            <a:ext cx="2051546"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Motivation</a:t>
            </a:r>
          </a:p>
        </p:txBody>
      </p:sp>
      <p:sp>
        <p:nvSpPr>
          <p:cNvPr id="29" name="TextBox 28">
            <a:extLst>
              <a:ext uri="{FF2B5EF4-FFF2-40B4-BE49-F238E27FC236}">
                <a16:creationId xmlns:a16="http://schemas.microsoft.com/office/drawing/2014/main" id="{43DBB701-D211-45B7-9556-EED697F05905}"/>
              </a:ext>
            </a:extLst>
          </p:cNvPr>
          <p:cNvSpPr txBox="1"/>
          <p:nvPr/>
        </p:nvSpPr>
        <p:spPr>
          <a:xfrm>
            <a:off x="6705524" y="1075781"/>
            <a:ext cx="2369309"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Construction</a:t>
            </a:r>
          </a:p>
        </p:txBody>
      </p:sp>
      <p:sp>
        <p:nvSpPr>
          <p:cNvPr id="30" name="TextBox 29">
            <a:extLst>
              <a:ext uri="{FF2B5EF4-FFF2-40B4-BE49-F238E27FC236}">
                <a16:creationId xmlns:a16="http://schemas.microsoft.com/office/drawing/2014/main" id="{9D2F756C-1401-4586-A939-84C86821EC32}"/>
              </a:ext>
            </a:extLst>
          </p:cNvPr>
          <p:cNvSpPr txBox="1"/>
          <p:nvPr/>
        </p:nvSpPr>
        <p:spPr>
          <a:xfrm>
            <a:off x="921624" y="4931967"/>
            <a:ext cx="2140532"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Kinematics</a:t>
            </a:r>
          </a:p>
        </p:txBody>
      </p:sp>
      <p:sp>
        <p:nvSpPr>
          <p:cNvPr id="31" name="TextBox 30">
            <a:extLst>
              <a:ext uri="{FF2B5EF4-FFF2-40B4-BE49-F238E27FC236}">
                <a16:creationId xmlns:a16="http://schemas.microsoft.com/office/drawing/2014/main" id="{2AB4CA90-1BED-4D19-89E2-E48100DFA76A}"/>
              </a:ext>
            </a:extLst>
          </p:cNvPr>
          <p:cNvSpPr txBox="1"/>
          <p:nvPr/>
        </p:nvSpPr>
        <p:spPr>
          <a:xfrm>
            <a:off x="3833683" y="4934224"/>
            <a:ext cx="2140532"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Application</a:t>
            </a:r>
          </a:p>
        </p:txBody>
      </p:sp>
      <p:cxnSp>
        <p:nvCxnSpPr>
          <p:cNvPr id="33" name="Straight Connector 32">
            <a:extLst>
              <a:ext uri="{FF2B5EF4-FFF2-40B4-BE49-F238E27FC236}">
                <a16:creationId xmlns:a16="http://schemas.microsoft.com/office/drawing/2014/main" id="{3D7F811D-1204-4918-ADE1-46EBDB85809B}"/>
              </a:ext>
            </a:extLst>
          </p:cNvPr>
          <p:cNvCxnSpPr>
            <a:cxnSpLocks/>
          </p:cNvCxnSpPr>
          <p:nvPr/>
        </p:nvCxnSpPr>
        <p:spPr bwMode="auto">
          <a:xfrm flipV="1">
            <a:off x="688004" y="3272566"/>
            <a:ext cx="8369452" cy="12419"/>
          </a:xfrm>
          <a:prstGeom prst="line">
            <a:avLst/>
          </a:prstGeom>
          <a:ln>
            <a:solidFill>
              <a:schemeClr val="bg1">
                <a:lumMod val="6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5" name="Straight Connector 34">
            <a:extLst>
              <a:ext uri="{FF2B5EF4-FFF2-40B4-BE49-F238E27FC236}">
                <a16:creationId xmlns:a16="http://schemas.microsoft.com/office/drawing/2014/main" id="{D759EB36-9841-4990-BC8D-1BF3EEBF2FBD}"/>
              </a:ext>
            </a:extLst>
          </p:cNvPr>
          <p:cNvCxnSpPr>
            <a:cxnSpLocks/>
          </p:cNvCxnSpPr>
          <p:nvPr/>
        </p:nvCxnSpPr>
        <p:spPr bwMode="auto">
          <a:xfrm>
            <a:off x="3296816" y="1113640"/>
            <a:ext cx="0" cy="4317851"/>
          </a:xfrm>
          <a:prstGeom prst="line">
            <a:avLst/>
          </a:prstGeom>
          <a:ln>
            <a:solidFill>
              <a:schemeClr val="bg1">
                <a:lumMod val="6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3" name="Picture 2">
            <a:extLst>
              <a:ext uri="{FF2B5EF4-FFF2-40B4-BE49-F238E27FC236}">
                <a16:creationId xmlns:a16="http://schemas.microsoft.com/office/drawing/2014/main" id="{735756AF-2F5C-4523-BC69-1826F0E290EA}"/>
              </a:ext>
            </a:extLst>
          </p:cNvPr>
          <p:cNvPicPr>
            <a:picLocks noChangeAspect="1"/>
          </p:cNvPicPr>
          <p:nvPr/>
        </p:nvPicPr>
        <p:blipFill>
          <a:blip r:embed="rId11" cstate="print">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4441837" y="1631303"/>
            <a:ext cx="1135406" cy="1230860"/>
          </a:xfrm>
          <a:prstGeom prst="rect">
            <a:avLst/>
          </a:prstGeom>
        </p:spPr>
      </p:pic>
      <p:sp>
        <p:nvSpPr>
          <p:cNvPr id="17" name="TextBox 16">
            <a:extLst>
              <a:ext uri="{FF2B5EF4-FFF2-40B4-BE49-F238E27FC236}">
                <a16:creationId xmlns:a16="http://schemas.microsoft.com/office/drawing/2014/main" id="{D0D4CEE5-08F4-4D0A-869A-C15A99C7B5E5}"/>
              </a:ext>
            </a:extLst>
          </p:cNvPr>
          <p:cNvSpPr txBox="1"/>
          <p:nvPr/>
        </p:nvSpPr>
        <p:spPr>
          <a:xfrm>
            <a:off x="3461417" y="1075780"/>
            <a:ext cx="2999358"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State of the Art</a:t>
            </a:r>
          </a:p>
        </p:txBody>
      </p:sp>
      <p:cxnSp>
        <p:nvCxnSpPr>
          <p:cNvPr id="18" name="Straight Connector 17">
            <a:extLst>
              <a:ext uri="{FF2B5EF4-FFF2-40B4-BE49-F238E27FC236}">
                <a16:creationId xmlns:a16="http://schemas.microsoft.com/office/drawing/2014/main" id="{91908B11-3F5C-42E1-BF12-8B892375DA94}"/>
              </a:ext>
            </a:extLst>
          </p:cNvPr>
          <p:cNvCxnSpPr>
            <a:cxnSpLocks/>
          </p:cNvCxnSpPr>
          <p:nvPr/>
        </p:nvCxnSpPr>
        <p:spPr bwMode="auto">
          <a:xfrm>
            <a:off x="6537176" y="1113640"/>
            <a:ext cx="0" cy="4317851"/>
          </a:xfrm>
          <a:prstGeom prst="line">
            <a:avLst/>
          </a:prstGeom>
          <a:ln>
            <a:solidFill>
              <a:schemeClr val="bg1">
                <a:lumMod val="6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5B3C49D9-1D97-4593-A772-A9EE8ED5BD0D}"/>
              </a:ext>
            </a:extLst>
          </p:cNvPr>
          <p:cNvSpPr txBox="1"/>
          <p:nvPr/>
        </p:nvSpPr>
        <p:spPr>
          <a:xfrm>
            <a:off x="7292183" y="4931967"/>
            <a:ext cx="1195989" cy="461665"/>
          </a:xfrm>
          <a:prstGeom prst="rect">
            <a:avLst/>
          </a:prstGeom>
          <a:noFill/>
        </p:spPr>
        <p:txBody>
          <a:bodyPr wrap="square" rtlCol="0">
            <a:spAutoFit/>
          </a:bodyPr>
          <a:lstStyle/>
          <a:p>
            <a:r>
              <a:rPr lang="de-DE" b="1"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Demo</a:t>
            </a:r>
          </a:p>
        </p:txBody>
      </p:sp>
      <p:pic>
        <p:nvPicPr>
          <p:cNvPr id="10" name="Picture 9">
            <a:extLst>
              <a:ext uri="{FF2B5EF4-FFF2-40B4-BE49-F238E27FC236}">
                <a16:creationId xmlns:a16="http://schemas.microsoft.com/office/drawing/2014/main" id="{AB8171EB-04D2-48F2-B406-3C36114C0C7B}"/>
              </a:ext>
            </a:extLst>
          </p:cNvPr>
          <p:cNvPicPr>
            <a:picLocks noChangeAspect="1"/>
          </p:cNvPicPr>
          <p:nvPr/>
        </p:nvPicPr>
        <p:blipFill>
          <a:blip r:embed="rId12">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7292183" y="3740451"/>
            <a:ext cx="1152128" cy="1152128"/>
          </a:xfrm>
          <a:prstGeom prst="rect">
            <a:avLst/>
          </a:prstGeom>
        </p:spPr>
      </p:pic>
    </p:spTree>
    <p:extLst>
      <p:ext uri="{BB962C8B-B14F-4D97-AF65-F5344CB8AC3E}">
        <p14:creationId xmlns:p14="http://schemas.microsoft.com/office/powerpoint/2010/main" val="19354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C90C-D02C-406A-B322-FBB25D144B6D}"/>
              </a:ext>
            </a:extLst>
          </p:cNvPr>
          <p:cNvSpPr>
            <a:spLocks noGrp="1"/>
          </p:cNvSpPr>
          <p:nvPr>
            <p:ph type="title"/>
          </p:nvPr>
        </p:nvSpPr>
        <p:spPr/>
        <p:txBody>
          <a:bodyPr/>
          <a:lstStyle/>
          <a:p>
            <a:r>
              <a:rPr lang="de-DE" dirty="0">
                <a:solidFill>
                  <a:schemeClr val="bg1">
                    <a:lumMod val="50000"/>
                  </a:schemeClr>
                </a:solidFill>
              </a:rPr>
              <a:t>Motivation</a:t>
            </a:r>
          </a:p>
        </p:txBody>
      </p:sp>
      <p:sp>
        <p:nvSpPr>
          <p:cNvPr id="5" name="Slide Number Placeholder 4">
            <a:extLst>
              <a:ext uri="{FF2B5EF4-FFF2-40B4-BE49-F238E27FC236}">
                <a16:creationId xmlns:a16="http://schemas.microsoft.com/office/drawing/2014/main" id="{59280BE1-C91E-4185-99D5-A0630BCA9571}"/>
              </a:ext>
            </a:extLst>
          </p:cNvPr>
          <p:cNvSpPr>
            <a:spLocks noGrp="1"/>
          </p:cNvSpPr>
          <p:nvPr>
            <p:ph type="sldNum" sz="quarter" idx="11"/>
          </p:nvPr>
        </p:nvSpPr>
        <p:spPr/>
        <p:txBody>
          <a:bodyPr/>
          <a:lstStyle/>
          <a:p>
            <a:fld id="{3B309C61-69D7-4701-A7FF-66C3DC8DEA1B}" type="slidenum">
              <a:rPr lang="de-DE" noProof="0" smtClean="0"/>
              <a:pPr/>
              <a:t>3</a:t>
            </a:fld>
            <a:endParaRPr lang="de-DE" noProof="0" dirty="0"/>
          </a:p>
        </p:txBody>
      </p:sp>
      <p:sp>
        <p:nvSpPr>
          <p:cNvPr id="6" name="Footer Placeholder 5">
            <a:extLst>
              <a:ext uri="{FF2B5EF4-FFF2-40B4-BE49-F238E27FC236}">
                <a16:creationId xmlns:a16="http://schemas.microsoft.com/office/drawing/2014/main" id="{351C8783-86F2-4257-B5CB-BA3D5476CE00}"/>
              </a:ext>
            </a:extLst>
          </p:cNvPr>
          <p:cNvSpPr>
            <a:spLocks noGrp="1"/>
          </p:cNvSpPr>
          <p:nvPr>
            <p:ph type="ftr" sz="quarter" idx="12"/>
          </p:nvPr>
        </p:nvSpPr>
        <p:spPr/>
        <p:txBody>
          <a:bodyPr/>
          <a:lstStyle/>
          <a:p>
            <a:r>
              <a:rPr lang="en-US" noProof="0"/>
              <a:t>Ubiquitous Computing Lab</a:t>
            </a:r>
            <a:endParaRPr lang="de-DE" noProof="0"/>
          </a:p>
        </p:txBody>
      </p:sp>
      <p:pic>
        <p:nvPicPr>
          <p:cNvPr id="7" name="Picture 6">
            <a:extLst>
              <a:ext uri="{FF2B5EF4-FFF2-40B4-BE49-F238E27FC236}">
                <a16:creationId xmlns:a16="http://schemas.microsoft.com/office/drawing/2014/main" id="{A2F124AF-9329-4A6A-BE1F-034DF7D282DD}"/>
              </a:ext>
            </a:extLst>
          </p:cNvPr>
          <p:cNvPicPr>
            <a:picLocks noChangeAspect="1"/>
          </p:cNvPicPr>
          <p:nvPr/>
        </p:nvPicPr>
        <p:blipFill>
          <a:blip r:embed="rId3" cstate="print">
            <a:duotone>
              <a:prstClr val="black"/>
              <a:srgbClr val="FFFF3F">
                <a:tint val="45000"/>
                <a:satMod val="400000"/>
              </a:srgbClr>
            </a:duotone>
            <a:extLst>
              <a:ext uri="{28A0092B-C50C-407E-A947-70E740481C1C}">
                <a14:useLocalDpi xmlns:a14="http://schemas.microsoft.com/office/drawing/2010/main" val="0"/>
              </a:ext>
            </a:extLst>
          </a:blip>
          <a:stretch>
            <a:fillRect/>
          </a:stretch>
        </p:blipFill>
        <p:spPr>
          <a:xfrm>
            <a:off x="1314753" y="3506660"/>
            <a:ext cx="1298501" cy="1197801"/>
          </a:xfrm>
          <a:prstGeom prst="rect">
            <a:avLst/>
          </a:prstGeom>
        </p:spPr>
      </p:pic>
      <p:sp>
        <p:nvSpPr>
          <p:cNvPr id="8" name="TextBox 7">
            <a:extLst>
              <a:ext uri="{FF2B5EF4-FFF2-40B4-BE49-F238E27FC236}">
                <a16:creationId xmlns:a16="http://schemas.microsoft.com/office/drawing/2014/main" id="{2535EFF4-C500-498D-85F8-B64B4F0D7BC7}"/>
              </a:ext>
            </a:extLst>
          </p:cNvPr>
          <p:cNvSpPr txBox="1"/>
          <p:nvPr/>
        </p:nvSpPr>
        <p:spPr>
          <a:xfrm>
            <a:off x="523844" y="4797152"/>
            <a:ext cx="2880320" cy="461665"/>
          </a:xfrm>
          <a:prstGeom prst="rect">
            <a:avLst/>
          </a:prstGeom>
          <a:noFill/>
        </p:spPr>
        <p:txBody>
          <a:bodyPr wrap="square" rtlCol="0">
            <a:spAutoFit/>
          </a:bodyPr>
          <a:lstStyle/>
          <a:p>
            <a:r>
              <a:rPr lang="de-DE" b="1" dirty="0">
                <a:solidFill>
                  <a:schemeClr val="bg1"/>
                </a:solidFill>
                <a:latin typeface="Verdana" panose="020B0604030504040204" pitchFamily="34" charset="0"/>
                <a:ea typeface="Verdana" panose="020B0604030504040204" pitchFamily="34" charset="0"/>
              </a:rPr>
              <a:t>Use in teaching</a:t>
            </a:r>
          </a:p>
        </p:txBody>
      </p:sp>
      <p:pic>
        <p:nvPicPr>
          <p:cNvPr id="10" name="Picture 9">
            <a:extLst>
              <a:ext uri="{FF2B5EF4-FFF2-40B4-BE49-F238E27FC236}">
                <a16:creationId xmlns:a16="http://schemas.microsoft.com/office/drawing/2014/main" id="{720E20E1-BBFB-4D54-BAA3-3A8F9F2AB698}"/>
              </a:ext>
            </a:extLst>
          </p:cNvPr>
          <p:cNvPicPr>
            <a:picLocks noChangeAspect="1"/>
          </p:cNvPicPr>
          <p:nvPr/>
        </p:nvPicPr>
        <p:blipFill>
          <a:blip r:embed="rId4">
            <a:duotone>
              <a:prstClr val="black"/>
              <a:srgbClr val="FFFF3F">
                <a:tint val="45000"/>
                <a:satMod val="400000"/>
              </a:srgbClr>
            </a:duotone>
            <a:extLst>
              <a:ext uri="{BEBA8EAE-BF5A-486C-A8C5-ECC9F3942E4B}">
                <a14:imgProps xmlns:a14="http://schemas.microsoft.com/office/drawing/2010/main">
                  <a14:imgLayer r:embed="rId5">
                    <a14:imgEffect>
                      <a14:backgroundRemoval t="4000" b="96889" l="1778" r="95556">
                        <a14:foregroundMark x1="34222" y1="7556" x2="34222" y2="7556"/>
                        <a14:foregroundMark x1="67111" y1="10667" x2="67111" y2="10667"/>
                        <a14:foregroundMark x1="78667" y1="51556" x2="78667" y2="51556"/>
                        <a14:foregroundMark x1="79556" y1="80889" x2="79556" y2="80889"/>
                        <a14:foregroundMark x1="95556" y1="50222" x2="95556" y2="50222"/>
                        <a14:foregroundMark x1="46667" y1="4000" x2="46667" y2="4000"/>
                        <a14:foregroundMark x1="64889" y1="92889" x2="64889" y2="92889"/>
                        <a14:foregroundMark x1="95556" y1="63111" x2="95556" y2="63111"/>
                        <a14:foregroundMark x1="44889" y1="78667" x2="44889" y2="78667"/>
                        <a14:foregroundMark x1="14667" y1="57778" x2="14667" y2="57778"/>
                        <a14:foregroundMark x1="16889" y1="40889" x2="16889" y2="40889"/>
                        <a14:foregroundMark x1="16444" y1="40889" x2="14667" y2="46222"/>
                        <a14:foregroundMark x1="2222" y1="53778" x2="2222" y2="53778"/>
                        <a14:foregroundMark x1="66222" y1="96889" x2="66222" y2="96889"/>
                      </a14:backgroundRemoval>
                    </a14:imgEffect>
                  </a14:imgLayer>
                </a14:imgProps>
              </a:ext>
              <a:ext uri="{28A0092B-C50C-407E-A947-70E740481C1C}">
                <a14:useLocalDpi xmlns:a14="http://schemas.microsoft.com/office/drawing/2010/main" val="0"/>
              </a:ext>
            </a:extLst>
          </a:blip>
          <a:stretch>
            <a:fillRect/>
          </a:stretch>
        </p:blipFill>
        <p:spPr>
          <a:xfrm>
            <a:off x="4271310" y="1573494"/>
            <a:ext cx="1363380" cy="1363380"/>
          </a:xfrm>
          <a:prstGeom prst="rect">
            <a:avLst/>
          </a:prstGeom>
        </p:spPr>
      </p:pic>
      <p:sp>
        <p:nvSpPr>
          <p:cNvPr id="11" name="TextBox 10">
            <a:extLst>
              <a:ext uri="{FF2B5EF4-FFF2-40B4-BE49-F238E27FC236}">
                <a16:creationId xmlns:a16="http://schemas.microsoft.com/office/drawing/2014/main" id="{3A6F4561-A292-49CB-8757-7037FC27FEC0}"/>
              </a:ext>
            </a:extLst>
          </p:cNvPr>
          <p:cNvSpPr txBox="1"/>
          <p:nvPr/>
        </p:nvSpPr>
        <p:spPr>
          <a:xfrm>
            <a:off x="3449382" y="2843867"/>
            <a:ext cx="3295268" cy="461665"/>
          </a:xfrm>
          <a:prstGeom prst="rect">
            <a:avLst/>
          </a:prstGeom>
          <a:noFill/>
        </p:spPr>
        <p:txBody>
          <a:bodyPr wrap="square" rtlCol="0">
            <a:spAutoFit/>
          </a:bodyPr>
          <a:lstStyle/>
          <a:p>
            <a:r>
              <a:rPr lang="de-DE" b="1" dirty="0">
                <a:solidFill>
                  <a:schemeClr val="bg1"/>
                </a:solidFill>
                <a:latin typeface="Verdana" panose="020B0604030504040204" pitchFamily="34" charset="0"/>
                <a:ea typeface="Verdana" panose="020B0604030504040204" pitchFamily="34" charset="0"/>
              </a:rPr>
              <a:t>Material recycling</a:t>
            </a:r>
          </a:p>
        </p:txBody>
      </p:sp>
      <p:pic>
        <p:nvPicPr>
          <p:cNvPr id="13" name="Picture 12">
            <a:extLst>
              <a:ext uri="{FF2B5EF4-FFF2-40B4-BE49-F238E27FC236}">
                <a16:creationId xmlns:a16="http://schemas.microsoft.com/office/drawing/2014/main" id="{F4D3E199-D736-4AB8-9FFF-4FF737DCAC66}"/>
              </a:ext>
            </a:extLst>
          </p:cNvPr>
          <p:cNvPicPr>
            <a:picLocks noChangeAspect="1"/>
          </p:cNvPicPr>
          <p:nvPr/>
        </p:nvPicPr>
        <p:blipFill>
          <a:blip r:embed="rId6">
            <a:duotone>
              <a:prstClr val="black"/>
              <a:srgbClr val="FFFF3F">
                <a:tint val="45000"/>
                <a:satMod val="400000"/>
              </a:srgbClr>
            </a:duotone>
            <a:extLst>
              <a:ext uri="{BEBA8EAE-BF5A-486C-A8C5-ECC9F3942E4B}">
                <a14:imgProps xmlns:a14="http://schemas.microsoft.com/office/drawing/2010/main">
                  <a14:imgLayer r:embed="rId7">
                    <a14:imgEffect>
                      <a14:backgroundRemoval t="9778" b="89778" l="5778" r="92889">
                        <a14:foregroundMark x1="83556" y1="48889" x2="83556" y2="48889"/>
                        <a14:foregroundMark x1="92889" y1="56889" x2="92889" y2="56889"/>
                        <a14:foregroundMark x1="20889" y1="46222" x2="20889" y2="46222"/>
                        <a14:foregroundMark x1="5778" y1="56444" x2="5778" y2="56444"/>
                        <a14:foregroundMark x1="37333" y1="72000" x2="37333" y2="72000"/>
                        <a14:foregroundMark x1="36444" y1="83556" x2="36444" y2="83556"/>
                        <a14:foregroundMark x1="66222" y1="82222" x2="66222" y2="82222"/>
                        <a14:foregroundMark x1="65333" y1="72000" x2="65333" y2="72000"/>
                        <a14:foregroundMark x1="56444" y1="15556" x2="56444" y2="15556"/>
                        <a14:backgroundMark x1="91111" y1="40444" x2="91111" y2="40444"/>
                        <a14:backgroundMark x1="94667" y1="20000" x2="94667" y2="20000"/>
                        <a14:backgroundMark x1="79556" y1="20889" x2="79556" y2="20889"/>
                        <a14:backgroundMark x1="81778" y1="20000" x2="89333" y2="32889"/>
                        <a14:backgroundMark x1="25778" y1="18222" x2="17778" y2="24444"/>
                        <a14:backgroundMark x1="42667" y1="23556" x2="50667" y2="24000"/>
                        <a14:backgroundMark x1="78222" y1="52889" x2="77778" y2="76444"/>
                        <a14:backgroundMark x1="77778" y1="76444" x2="78222" y2="77333"/>
                        <a14:backgroundMark x1="52889" y1="40889" x2="49778" y2="41778"/>
                        <a14:backgroundMark x1="50667" y1="39111" x2="51556" y2="40000"/>
                        <a14:backgroundMark x1="48000" y1="38667" x2="51556" y2="36889"/>
                        <a14:backgroundMark x1="25333" y1="52000" x2="25333" y2="61778"/>
                        <a14:backgroundMark x1="21778" y1="72444" x2="30667" y2="70222"/>
                        <a14:backgroundMark x1="49333" y1="68889" x2="52889" y2="77333"/>
                        <a14:backgroundMark x1="54222" y1="40000" x2="47111" y2="44889"/>
                        <a14:backgroundMark x1="55556" y1="43556" x2="45778" y2="35111"/>
                      </a14:backgroundRemoval>
                    </a14:imgEffect>
                  </a14:imgLayer>
                </a14:imgProps>
              </a:ext>
              <a:ext uri="{28A0092B-C50C-407E-A947-70E740481C1C}">
                <a14:useLocalDpi xmlns:a14="http://schemas.microsoft.com/office/drawing/2010/main" val="0"/>
              </a:ext>
            </a:extLst>
          </a:blip>
          <a:stretch>
            <a:fillRect/>
          </a:stretch>
        </p:blipFill>
        <p:spPr>
          <a:xfrm>
            <a:off x="7182728" y="3429000"/>
            <a:ext cx="1469531" cy="1469531"/>
          </a:xfrm>
          <a:prstGeom prst="rect">
            <a:avLst/>
          </a:prstGeom>
        </p:spPr>
      </p:pic>
      <p:sp>
        <p:nvSpPr>
          <p:cNvPr id="14" name="TextBox 13">
            <a:extLst>
              <a:ext uri="{FF2B5EF4-FFF2-40B4-BE49-F238E27FC236}">
                <a16:creationId xmlns:a16="http://schemas.microsoft.com/office/drawing/2014/main" id="{91BC7D2A-C06A-481A-91BB-0D50372BCDDC}"/>
              </a:ext>
            </a:extLst>
          </p:cNvPr>
          <p:cNvSpPr txBox="1"/>
          <p:nvPr/>
        </p:nvSpPr>
        <p:spPr>
          <a:xfrm>
            <a:off x="6873378" y="4743974"/>
            <a:ext cx="2088232" cy="830997"/>
          </a:xfrm>
          <a:prstGeom prst="rect">
            <a:avLst/>
          </a:prstGeom>
          <a:noFill/>
        </p:spPr>
        <p:txBody>
          <a:bodyPr wrap="square" rtlCol="0">
            <a:spAutoFit/>
          </a:bodyPr>
          <a:lstStyle/>
          <a:p>
            <a:pPr algn="ctr"/>
            <a:r>
              <a:rPr lang="de-DE" b="1" dirty="0">
                <a:solidFill>
                  <a:schemeClr val="bg1"/>
                </a:solidFill>
                <a:latin typeface="Verdana" panose="020B0604030504040204" pitchFamily="34" charset="0"/>
                <a:ea typeface="Verdana" panose="020B0604030504040204" pitchFamily="34" charset="0"/>
              </a:rPr>
              <a:t>Easy start </a:t>
            </a:r>
          </a:p>
          <a:p>
            <a:pPr algn="ctr"/>
            <a:r>
              <a:rPr lang="de-DE" b="1" dirty="0">
                <a:solidFill>
                  <a:schemeClr val="bg1"/>
                </a:solidFill>
                <a:latin typeface="Verdana" panose="020B0604030504040204" pitchFamily="34" charset="0"/>
                <a:ea typeface="Verdana" panose="020B0604030504040204" pitchFamily="34" charset="0"/>
              </a:rPr>
              <a:t>in robotics</a:t>
            </a:r>
          </a:p>
        </p:txBody>
      </p:sp>
      <p:sp>
        <p:nvSpPr>
          <p:cNvPr id="12" name="Date Placeholder 3">
            <a:extLst>
              <a:ext uri="{FF2B5EF4-FFF2-40B4-BE49-F238E27FC236}">
                <a16:creationId xmlns:a16="http://schemas.microsoft.com/office/drawing/2014/main" id="{7D4B1A00-4B76-40DC-860C-2AEB06003340}"/>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229105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hteck 51">
            <a:extLst>
              <a:ext uri="{FF2B5EF4-FFF2-40B4-BE49-F238E27FC236}">
                <a16:creationId xmlns:a16="http://schemas.microsoft.com/office/drawing/2014/main" id="{06DED178-8562-4C26-B406-494E9009185A}"/>
              </a:ext>
            </a:extLst>
          </p:cNvPr>
          <p:cNvSpPr/>
          <p:nvPr/>
        </p:nvSpPr>
        <p:spPr>
          <a:xfrm rot="5400000">
            <a:off x="2764460" y="439514"/>
            <a:ext cx="1329210"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Binning</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5" name="Slide Number Placeholder 4">
            <a:extLst>
              <a:ext uri="{FF2B5EF4-FFF2-40B4-BE49-F238E27FC236}">
                <a16:creationId xmlns:a16="http://schemas.microsoft.com/office/drawing/2014/main" id="{61FF23DB-D032-4E63-95B1-FC7E2C174DDD}"/>
              </a:ext>
            </a:extLst>
          </p:cNvPr>
          <p:cNvSpPr>
            <a:spLocks noGrp="1"/>
          </p:cNvSpPr>
          <p:nvPr>
            <p:ph type="sldNum" sz="quarter" idx="11"/>
          </p:nvPr>
        </p:nvSpPr>
        <p:spPr/>
        <p:txBody>
          <a:bodyPr/>
          <a:lstStyle/>
          <a:p>
            <a:fld id="{3B309C61-69D7-4701-A7FF-66C3DC8DEA1B}" type="slidenum">
              <a:rPr lang="de-DE" noProof="0" smtClean="0"/>
              <a:pPr/>
              <a:t>4</a:t>
            </a:fld>
            <a:endParaRPr lang="de-DE" noProof="0" dirty="0"/>
          </a:p>
        </p:txBody>
      </p:sp>
      <p:sp>
        <p:nvSpPr>
          <p:cNvPr id="6" name="Footer Placeholder 5">
            <a:extLst>
              <a:ext uri="{FF2B5EF4-FFF2-40B4-BE49-F238E27FC236}">
                <a16:creationId xmlns:a16="http://schemas.microsoft.com/office/drawing/2014/main" id="{A109FCA1-6C02-435B-944F-BAB9F729691E}"/>
              </a:ext>
            </a:extLst>
          </p:cNvPr>
          <p:cNvSpPr>
            <a:spLocks noGrp="1"/>
          </p:cNvSpPr>
          <p:nvPr>
            <p:ph type="ftr" sz="quarter" idx="12"/>
          </p:nvPr>
        </p:nvSpPr>
        <p:spPr/>
        <p:txBody>
          <a:bodyPr/>
          <a:lstStyle/>
          <a:p>
            <a:r>
              <a:rPr lang="en-US" noProof="0" dirty="0"/>
              <a:t>Ubiquitous Computing Lab</a:t>
            </a:r>
            <a:endParaRPr lang="de-DE" noProof="0" dirty="0"/>
          </a:p>
        </p:txBody>
      </p:sp>
      <p:sp>
        <p:nvSpPr>
          <p:cNvPr id="7" name="Rechteck 13">
            <a:extLst>
              <a:ext uri="{FF2B5EF4-FFF2-40B4-BE49-F238E27FC236}">
                <a16:creationId xmlns:a16="http://schemas.microsoft.com/office/drawing/2014/main" id="{89774906-0FFB-4560-9185-B6F0FD37125D}"/>
              </a:ext>
            </a:extLst>
          </p:cNvPr>
          <p:cNvSpPr/>
          <p:nvPr/>
        </p:nvSpPr>
        <p:spPr>
          <a:xfrm>
            <a:off x="5688663" y="4655327"/>
            <a:ext cx="2576346"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Motion Model</a:t>
            </a:r>
            <a:endParaRPr lang="de-DE" sz="1800" b="1" spc="50" dirty="0">
              <a:solidFill>
                <a:srgbClr val="606060"/>
              </a:solidFill>
              <a:latin typeface="Verdana" panose="020B0604030504040204" pitchFamily="34" charset="0"/>
              <a:ea typeface="Verdana" panose="020B0604030504040204" pitchFamily="34" charset="0"/>
            </a:endParaRPr>
          </a:p>
        </p:txBody>
      </p:sp>
      <p:sp>
        <p:nvSpPr>
          <p:cNvPr id="8" name="Inhaltsplatzhalter 2">
            <a:extLst>
              <a:ext uri="{FF2B5EF4-FFF2-40B4-BE49-F238E27FC236}">
                <a16:creationId xmlns:a16="http://schemas.microsoft.com/office/drawing/2014/main" id="{BBC6B33B-1819-45ED-B8EF-AC4CE18BBD12}"/>
              </a:ext>
            </a:extLst>
          </p:cNvPr>
          <p:cNvSpPr>
            <a:spLocks noGrp="1"/>
          </p:cNvSpPr>
          <p:nvPr>
            <p:ph idx="1"/>
          </p:nvPr>
        </p:nvSpPr>
        <p:spPr>
          <a:xfrm>
            <a:off x="1202457" y="1812118"/>
            <a:ext cx="3973233" cy="591220"/>
          </a:xfrm>
        </p:spPr>
        <p:txBody>
          <a:bodyPr>
            <a:noAutofit/>
          </a:bodyPr>
          <a:lstStyle/>
          <a:p>
            <a:pPr marL="0" indent="0">
              <a:buNone/>
            </a:pPr>
            <a:r>
              <a:rPr lang="de-DE" sz="3200" b="1" spc="50" dirty="0">
                <a:solidFill>
                  <a:srgbClr val="606060"/>
                </a:solidFill>
              </a:rPr>
              <a:t>   Markov Localisation</a:t>
            </a:r>
          </a:p>
        </p:txBody>
      </p:sp>
      <p:sp>
        <p:nvSpPr>
          <p:cNvPr id="9" name="Rechteck 4">
            <a:extLst>
              <a:ext uri="{FF2B5EF4-FFF2-40B4-BE49-F238E27FC236}">
                <a16:creationId xmlns:a16="http://schemas.microsoft.com/office/drawing/2014/main" id="{2B8843A9-221E-467E-A54A-DA8EB8B5FABC}"/>
              </a:ext>
            </a:extLst>
          </p:cNvPr>
          <p:cNvSpPr/>
          <p:nvPr/>
        </p:nvSpPr>
        <p:spPr>
          <a:xfrm>
            <a:off x="4048329" y="3562166"/>
            <a:ext cx="1361270" cy="707886"/>
          </a:xfrm>
          <a:prstGeom prst="rect">
            <a:avLst/>
          </a:prstGeom>
        </p:spPr>
        <p:txBody>
          <a:bodyPr wrap="none">
            <a:spAutoFit/>
          </a:bodyPr>
          <a:lstStyle/>
          <a:p>
            <a:r>
              <a:rPr lang="de-DE" sz="4000" b="1" spc="50" dirty="0">
                <a:solidFill>
                  <a:srgbClr val="606060"/>
                </a:solidFill>
                <a:latin typeface="Verdana" panose="020B0604030504040204" pitchFamily="34" charset="0"/>
                <a:ea typeface="Verdana" panose="020B0604030504040204" pitchFamily="34" charset="0"/>
              </a:rPr>
              <a:t>GPS</a:t>
            </a:r>
            <a:endParaRPr lang="de-DE" sz="3600" b="1" spc="50" dirty="0">
              <a:solidFill>
                <a:srgbClr val="606060"/>
              </a:solidFill>
              <a:latin typeface="Verdana" panose="020B0604030504040204" pitchFamily="34" charset="0"/>
              <a:ea typeface="Verdana" panose="020B0604030504040204" pitchFamily="34" charset="0"/>
            </a:endParaRPr>
          </a:p>
        </p:txBody>
      </p:sp>
      <p:sp>
        <p:nvSpPr>
          <p:cNvPr id="10" name="Rechteck 8">
            <a:extLst>
              <a:ext uri="{FF2B5EF4-FFF2-40B4-BE49-F238E27FC236}">
                <a16:creationId xmlns:a16="http://schemas.microsoft.com/office/drawing/2014/main" id="{83525B47-7994-46FF-8B1F-9E41E2363F4E}"/>
              </a:ext>
            </a:extLst>
          </p:cNvPr>
          <p:cNvSpPr/>
          <p:nvPr/>
        </p:nvSpPr>
        <p:spPr>
          <a:xfrm>
            <a:off x="4622531" y="192241"/>
            <a:ext cx="2186817"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Correlation</a:t>
            </a:r>
          </a:p>
        </p:txBody>
      </p:sp>
      <p:sp>
        <p:nvSpPr>
          <p:cNvPr id="11" name="Rechteck 12">
            <a:extLst>
              <a:ext uri="{FF2B5EF4-FFF2-40B4-BE49-F238E27FC236}">
                <a16:creationId xmlns:a16="http://schemas.microsoft.com/office/drawing/2014/main" id="{3AB703A1-46C4-41B3-8633-FFEA69CC6F43}"/>
              </a:ext>
            </a:extLst>
          </p:cNvPr>
          <p:cNvSpPr/>
          <p:nvPr/>
        </p:nvSpPr>
        <p:spPr>
          <a:xfrm rot="16200000">
            <a:off x="8365083" y="4008951"/>
            <a:ext cx="1734770"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Mechanics</a:t>
            </a:r>
          </a:p>
        </p:txBody>
      </p:sp>
      <p:sp>
        <p:nvSpPr>
          <p:cNvPr id="12" name="Rechteck 15">
            <a:extLst>
              <a:ext uri="{FF2B5EF4-FFF2-40B4-BE49-F238E27FC236}">
                <a16:creationId xmlns:a16="http://schemas.microsoft.com/office/drawing/2014/main" id="{46FDC197-7D14-4F15-A647-F8E32B769FCE}"/>
              </a:ext>
            </a:extLst>
          </p:cNvPr>
          <p:cNvSpPr/>
          <p:nvPr/>
        </p:nvSpPr>
        <p:spPr>
          <a:xfrm rot="16200000">
            <a:off x="4327128" y="5334185"/>
            <a:ext cx="2585964"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Sensor Model</a:t>
            </a:r>
          </a:p>
        </p:txBody>
      </p:sp>
      <p:sp>
        <p:nvSpPr>
          <p:cNvPr id="13" name="Rechteck 16">
            <a:extLst>
              <a:ext uri="{FF2B5EF4-FFF2-40B4-BE49-F238E27FC236}">
                <a16:creationId xmlns:a16="http://schemas.microsoft.com/office/drawing/2014/main" id="{587C9B68-DFAB-4B3E-96B0-9155E562541A}"/>
              </a:ext>
            </a:extLst>
          </p:cNvPr>
          <p:cNvSpPr/>
          <p:nvPr/>
        </p:nvSpPr>
        <p:spPr>
          <a:xfrm>
            <a:off x="7155072" y="1247159"/>
            <a:ext cx="2802370" cy="646331"/>
          </a:xfrm>
          <a:prstGeom prst="rect">
            <a:avLst/>
          </a:prstGeom>
        </p:spPr>
        <p:txBody>
          <a:bodyPr wrap="none">
            <a:spAutoFit/>
          </a:bodyPr>
          <a:lstStyle/>
          <a:p>
            <a:r>
              <a:rPr lang="de-DE" sz="3600" b="1" spc="50" dirty="0">
                <a:solidFill>
                  <a:srgbClr val="606060"/>
                </a:solidFill>
                <a:latin typeface="Verdana" panose="020B0604030504040204" pitchFamily="34" charset="0"/>
                <a:ea typeface="Verdana" panose="020B0604030504040204" pitchFamily="34" charset="0"/>
              </a:rPr>
              <a:t>Odometry</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14" name="Rechteck 17">
            <a:extLst>
              <a:ext uri="{FF2B5EF4-FFF2-40B4-BE49-F238E27FC236}">
                <a16:creationId xmlns:a16="http://schemas.microsoft.com/office/drawing/2014/main" id="{06B82852-C839-4047-9829-3C7EC6DEBFFB}"/>
              </a:ext>
            </a:extLst>
          </p:cNvPr>
          <p:cNvSpPr/>
          <p:nvPr/>
        </p:nvSpPr>
        <p:spPr>
          <a:xfrm rot="16200000">
            <a:off x="552003" y="3985064"/>
            <a:ext cx="2137124"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Probability</a:t>
            </a:r>
          </a:p>
        </p:txBody>
      </p:sp>
      <p:sp>
        <p:nvSpPr>
          <p:cNvPr id="15" name="Rechteck 18">
            <a:extLst>
              <a:ext uri="{FF2B5EF4-FFF2-40B4-BE49-F238E27FC236}">
                <a16:creationId xmlns:a16="http://schemas.microsoft.com/office/drawing/2014/main" id="{8A727627-2CE6-4703-93E6-2E6E3249817B}"/>
              </a:ext>
            </a:extLst>
          </p:cNvPr>
          <p:cNvSpPr/>
          <p:nvPr/>
        </p:nvSpPr>
        <p:spPr>
          <a:xfrm rot="5400000">
            <a:off x="7465531" y="659436"/>
            <a:ext cx="1223412"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Sonar</a:t>
            </a:r>
          </a:p>
        </p:txBody>
      </p:sp>
      <p:sp>
        <p:nvSpPr>
          <p:cNvPr id="16" name="Rechteck 19">
            <a:extLst>
              <a:ext uri="{FF2B5EF4-FFF2-40B4-BE49-F238E27FC236}">
                <a16:creationId xmlns:a16="http://schemas.microsoft.com/office/drawing/2014/main" id="{C50B6B7D-951F-4E69-AF89-33949C9F7B61}"/>
              </a:ext>
            </a:extLst>
          </p:cNvPr>
          <p:cNvSpPr/>
          <p:nvPr/>
        </p:nvSpPr>
        <p:spPr>
          <a:xfrm>
            <a:off x="7344667" y="3163447"/>
            <a:ext cx="1830950"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Algorithms</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17" name="Rechteck 20">
            <a:extLst>
              <a:ext uri="{FF2B5EF4-FFF2-40B4-BE49-F238E27FC236}">
                <a16:creationId xmlns:a16="http://schemas.microsoft.com/office/drawing/2014/main" id="{B2ECEC75-192E-49B2-8264-AB89F4DF297C}"/>
              </a:ext>
            </a:extLst>
          </p:cNvPr>
          <p:cNvSpPr/>
          <p:nvPr/>
        </p:nvSpPr>
        <p:spPr>
          <a:xfrm rot="16200000">
            <a:off x="2302782" y="4477391"/>
            <a:ext cx="3156633" cy="584775"/>
          </a:xfrm>
          <a:prstGeom prst="rect">
            <a:avLst/>
          </a:prstGeom>
        </p:spPr>
        <p:txBody>
          <a:bodyPr wrap="none">
            <a:spAutoFit/>
          </a:bodyPr>
          <a:lstStyle/>
          <a:p>
            <a:r>
              <a:rPr lang="de-DE" sz="3200" b="1" spc="50" dirty="0">
                <a:solidFill>
                  <a:srgbClr val="606060"/>
                </a:solidFill>
                <a:latin typeface="Verdana" panose="020B0604030504040204" pitchFamily="34" charset="0"/>
                <a:ea typeface="Verdana" panose="020B0604030504040204" pitchFamily="34" charset="0"/>
              </a:rPr>
              <a:t>Particlefilter</a:t>
            </a:r>
            <a:endParaRPr lang="de-DE" sz="2000" b="1" spc="50" dirty="0">
              <a:solidFill>
                <a:srgbClr val="606060"/>
              </a:solidFill>
              <a:latin typeface="Verdana" panose="020B0604030504040204" pitchFamily="34" charset="0"/>
              <a:ea typeface="Verdana" panose="020B0604030504040204" pitchFamily="34" charset="0"/>
            </a:endParaRPr>
          </a:p>
        </p:txBody>
      </p:sp>
      <p:sp>
        <p:nvSpPr>
          <p:cNvPr id="18" name="Rechteck 21">
            <a:extLst>
              <a:ext uri="{FF2B5EF4-FFF2-40B4-BE49-F238E27FC236}">
                <a16:creationId xmlns:a16="http://schemas.microsoft.com/office/drawing/2014/main" id="{826AAF26-9A0F-4484-84BF-448D938243FD}"/>
              </a:ext>
            </a:extLst>
          </p:cNvPr>
          <p:cNvSpPr/>
          <p:nvPr/>
        </p:nvSpPr>
        <p:spPr>
          <a:xfrm>
            <a:off x="5507753" y="1624497"/>
            <a:ext cx="2220480"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Orientation</a:t>
            </a:r>
          </a:p>
        </p:txBody>
      </p:sp>
      <p:sp>
        <p:nvSpPr>
          <p:cNvPr id="19" name="Rechteck 22">
            <a:extLst>
              <a:ext uri="{FF2B5EF4-FFF2-40B4-BE49-F238E27FC236}">
                <a16:creationId xmlns:a16="http://schemas.microsoft.com/office/drawing/2014/main" id="{F725E6AC-D08C-4B85-BB33-AA7ABB1888D8}"/>
              </a:ext>
            </a:extLst>
          </p:cNvPr>
          <p:cNvSpPr/>
          <p:nvPr/>
        </p:nvSpPr>
        <p:spPr>
          <a:xfrm>
            <a:off x="3943494" y="562252"/>
            <a:ext cx="2117887"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Navigation</a:t>
            </a:r>
          </a:p>
        </p:txBody>
      </p:sp>
      <p:sp>
        <p:nvSpPr>
          <p:cNvPr id="20" name="Rechteck 23">
            <a:extLst>
              <a:ext uri="{FF2B5EF4-FFF2-40B4-BE49-F238E27FC236}">
                <a16:creationId xmlns:a16="http://schemas.microsoft.com/office/drawing/2014/main" id="{9E30BFD4-B726-4CB6-9EB2-65EF2B0D84B5}"/>
              </a:ext>
            </a:extLst>
          </p:cNvPr>
          <p:cNvSpPr/>
          <p:nvPr/>
        </p:nvSpPr>
        <p:spPr>
          <a:xfrm rot="16200000">
            <a:off x="6280424" y="2991377"/>
            <a:ext cx="1763624" cy="369332"/>
          </a:xfrm>
          <a:prstGeom prst="rect">
            <a:avLst/>
          </a:prstGeom>
        </p:spPr>
        <p:txBody>
          <a:bodyPr wrap="none">
            <a:spAutoFit/>
          </a:bodyPr>
          <a:lstStyle/>
          <a:p>
            <a:r>
              <a:rPr lang="de-DE" sz="1800" b="1" spc="50" dirty="0">
                <a:solidFill>
                  <a:srgbClr val="606060"/>
                </a:solidFill>
                <a:latin typeface="Verdana" panose="020B0604030504040204" pitchFamily="34" charset="0"/>
                <a:ea typeface="Verdana" panose="020B0604030504040204" pitchFamily="34" charset="0"/>
              </a:rPr>
              <a:t>Resampling</a:t>
            </a:r>
            <a:endParaRPr lang="de-DE" b="1" spc="50" dirty="0">
              <a:solidFill>
                <a:srgbClr val="606060"/>
              </a:solidFill>
              <a:latin typeface="Verdana" panose="020B0604030504040204" pitchFamily="34" charset="0"/>
              <a:ea typeface="Verdana" panose="020B0604030504040204" pitchFamily="34" charset="0"/>
            </a:endParaRPr>
          </a:p>
        </p:txBody>
      </p:sp>
      <p:sp>
        <p:nvSpPr>
          <p:cNvPr id="21" name="Rechteck 24">
            <a:extLst>
              <a:ext uri="{FF2B5EF4-FFF2-40B4-BE49-F238E27FC236}">
                <a16:creationId xmlns:a16="http://schemas.microsoft.com/office/drawing/2014/main" id="{AF0EC772-3D27-409C-95AB-459F2DEB812D}"/>
              </a:ext>
            </a:extLst>
          </p:cNvPr>
          <p:cNvSpPr/>
          <p:nvPr/>
        </p:nvSpPr>
        <p:spPr>
          <a:xfrm rot="16200000">
            <a:off x="4506146" y="2854754"/>
            <a:ext cx="2081019"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OpenSLAM</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22" name="Rechteck 25">
            <a:extLst>
              <a:ext uri="{FF2B5EF4-FFF2-40B4-BE49-F238E27FC236}">
                <a16:creationId xmlns:a16="http://schemas.microsoft.com/office/drawing/2014/main" id="{54348DB2-A48F-4367-8561-5D044CFF8D14}"/>
              </a:ext>
            </a:extLst>
          </p:cNvPr>
          <p:cNvSpPr/>
          <p:nvPr/>
        </p:nvSpPr>
        <p:spPr>
          <a:xfrm>
            <a:off x="2732014" y="3523479"/>
            <a:ext cx="1080745"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LiDAR</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23" name="Rechteck 26">
            <a:extLst>
              <a:ext uri="{FF2B5EF4-FFF2-40B4-BE49-F238E27FC236}">
                <a16:creationId xmlns:a16="http://schemas.microsoft.com/office/drawing/2014/main" id="{FC863E58-BDC4-4B9E-97F6-C215CD3C187A}"/>
              </a:ext>
            </a:extLst>
          </p:cNvPr>
          <p:cNvSpPr/>
          <p:nvPr/>
        </p:nvSpPr>
        <p:spPr>
          <a:xfrm>
            <a:off x="3051915" y="1584211"/>
            <a:ext cx="1683474"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Infrared</a:t>
            </a:r>
          </a:p>
        </p:txBody>
      </p:sp>
      <p:sp>
        <p:nvSpPr>
          <p:cNvPr id="25" name="Rechteck 29">
            <a:extLst>
              <a:ext uri="{FF2B5EF4-FFF2-40B4-BE49-F238E27FC236}">
                <a16:creationId xmlns:a16="http://schemas.microsoft.com/office/drawing/2014/main" id="{0B2F1228-5264-4963-AF9B-51D2BE39BD19}"/>
              </a:ext>
            </a:extLst>
          </p:cNvPr>
          <p:cNvSpPr/>
          <p:nvPr/>
        </p:nvSpPr>
        <p:spPr>
          <a:xfrm>
            <a:off x="4473960" y="3268054"/>
            <a:ext cx="1067921"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Radar</a:t>
            </a:r>
          </a:p>
        </p:txBody>
      </p:sp>
      <p:sp>
        <p:nvSpPr>
          <p:cNvPr id="26" name="Rechteck 30">
            <a:extLst>
              <a:ext uri="{FF2B5EF4-FFF2-40B4-BE49-F238E27FC236}">
                <a16:creationId xmlns:a16="http://schemas.microsoft.com/office/drawing/2014/main" id="{9BD3731B-63B0-4681-B447-CDC672D8592A}"/>
              </a:ext>
            </a:extLst>
          </p:cNvPr>
          <p:cNvSpPr/>
          <p:nvPr/>
        </p:nvSpPr>
        <p:spPr>
          <a:xfrm>
            <a:off x="3969110" y="4316610"/>
            <a:ext cx="1638590"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Position</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27" name="Rechteck 31">
            <a:extLst>
              <a:ext uri="{FF2B5EF4-FFF2-40B4-BE49-F238E27FC236}">
                <a16:creationId xmlns:a16="http://schemas.microsoft.com/office/drawing/2014/main" id="{65D61E1E-E61E-444B-B1BC-C5D533486943}"/>
              </a:ext>
            </a:extLst>
          </p:cNvPr>
          <p:cNvSpPr/>
          <p:nvPr/>
        </p:nvSpPr>
        <p:spPr>
          <a:xfrm>
            <a:off x="3717043" y="1861701"/>
            <a:ext cx="2142724" cy="707886"/>
          </a:xfrm>
          <a:prstGeom prst="rect">
            <a:avLst/>
          </a:prstGeom>
        </p:spPr>
        <p:txBody>
          <a:bodyPr wrap="square">
            <a:spAutoFit/>
          </a:bodyPr>
          <a:lstStyle/>
          <a:p>
            <a:r>
              <a:rPr lang="de-DE" sz="2000" b="1" spc="50" dirty="0">
                <a:solidFill>
                  <a:srgbClr val="606060"/>
                </a:solidFill>
                <a:latin typeface="Verdana" panose="020B0604030504040204" pitchFamily="34" charset="0"/>
                <a:ea typeface="Verdana" panose="020B0604030504040204" pitchFamily="34" charset="0"/>
              </a:rPr>
              <a:t>Dead </a:t>
            </a:r>
          </a:p>
          <a:p>
            <a:r>
              <a:rPr lang="de-DE" sz="2000" b="1" spc="50" dirty="0">
                <a:solidFill>
                  <a:srgbClr val="606060"/>
                </a:solidFill>
                <a:latin typeface="Verdana" panose="020B0604030504040204" pitchFamily="34" charset="0"/>
                <a:ea typeface="Verdana" panose="020B0604030504040204" pitchFamily="34" charset="0"/>
              </a:rPr>
              <a:t>reckoning</a:t>
            </a:r>
          </a:p>
        </p:txBody>
      </p:sp>
      <p:sp>
        <p:nvSpPr>
          <p:cNvPr id="28" name="Rechteck 32">
            <a:extLst>
              <a:ext uri="{FF2B5EF4-FFF2-40B4-BE49-F238E27FC236}">
                <a16:creationId xmlns:a16="http://schemas.microsoft.com/office/drawing/2014/main" id="{17949F0D-B1DA-4A32-881D-AB77F88DE5E2}"/>
              </a:ext>
            </a:extLst>
          </p:cNvPr>
          <p:cNvSpPr/>
          <p:nvPr/>
        </p:nvSpPr>
        <p:spPr>
          <a:xfrm>
            <a:off x="3707729" y="1277073"/>
            <a:ext cx="2967479"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O</a:t>
            </a:r>
            <a:r>
              <a:rPr lang="de-DE" sz="2400" b="1" spc="50" dirty="0">
                <a:solidFill>
                  <a:srgbClr val="606060"/>
                </a:solidFill>
                <a:latin typeface="Verdana" panose="020B0604030504040204" pitchFamily="34" charset="0"/>
                <a:ea typeface="Verdana" panose="020B0604030504040204" pitchFamily="34" charset="0"/>
              </a:rPr>
              <a:t>ccupancy Grid</a:t>
            </a:r>
            <a:endParaRPr lang="de-DE" sz="2000" b="1" spc="50" dirty="0">
              <a:solidFill>
                <a:srgbClr val="606060"/>
              </a:solidFill>
              <a:latin typeface="Verdana" panose="020B0604030504040204" pitchFamily="34" charset="0"/>
              <a:ea typeface="Verdana" panose="020B0604030504040204" pitchFamily="34" charset="0"/>
            </a:endParaRPr>
          </a:p>
        </p:txBody>
      </p:sp>
      <p:sp>
        <p:nvSpPr>
          <p:cNvPr id="29" name="Rechteck 33">
            <a:extLst>
              <a:ext uri="{FF2B5EF4-FFF2-40B4-BE49-F238E27FC236}">
                <a16:creationId xmlns:a16="http://schemas.microsoft.com/office/drawing/2014/main" id="{0812DFDD-EFFC-4FD0-B0CE-8B00726622ED}"/>
              </a:ext>
            </a:extLst>
          </p:cNvPr>
          <p:cNvSpPr/>
          <p:nvPr/>
        </p:nvSpPr>
        <p:spPr>
          <a:xfrm rot="16200000">
            <a:off x="48434" y="3822405"/>
            <a:ext cx="1957587"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Octomaps</a:t>
            </a:r>
          </a:p>
        </p:txBody>
      </p:sp>
      <p:sp>
        <p:nvSpPr>
          <p:cNvPr id="30" name="Rechteck 34">
            <a:extLst>
              <a:ext uri="{FF2B5EF4-FFF2-40B4-BE49-F238E27FC236}">
                <a16:creationId xmlns:a16="http://schemas.microsoft.com/office/drawing/2014/main" id="{9BB06624-2ADE-4884-87A8-797C83E8B858}"/>
              </a:ext>
            </a:extLst>
          </p:cNvPr>
          <p:cNvSpPr/>
          <p:nvPr/>
        </p:nvSpPr>
        <p:spPr>
          <a:xfrm>
            <a:off x="593362" y="653213"/>
            <a:ext cx="3430747"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Chamfer Matching</a:t>
            </a:r>
          </a:p>
        </p:txBody>
      </p:sp>
      <p:sp>
        <p:nvSpPr>
          <p:cNvPr id="31" name="Rechteck 35">
            <a:extLst>
              <a:ext uri="{FF2B5EF4-FFF2-40B4-BE49-F238E27FC236}">
                <a16:creationId xmlns:a16="http://schemas.microsoft.com/office/drawing/2014/main" id="{37779D5B-65B6-4455-B74B-9D6EE7E755AE}"/>
              </a:ext>
            </a:extLst>
          </p:cNvPr>
          <p:cNvSpPr/>
          <p:nvPr/>
        </p:nvSpPr>
        <p:spPr>
          <a:xfrm>
            <a:off x="2816593" y="2680947"/>
            <a:ext cx="2610010" cy="338554"/>
          </a:xfrm>
          <a:prstGeom prst="rect">
            <a:avLst/>
          </a:prstGeom>
        </p:spPr>
        <p:txBody>
          <a:bodyPr wrap="none">
            <a:spAutoFit/>
          </a:bodyPr>
          <a:lstStyle/>
          <a:p>
            <a:r>
              <a:rPr lang="de-DE" sz="1600" b="1" spc="50" dirty="0">
                <a:solidFill>
                  <a:srgbClr val="606060"/>
                </a:solidFill>
                <a:latin typeface="Verdana" panose="020B0604030504040204" pitchFamily="34" charset="0"/>
                <a:ea typeface="Verdana" panose="020B0604030504040204" pitchFamily="34" charset="0"/>
              </a:rPr>
              <a:t>Least Mean Squares</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32" name="Rechteck 36">
            <a:extLst>
              <a:ext uri="{FF2B5EF4-FFF2-40B4-BE49-F238E27FC236}">
                <a16:creationId xmlns:a16="http://schemas.microsoft.com/office/drawing/2014/main" id="{10AF61D5-3378-45A1-B31E-5F6261A9300C}"/>
              </a:ext>
            </a:extLst>
          </p:cNvPr>
          <p:cNvSpPr/>
          <p:nvPr/>
        </p:nvSpPr>
        <p:spPr>
          <a:xfrm>
            <a:off x="7235126" y="5051803"/>
            <a:ext cx="1797287"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Simulation</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33" name="Rechteck 38">
            <a:extLst>
              <a:ext uri="{FF2B5EF4-FFF2-40B4-BE49-F238E27FC236}">
                <a16:creationId xmlns:a16="http://schemas.microsoft.com/office/drawing/2014/main" id="{4A2B7EE5-E852-4BED-BA72-DC073D3E66B7}"/>
              </a:ext>
            </a:extLst>
          </p:cNvPr>
          <p:cNvSpPr/>
          <p:nvPr/>
        </p:nvSpPr>
        <p:spPr>
          <a:xfrm>
            <a:off x="6959595" y="3909609"/>
            <a:ext cx="2196435"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Classification</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34" name="Rechteck 39">
            <a:extLst>
              <a:ext uri="{FF2B5EF4-FFF2-40B4-BE49-F238E27FC236}">
                <a16:creationId xmlns:a16="http://schemas.microsoft.com/office/drawing/2014/main" id="{F7F112C1-CA76-4DD8-ACDA-D3EFBEF20B6C}"/>
              </a:ext>
            </a:extLst>
          </p:cNvPr>
          <p:cNvSpPr/>
          <p:nvPr/>
        </p:nvSpPr>
        <p:spPr>
          <a:xfrm>
            <a:off x="793671" y="2828190"/>
            <a:ext cx="2064989"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Autonomous</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36" name="Rechteck 41">
            <a:extLst>
              <a:ext uri="{FF2B5EF4-FFF2-40B4-BE49-F238E27FC236}">
                <a16:creationId xmlns:a16="http://schemas.microsoft.com/office/drawing/2014/main" id="{4E3ED221-737C-45D8-8E3D-533B5C763948}"/>
              </a:ext>
            </a:extLst>
          </p:cNvPr>
          <p:cNvSpPr/>
          <p:nvPr/>
        </p:nvSpPr>
        <p:spPr>
          <a:xfrm>
            <a:off x="5692952" y="3157301"/>
            <a:ext cx="1830950" cy="584775"/>
          </a:xfrm>
          <a:prstGeom prst="rect">
            <a:avLst/>
          </a:prstGeom>
        </p:spPr>
        <p:txBody>
          <a:bodyPr wrap="square">
            <a:spAutoFit/>
          </a:bodyPr>
          <a:lstStyle/>
          <a:p>
            <a:r>
              <a:rPr lang="de-DE" sz="1600" b="1" spc="50" dirty="0">
                <a:solidFill>
                  <a:srgbClr val="606060"/>
                </a:solidFill>
                <a:latin typeface="Verdana" panose="020B0604030504040204" pitchFamily="34" charset="0"/>
                <a:ea typeface="Verdana" panose="020B0604030504040204" pitchFamily="34" charset="0"/>
              </a:rPr>
              <a:t>Position hypothesis</a:t>
            </a:r>
            <a:endParaRPr lang="de-DE" sz="1800" b="1" spc="50" dirty="0">
              <a:solidFill>
                <a:srgbClr val="606060"/>
              </a:solidFill>
              <a:latin typeface="Verdana" panose="020B0604030504040204" pitchFamily="34" charset="0"/>
              <a:ea typeface="Verdana" panose="020B0604030504040204" pitchFamily="34" charset="0"/>
            </a:endParaRPr>
          </a:p>
        </p:txBody>
      </p:sp>
      <p:sp>
        <p:nvSpPr>
          <p:cNvPr id="37" name="Rechteck 42">
            <a:extLst>
              <a:ext uri="{FF2B5EF4-FFF2-40B4-BE49-F238E27FC236}">
                <a16:creationId xmlns:a16="http://schemas.microsoft.com/office/drawing/2014/main" id="{412BCB83-36A2-4CD0-97A8-2ABF34D96426}"/>
              </a:ext>
            </a:extLst>
          </p:cNvPr>
          <p:cNvSpPr/>
          <p:nvPr/>
        </p:nvSpPr>
        <p:spPr>
          <a:xfrm rot="16200000">
            <a:off x="2660571" y="4758295"/>
            <a:ext cx="1483098"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Tracking</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38" name="Rechteck 43">
            <a:extLst>
              <a:ext uri="{FF2B5EF4-FFF2-40B4-BE49-F238E27FC236}">
                <a16:creationId xmlns:a16="http://schemas.microsoft.com/office/drawing/2014/main" id="{2825FED3-4E58-4E42-8E53-EAC795B560C7}"/>
              </a:ext>
            </a:extLst>
          </p:cNvPr>
          <p:cNvSpPr/>
          <p:nvPr/>
        </p:nvSpPr>
        <p:spPr>
          <a:xfrm>
            <a:off x="1860735" y="3797194"/>
            <a:ext cx="1911101"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Dynamics</a:t>
            </a:r>
          </a:p>
        </p:txBody>
      </p:sp>
      <p:sp>
        <p:nvSpPr>
          <p:cNvPr id="39" name="Rechteck 44">
            <a:extLst>
              <a:ext uri="{FF2B5EF4-FFF2-40B4-BE49-F238E27FC236}">
                <a16:creationId xmlns:a16="http://schemas.microsoft.com/office/drawing/2014/main" id="{3F735B83-A3B0-4EF9-85A1-AF6C37C0538D}"/>
              </a:ext>
            </a:extLst>
          </p:cNvPr>
          <p:cNvSpPr/>
          <p:nvPr/>
        </p:nvSpPr>
        <p:spPr>
          <a:xfrm>
            <a:off x="6353613" y="1967109"/>
            <a:ext cx="2622834"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Kalman-Filter</a:t>
            </a:r>
          </a:p>
        </p:txBody>
      </p:sp>
      <p:sp>
        <p:nvSpPr>
          <p:cNvPr id="41" name="Rechteck 49">
            <a:extLst>
              <a:ext uri="{FF2B5EF4-FFF2-40B4-BE49-F238E27FC236}">
                <a16:creationId xmlns:a16="http://schemas.microsoft.com/office/drawing/2014/main" id="{8E27DFBB-D819-4E27-B0DD-D9176B24C21E}"/>
              </a:ext>
            </a:extLst>
          </p:cNvPr>
          <p:cNvSpPr/>
          <p:nvPr/>
        </p:nvSpPr>
        <p:spPr>
          <a:xfrm>
            <a:off x="2507812" y="903506"/>
            <a:ext cx="5933034" cy="523220"/>
          </a:xfrm>
          <a:prstGeom prst="rect">
            <a:avLst/>
          </a:prstGeom>
        </p:spPr>
        <p:txBody>
          <a:bodyPr wrap="none">
            <a:spAutoFit/>
          </a:bodyPr>
          <a:lstStyle/>
          <a:p>
            <a:r>
              <a:rPr lang="de-DE" sz="2800" b="1" spc="50" dirty="0">
                <a:solidFill>
                  <a:srgbClr val="FFFF3F"/>
                </a:solidFill>
                <a:latin typeface="Verdana" panose="020B0604030504040204" pitchFamily="34" charset="0"/>
                <a:ea typeface="Verdana" panose="020B0604030504040204" pitchFamily="34" charset="0"/>
              </a:rPr>
              <a:t>Coordinate transformations</a:t>
            </a:r>
          </a:p>
        </p:txBody>
      </p:sp>
      <p:sp>
        <p:nvSpPr>
          <p:cNvPr id="42" name="Rechteck 50">
            <a:extLst>
              <a:ext uri="{FF2B5EF4-FFF2-40B4-BE49-F238E27FC236}">
                <a16:creationId xmlns:a16="http://schemas.microsoft.com/office/drawing/2014/main" id="{26E59EE2-AAC0-4DD7-B2EF-FC029EED48CF}"/>
              </a:ext>
            </a:extLst>
          </p:cNvPr>
          <p:cNvSpPr/>
          <p:nvPr/>
        </p:nvSpPr>
        <p:spPr>
          <a:xfrm>
            <a:off x="3999391" y="4897405"/>
            <a:ext cx="1423788" cy="338554"/>
          </a:xfrm>
          <a:prstGeom prst="rect">
            <a:avLst/>
          </a:prstGeom>
        </p:spPr>
        <p:txBody>
          <a:bodyPr wrap="none">
            <a:spAutoFit/>
          </a:bodyPr>
          <a:lstStyle/>
          <a:p>
            <a:r>
              <a:rPr lang="de-DE" sz="1600" b="1" spc="50" dirty="0">
                <a:solidFill>
                  <a:srgbClr val="606060"/>
                </a:solidFill>
                <a:latin typeface="Verdana" panose="020B0604030504040204" pitchFamily="34" charset="0"/>
                <a:ea typeface="Verdana" panose="020B0604030504040204" pitchFamily="34" charset="0"/>
              </a:rPr>
              <a:t>Weighting</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44" name="Rechteck 52">
            <a:extLst>
              <a:ext uri="{FF2B5EF4-FFF2-40B4-BE49-F238E27FC236}">
                <a16:creationId xmlns:a16="http://schemas.microsoft.com/office/drawing/2014/main" id="{BD80FE85-D52A-498E-8BD9-E182208F514A}"/>
              </a:ext>
            </a:extLst>
          </p:cNvPr>
          <p:cNvSpPr/>
          <p:nvPr/>
        </p:nvSpPr>
        <p:spPr>
          <a:xfrm>
            <a:off x="5688663" y="5481269"/>
            <a:ext cx="2193229" cy="400110"/>
          </a:xfrm>
          <a:prstGeom prst="rect">
            <a:avLst/>
          </a:prstGeom>
        </p:spPr>
        <p:txBody>
          <a:bodyPr wrap="none">
            <a:spAutoFit/>
          </a:bodyPr>
          <a:lstStyle/>
          <a:p>
            <a:r>
              <a:rPr lang="de-DE" sz="2000" b="1" spc="50" dirty="0">
                <a:solidFill>
                  <a:srgbClr val="606060"/>
                </a:solidFill>
                <a:latin typeface="Verdana" panose="020B0604030504040204" pitchFamily="34" charset="0"/>
                <a:ea typeface="Verdana" panose="020B0604030504040204" pitchFamily="34" charset="0"/>
              </a:rPr>
              <a:t>Ground Truth</a:t>
            </a:r>
          </a:p>
        </p:txBody>
      </p:sp>
      <p:sp>
        <p:nvSpPr>
          <p:cNvPr id="45" name="Rechteck 53">
            <a:extLst>
              <a:ext uri="{FF2B5EF4-FFF2-40B4-BE49-F238E27FC236}">
                <a16:creationId xmlns:a16="http://schemas.microsoft.com/office/drawing/2014/main" id="{93B95B00-9B1B-4A7A-B5ED-1D250569D9EC}"/>
              </a:ext>
            </a:extLst>
          </p:cNvPr>
          <p:cNvSpPr/>
          <p:nvPr/>
        </p:nvSpPr>
        <p:spPr>
          <a:xfrm>
            <a:off x="1990306" y="3242469"/>
            <a:ext cx="1577676" cy="338554"/>
          </a:xfrm>
          <a:prstGeom prst="rect">
            <a:avLst/>
          </a:prstGeom>
        </p:spPr>
        <p:txBody>
          <a:bodyPr wrap="none">
            <a:spAutoFit/>
          </a:bodyPr>
          <a:lstStyle/>
          <a:p>
            <a:r>
              <a:rPr lang="de-DE" sz="1600" b="1" spc="50" dirty="0">
                <a:solidFill>
                  <a:srgbClr val="606060"/>
                </a:solidFill>
                <a:latin typeface="Verdana" panose="020B0604030504040204" pitchFamily="34" charset="0"/>
                <a:ea typeface="Verdana" panose="020B0604030504040204" pitchFamily="34" charset="0"/>
              </a:rPr>
              <a:t>Point Cloud</a:t>
            </a:r>
            <a:endParaRPr lang="de-DE" sz="2400" b="1" spc="50" dirty="0">
              <a:solidFill>
                <a:srgbClr val="606060"/>
              </a:solidFill>
              <a:latin typeface="Verdana" panose="020B0604030504040204" pitchFamily="34" charset="0"/>
              <a:ea typeface="Verdana" panose="020B0604030504040204" pitchFamily="34" charset="0"/>
            </a:endParaRPr>
          </a:p>
        </p:txBody>
      </p:sp>
      <p:sp>
        <p:nvSpPr>
          <p:cNvPr id="46" name="Rechteck 54">
            <a:extLst>
              <a:ext uri="{FF2B5EF4-FFF2-40B4-BE49-F238E27FC236}">
                <a16:creationId xmlns:a16="http://schemas.microsoft.com/office/drawing/2014/main" id="{AB6F9645-6FBD-4CD5-A063-AE45DFD2E674}"/>
              </a:ext>
            </a:extLst>
          </p:cNvPr>
          <p:cNvSpPr/>
          <p:nvPr/>
        </p:nvSpPr>
        <p:spPr>
          <a:xfrm rot="16200000">
            <a:off x="5617696" y="2161205"/>
            <a:ext cx="1031051" cy="523220"/>
          </a:xfrm>
          <a:prstGeom prst="rect">
            <a:avLst/>
          </a:prstGeom>
        </p:spPr>
        <p:txBody>
          <a:bodyPr wrap="none">
            <a:spAutoFit/>
          </a:bodyPr>
          <a:lstStyle/>
          <a:p>
            <a:r>
              <a:rPr lang="de-DE" sz="2800" b="1" spc="50" dirty="0">
                <a:solidFill>
                  <a:srgbClr val="606060"/>
                </a:solidFill>
                <a:latin typeface="Verdana" panose="020B0604030504040204" pitchFamily="34" charset="0"/>
                <a:ea typeface="Verdana" panose="020B0604030504040204" pitchFamily="34" charset="0"/>
              </a:rPr>
              <a:t>IMU</a:t>
            </a:r>
          </a:p>
        </p:txBody>
      </p:sp>
      <p:sp>
        <p:nvSpPr>
          <p:cNvPr id="47" name="Rechteck 14">
            <a:extLst>
              <a:ext uri="{FF2B5EF4-FFF2-40B4-BE49-F238E27FC236}">
                <a16:creationId xmlns:a16="http://schemas.microsoft.com/office/drawing/2014/main" id="{B63BA2CB-B2F5-4838-9171-4AC72A6C31E5}"/>
              </a:ext>
            </a:extLst>
          </p:cNvPr>
          <p:cNvSpPr/>
          <p:nvPr/>
        </p:nvSpPr>
        <p:spPr>
          <a:xfrm>
            <a:off x="2709161" y="2859838"/>
            <a:ext cx="2476960" cy="523220"/>
          </a:xfrm>
          <a:prstGeom prst="rect">
            <a:avLst/>
          </a:prstGeom>
        </p:spPr>
        <p:txBody>
          <a:bodyPr wrap="none">
            <a:spAutoFit/>
          </a:bodyPr>
          <a:lstStyle/>
          <a:p>
            <a:r>
              <a:rPr lang="de-DE" sz="2800" b="1" spc="50" dirty="0">
                <a:solidFill>
                  <a:srgbClr val="FFFF3F"/>
                </a:solidFill>
                <a:latin typeface="Verdana" panose="020B0604030504040204" pitchFamily="34" charset="0"/>
                <a:ea typeface="Verdana" panose="020B0604030504040204" pitchFamily="34" charset="0"/>
              </a:rPr>
              <a:t>Kinematics</a:t>
            </a:r>
          </a:p>
        </p:txBody>
      </p:sp>
      <p:sp>
        <p:nvSpPr>
          <p:cNvPr id="48" name="Rechteck 5">
            <a:extLst>
              <a:ext uri="{FF2B5EF4-FFF2-40B4-BE49-F238E27FC236}">
                <a16:creationId xmlns:a16="http://schemas.microsoft.com/office/drawing/2014/main" id="{4FE74B81-65DD-46DC-8EC7-338A8B5253BA}"/>
              </a:ext>
            </a:extLst>
          </p:cNvPr>
          <p:cNvSpPr/>
          <p:nvPr/>
        </p:nvSpPr>
        <p:spPr>
          <a:xfrm>
            <a:off x="6445732" y="4313614"/>
            <a:ext cx="2222083" cy="461665"/>
          </a:xfrm>
          <a:prstGeom prst="rect">
            <a:avLst/>
          </a:prstGeom>
        </p:spPr>
        <p:txBody>
          <a:bodyPr wrap="none">
            <a:spAutoFit/>
          </a:bodyPr>
          <a:lstStyle/>
          <a:p>
            <a:pPr algn="ctr"/>
            <a:r>
              <a:rPr lang="de-DE" sz="2400" b="1" spc="50" dirty="0">
                <a:solidFill>
                  <a:srgbClr val="606060"/>
                </a:solidFill>
                <a:latin typeface="Verdana" panose="020B0604030504040204" pitchFamily="34" charset="0"/>
                <a:ea typeface="Verdana" panose="020B0604030504040204" pitchFamily="34" charset="0"/>
              </a:rPr>
              <a:t>Pose Graph</a:t>
            </a:r>
          </a:p>
        </p:txBody>
      </p:sp>
      <p:sp>
        <p:nvSpPr>
          <p:cNvPr id="49" name="Rechteck 7">
            <a:extLst>
              <a:ext uri="{FF2B5EF4-FFF2-40B4-BE49-F238E27FC236}">
                <a16:creationId xmlns:a16="http://schemas.microsoft.com/office/drawing/2014/main" id="{241D3575-DC01-4AF3-8F05-1C49D3A16D54}"/>
              </a:ext>
            </a:extLst>
          </p:cNvPr>
          <p:cNvSpPr/>
          <p:nvPr/>
        </p:nvSpPr>
        <p:spPr>
          <a:xfrm>
            <a:off x="5172887" y="3932853"/>
            <a:ext cx="1830950" cy="523220"/>
          </a:xfrm>
          <a:prstGeom prst="rect">
            <a:avLst/>
          </a:prstGeom>
        </p:spPr>
        <p:txBody>
          <a:bodyPr wrap="none">
            <a:spAutoFit/>
          </a:bodyPr>
          <a:lstStyle/>
          <a:p>
            <a:r>
              <a:rPr lang="de-DE" sz="2800" b="1" spc="50" dirty="0">
                <a:solidFill>
                  <a:srgbClr val="FFFF3F"/>
                </a:solidFill>
                <a:latin typeface="Verdana" panose="020B0604030504040204" pitchFamily="34" charset="0"/>
                <a:ea typeface="Verdana" panose="020B0604030504040204" pitchFamily="34" charset="0"/>
              </a:rPr>
              <a:t>Sensors</a:t>
            </a:r>
          </a:p>
        </p:txBody>
      </p:sp>
      <p:sp>
        <p:nvSpPr>
          <p:cNvPr id="50" name="Rechteck 28">
            <a:extLst>
              <a:ext uri="{FF2B5EF4-FFF2-40B4-BE49-F238E27FC236}">
                <a16:creationId xmlns:a16="http://schemas.microsoft.com/office/drawing/2014/main" id="{CD15623F-7735-49BC-B2FB-ED9D748E53EC}"/>
              </a:ext>
            </a:extLst>
          </p:cNvPr>
          <p:cNvSpPr/>
          <p:nvPr/>
        </p:nvSpPr>
        <p:spPr>
          <a:xfrm rot="5400000">
            <a:off x="978989" y="796081"/>
            <a:ext cx="2093843" cy="461665"/>
          </a:xfrm>
          <a:prstGeom prst="rect">
            <a:avLst/>
          </a:prstGeom>
        </p:spPr>
        <p:txBody>
          <a:bodyPr wrap="none">
            <a:spAutoFit/>
          </a:bodyPr>
          <a:lstStyle/>
          <a:p>
            <a:r>
              <a:rPr lang="de-DE" sz="2400" b="1" spc="50" dirty="0">
                <a:solidFill>
                  <a:srgbClr val="606060"/>
                </a:solidFill>
                <a:latin typeface="Verdana" panose="020B0604030504040204" pitchFamily="34" charset="0"/>
                <a:ea typeface="Verdana" panose="020B0604030504040204" pitchFamily="34" charset="0"/>
              </a:rPr>
              <a:t>Estimation</a:t>
            </a:r>
            <a:endParaRPr lang="de-DE" sz="2000" b="1" spc="50" dirty="0">
              <a:solidFill>
                <a:srgbClr val="606060"/>
              </a:solidFill>
              <a:latin typeface="Verdana" panose="020B0604030504040204" pitchFamily="34" charset="0"/>
              <a:ea typeface="Verdana" panose="020B0604030504040204" pitchFamily="34" charset="0"/>
            </a:endParaRPr>
          </a:p>
        </p:txBody>
      </p:sp>
      <p:sp>
        <p:nvSpPr>
          <p:cNvPr id="51" name="Rechteck 47">
            <a:extLst>
              <a:ext uri="{FF2B5EF4-FFF2-40B4-BE49-F238E27FC236}">
                <a16:creationId xmlns:a16="http://schemas.microsoft.com/office/drawing/2014/main" id="{99F7B546-0C36-40CD-8016-D20D90F2C65B}"/>
              </a:ext>
            </a:extLst>
          </p:cNvPr>
          <p:cNvSpPr/>
          <p:nvPr/>
        </p:nvSpPr>
        <p:spPr>
          <a:xfrm>
            <a:off x="810646" y="1589504"/>
            <a:ext cx="1043876" cy="523220"/>
          </a:xfrm>
          <a:prstGeom prst="rect">
            <a:avLst/>
          </a:prstGeom>
        </p:spPr>
        <p:txBody>
          <a:bodyPr wrap="none">
            <a:spAutoFit/>
          </a:bodyPr>
          <a:lstStyle/>
          <a:p>
            <a:r>
              <a:rPr lang="de-DE" sz="2800" b="1" spc="50" dirty="0">
                <a:solidFill>
                  <a:srgbClr val="FFFF3F"/>
                </a:solidFill>
                <a:latin typeface="Verdana" panose="020B0604030504040204" pitchFamily="34" charset="0"/>
                <a:ea typeface="Verdana" panose="020B0604030504040204" pitchFamily="34" charset="0"/>
              </a:rPr>
              <a:t>ROS</a:t>
            </a:r>
            <a:endParaRPr lang="de-DE" sz="2000" b="1" spc="50" dirty="0">
              <a:solidFill>
                <a:srgbClr val="FFFF3F"/>
              </a:solidFill>
              <a:latin typeface="Verdana" panose="020B0604030504040204" pitchFamily="34" charset="0"/>
              <a:ea typeface="Verdana" panose="020B0604030504040204" pitchFamily="34" charset="0"/>
            </a:endParaRPr>
          </a:p>
        </p:txBody>
      </p:sp>
      <p:sp>
        <p:nvSpPr>
          <p:cNvPr id="52" name="Rechteck 11">
            <a:extLst>
              <a:ext uri="{FF2B5EF4-FFF2-40B4-BE49-F238E27FC236}">
                <a16:creationId xmlns:a16="http://schemas.microsoft.com/office/drawing/2014/main" id="{30502BCC-5432-41F9-B359-C343AA3FA4CA}"/>
              </a:ext>
            </a:extLst>
          </p:cNvPr>
          <p:cNvSpPr/>
          <p:nvPr/>
        </p:nvSpPr>
        <p:spPr>
          <a:xfrm rot="16200000">
            <a:off x="7702701" y="1746414"/>
            <a:ext cx="2715808" cy="461665"/>
          </a:xfrm>
          <a:prstGeom prst="rect">
            <a:avLst/>
          </a:prstGeom>
        </p:spPr>
        <p:txBody>
          <a:bodyPr wrap="none">
            <a:spAutoFit/>
          </a:bodyPr>
          <a:lstStyle/>
          <a:p>
            <a:r>
              <a:rPr lang="de-DE" b="1" spc="50" dirty="0">
                <a:solidFill>
                  <a:srgbClr val="606060"/>
                </a:solidFill>
                <a:latin typeface="Verdana" panose="020B0604030504040204" pitchFamily="34" charset="0"/>
                <a:ea typeface="Verdana" panose="020B0604030504040204" pitchFamily="34" charset="0"/>
              </a:rPr>
              <a:t>Laser Scanner</a:t>
            </a:r>
          </a:p>
        </p:txBody>
      </p:sp>
      <p:sp>
        <p:nvSpPr>
          <p:cNvPr id="53" name="Rechteck 55">
            <a:extLst>
              <a:ext uri="{FF2B5EF4-FFF2-40B4-BE49-F238E27FC236}">
                <a16:creationId xmlns:a16="http://schemas.microsoft.com/office/drawing/2014/main" id="{21E0AE55-14FE-4498-8A3D-784A228DB846}"/>
              </a:ext>
            </a:extLst>
          </p:cNvPr>
          <p:cNvSpPr/>
          <p:nvPr/>
        </p:nvSpPr>
        <p:spPr>
          <a:xfrm>
            <a:off x="2054115" y="1565483"/>
            <a:ext cx="1103187" cy="338554"/>
          </a:xfrm>
          <a:prstGeom prst="rect">
            <a:avLst/>
          </a:prstGeom>
        </p:spPr>
        <p:txBody>
          <a:bodyPr wrap="none">
            <a:spAutoFit/>
          </a:bodyPr>
          <a:lstStyle/>
          <a:p>
            <a:r>
              <a:rPr lang="de-DE" sz="1600" b="1" spc="50" dirty="0">
                <a:solidFill>
                  <a:srgbClr val="606060"/>
                </a:solidFill>
                <a:latin typeface="Verdana" panose="020B0604030504040204" pitchFamily="34" charset="0"/>
                <a:ea typeface="Verdana" panose="020B0604030504040204" pitchFamily="34" charset="0"/>
              </a:rPr>
              <a:t>Camera</a:t>
            </a:r>
          </a:p>
        </p:txBody>
      </p:sp>
      <p:sp>
        <p:nvSpPr>
          <p:cNvPr id="54" name="Date Placeholder 3">
            <a:extLst>
              <a:ext uri="{FF2B5EF4-FFF2-40B4-BE49-F238E27FC236}">
                <a16:creationId xmlns:a16="http://schemas.microsoft.com/office/drawing/2014/main" id="{18C77C35-7E7C-4325-9E26-A4CCF35B0E64}"/>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399296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69A0-6196-4172-A345-2104CC3DB225}"/>
              </a:ext>
            </a:extLst>
          </p:cNvPr>
          <p:cNvSpPr>
            <a:spLocks noGrp="1"/>
          </p:cNvSpPr>
          <p:nvPr>
            <p:ph type="title"/>
          </p:nvPr>
        </p:nvSpPr>
        <p:spPr/>
        <p:txBody>
          <a:bodyPr/>
          <a:lstStyle/>
          <a:p>
            <a:r>
              <a:rPr lang="de-DE" dirty="0"/>
              <a:t>State of the Art</a:t>
            </a:r>
          </a:p>
        </p:txBody>
      </p:sp>
      <p:sp>
        <p:nvSpPr>
          <p:cNvPr id="5" name="Slide Number Placeholder 4">
            <a:extLst>
              <a:ext uri="{FF2B5EF4-FFF2-40B4-BE49-F238E27FC236}">
                <a16:creationId xmlns:a16="http://schemas.microsoft.com/office/drawing/2014/main" id="{6E91DC48-1875-43B0-9602-D23B51B89E17}"/>
              </a:ext>
            </a:extLst>
          </p:cNvPr>
          <p:cNvSpPr>
            <a:spLocks noGrp="1"/>
          </p:cNvSpPr>
          <p:nvPr>
            <p:ph type="sldNum" sz="quarter" idx="11"/>
          </p:nvPr>
        </p:nvSpPr>
        <p:spPr/>
        <p:txBody>
          <a:bodyPr/>
          <a:lstStyle/>
          <a:p>
            <a:fld id="{3B309C61-69D7-4701-A7FF-66C3DC8DEA1B}" type="slidenum">
              <a:rPr lang="de-DE" noProof="0" smtClean="0"/>
              <a:pPr/>
              <a:t>5</a:t>
            </a:fld>
            <a:endParaRPr lang="de-DE" noProof="0"/>
          </a:p>
        </p:txBody>
      </p:sp>
      <p:sp>
        <p:nvSpPr>
          <p:cNvPr id="6" name="Footer Placeholder 5">
            <a:extLst>
              <a:ext uri="{FF2B5EF4-FFF2-40B4-BE49-F238E27FC236}">
                <a16:creationId xmlns:a16="http://schemas.microsoft.com/office/drawing/2014/main" id="{E58DC166-1E5E-4734-BE63-0533D60C8645}"/>
              </a:ext>
            </a:extLst>
          </p:cNvPr>
          <p:cNvSpPr>
            <a:spLocks noGrp="1"/>
          </p:cNvSpPr>
          <p:nvPr>
            <p:ph type="ftr" sz="quarter" idx="12"/>
          </p:nvPr>
        </p:nvSpPr>
        <p:spPr/>
        <p:txBody>
          <a:bodyPr/>
          <a:lstStyle/>
          <a:p>
            <a:r>
              <a:rPr lang="en-US" noProof="0"/>
              <a:t>Ubiquitous Computing Lab</a:t>
            </a:r>
            <a:endParaRPr lang="de-DE" noProof="0"/>
          </a:p>
        </p:txBody>
      </p:sp>
      <p:pic>
        <p:nvPicPr>
          <p:cNvPr id="10" name="Picture 9" descr="A picture containing yellow, indoor, motorcycle, floor&#10;&#10;Description generated with high confidence">
            <a:extLst>
              <a:ext uri="{FF2B5EF4-FFF2-40B4-BE49-F238E27FC236}">
                <a16:creationId xmlns:a16="http://schemas.microsoft.com/office/drawing/2014/main" id="{8B1112D4-8295-442B-B24A-06A80990EAD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21" b="89789" l="3455" r="93455">
                        <a14:foregroundMark x1="4182" y1="31338" x2="3636" y2="31338"/>
                        <a14:foregroundMark x1="6182" y1="28169" x2="6182" y2="28169"/>
                        <a14:foregroundMark x1="28727" y1="5634" x2="32545" y2="3873"/>
                        <a14:foregroundMark x1="93455" y1="59507" x2="92545" y2="57746"/>
                        <a14:foregroundMark x1="30182" y1="19366" x2="30182" y2="19366"/>
                        <a14:foregroundMark x1="32727" y1="26761" x2="32727" y2="26761"/>
                        <a14:foregroundMark x1="33455" y1="27113" x2="33455" y2="27113"/>
                        <a14:foregroundMark x1="49818" y1="29577" x2="49818" y2="29577"/>
                      </a14:backgroundRemoval>
                    </a14:imgEffect>
                  </a14:imgLayer>
                </a14:imgProps>
              </a:ext>
              <a:ext uri="{28A0092B-C50C-407E-A947-70E740481C1C}">
                <a14:useLocalDpi xmlns:a14="http://schemas.microsoft.com/office/drawing/2010/main" val="0"/>
              </a:ext>
            </a:extLst>
          </a:blip>
          <a:stretch>
            <a:fillRect/>
          </a:stretch>
        </p:blipFill>
        <p:spPr>
          <a:xfrm>
            <a:off x="2333625" y="2390754"/>
            <a:ext cx="5238750" cy="2705100"/>
          </a:xfrm>
          <a:prstGeom prst="rect">
            <a:avLst/>
          </a:prstGeom>
        </p:spPr>
      </p:pic>
      <p:sp>
        <p:nvSpPr>
          <p:cNvPr id="11" name="Date Placeholder 3">
            <a:extLst>
              <a:ext uri="{FF2B5EF4-FFF2-40B4-BE49-F238E27FC236}">
                <a16:creationId xmlns:a16="http://schemas.microsoft.com/office/drawing/2014/main" id="{3CB0AD20-B54C-4DF9-913D-2D33D64D1AE0}"/>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211312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picture containing LEGO, toy, cake, indoor&#10;&#10;Description generated with very high confidence">
            <a:extLst>
              <a:ext uri="{FF2B5EF4-FFF2-40B4-BE49-F238E27FC236}">
                <a16:creationId xmlns:a16="http://schemas.microsoft.com/office/drawing/2014/main" id="{B3C80AC4-BFFA-42DA-AFC0-8610ECC11A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584" y="945360"/>
            <a:ext cx="9175174" cy="5163842"/>
          </a:xfrm>
          <a:prstGeom prst="rect">
            <a:avLst/>
          </a:prstGeom>
        </p:spPr>
      </p:pic>
      <p:sp>
        <p:nvSpPr>
          <p:cNvPr id="2" name="Title 1">
            <a:extLst>
              <a:ext uri="{FF2B5EF4-FFF2-40B4-BE49-F238E27FC236}">
                <a16:creationId xmlns:a16="http://schemas.microsoft.com/office/drawing/2014/main" id="{71A95086-64E6-3D43-B3FE-767E9C7F6F8E}"/>
              </a:ext>
            </a:extLst>
          </p:cNvPr>
          <p:cNvSpPr>
            <a:spLocks noGrp="1"/>
          </p:cNvSpPr>
          <p:nvPr>
            <p:ph type="title"/>
          </p:nvPr>
        </p:nvSpPr>
        <p:spPr/>
        <p:txBody>
          <a:bodyPr/>
          <a:lstStyle/>
          <a:p>
            <a:r>
              <a:rPr lang="de-DE" dirty="0"/>
              <a:t>Construction</a:t>
            </a:r>
          </a:p>
        </p:txBody>
      </p:sp>
      <p:sp>
        <p:nvSpPr>
          <p:cNvPr id="5" name="Slide Number Placeholder 4">
            <a:extLst>
              <a:ext uri="{FF2B5EF4-FFF2-40B4-BE49-F238E27FC236}">
                <a16:creationId xmlns:a16="http://schemas.microsoft.com/office/drawing/2014/main" id="{F15416DE-47E4-F044-B665-2161E7B921E6}"/>
              </a:ext>
            </a:extLst>
          </p:cNvPr>
          <p:cNvSpPr>
            <a:spLocks noGrp="1"/>
          </p:cNvSpPr>
          <p:nvPr>
            <p:ph type="sldNum" sz="quarter" idx="11"/>
          </p:nvPr>
        </p:nvSpPr>
        <p:spPr>
          <a:xfrm>
            <a:off x="7096140" y="6357958"/>
            <a:ext cx="2311400" cy="365125"/>
          </a:xfrm>
        </p:spPr>
        <p:txBody>
          <a:bodyPr/>
          <a:lstStyle/>
          <a:p>
            <a:fld id="{3B309C61-69D7-4701-A7FF-66C3DC8DEA1B}" type="slidenum">
              <a:rPr lang="de-DE" noProof="0" smtClean="0"/>
              <a:pPr/>
              <a:t>6</a:t>
            </a:fld>
            <a:endParaRPr lang="de-DE" noProof="0"/>
          </a:p>
        </p:txBody>
      </p:sp>
      <p:sp>
        <p:nvSpPr>
          <p:cNvPr id="6" name="Footer Placeholder 5">
            <a:extLst>
              <a:ext uri="{FF2B5EF4-FFF2-40B4-BE49-F238E27FC236}">
                <a16:creationId xmlns:a16="http://schemas.microsoft.com/office/drawing/2014/main" id="{73B19868-1F43-8247-88C1-6154187EA4EE}"/>
              </a:ext>
            </a:extLst>
          </p:cNvPr>
          <p:cNvSpPr>
            <a:spLocks noGrp="1"/>
          </p:cNvSpPr>
          <p:nvPr>
            <p:ph type="ftr" sz="quarter" idx="12"/>
          </p:nvPr>
        </p:nvSpPr>
        <p:spPr/>
        <p:txBody>
          <a:bodyPr/>
          <a:lstStyle/>
          <a:p>
            <a:r>
              <a:rPr lang="en-US" noProof="0" dirty="0"/>
              <a:t>Ubiquitous Computing Lab</a:t>
            </a:r>
            <a:endParaRPr lang="de-DE" noProof="0" dirty="0"/>
          </a:p>
        </p:txBody>
      </p:sp>
      <p:pic>
        <p:nvPicPr>
          <p:cNvPr id="18" name="Picture 17">
            <a:extLst>
              <a:ext uri="{FF2B5EF4-FFF2-40B4-BE49-F238E27FC236}">
                <a16:creationId xmlns:a16="http://schemas.microsoft.com/office/drawing/2014/main" id="{C5115789-BEE4-4B41-B802-93AF51239905}"/>
              </a:ext>
            </a:extLst>
          </p:cNvPr>
          <p:cNvPicPr>
            <a:picLocks noChangeAspect="1"/>
          </p:cNvPicPr>
          <p:nvPr/>
        </p:nvPicPr>
        <p:blipFill>
          <a:blip r:embed="rId4" cstate="print">
            <a:duotone>
              <a:prstClr val="black"/>
              <a:srgbClr val="FFFF3F">
                <a:tint val="45000"/>
                <a:satMod val="400000"/>
              </a:srgbClr>
            </a:duotone>
            <a:extLst>
              <a:ext uri="{BEBA8EAE-BF5A-486C-A8C5-ECC9F3942E4B}">
                <a14:imgProps xmlns:a14="http://schemas.microsoft.com/office/drawing/2010/main">
                  <a14:imgLayer r:embed="rId5">
                    <a14:imgEffect>
                      <a14:backgroundRemoval t="2667" b="97778" l="4000" r="96000">
                        <a14:foregroundMark x1="52889" y1="8000" x2="52889" y2="8000"/>
                        <a14:foregroundMark x1="53778" y1="2667" x2="53778" y2="2667"/>
                        <a14:foregroundMark x1="10667" y1="80889" x2="10667" y2="80889"/>
                        <a14:foregroundMark x1="10222" y1="92000" x2="10222" y2="92000"/>
                        <a14:foregroundMark x1="92000" y1="89778" x2="92000" y2="89778"/>
                        <a14:foregroundMark x1="94667" y1="93333" x2="96000" y2="90222"/>
                        <a14:foregroundMark x1="4000" y1="85778" x2="4889" y2="94222"/>
                        <a14:foregroundMark x1="23556" y1="97333" x2="34667" y2="97778"/>
                      </a14:backgroundRemoval>
                    </a14:imgEffect>
                  </a14:imgLayer>
                </a14:imgProps>
              </a:ext>
              <a:ext uri="{28A0092B-C50C-407E-A947-70E740481C1C}">
                <a14:useLocalDpi xmlns:a14="http://schemas.microsoft.com/office/drawing/2010/main" val="0"/>
              </a:ext>
            </a:extLst>
          </a:blip>
          <a:stretch>
            <a:fillRect/>
          </a:stretch>
        </p:blipFill>
        <p:spPr>
          <a:xfrm>
            <a:off x="8476473" y="1913677"/>
            <a:ext cx="568454" cy="568454"/>
          </a:xfrm>
          <a:prstGeom prst="rect">
            <a:avLst/>
          </a:prstGeom>
        </p:spPr>
      </p:pic>
      <p:pic>
        <p:nvPicPr>
          <p:cNvPr id="19" name="Picture 18" descr="A picture containing scissors, tool&#10;&#10;Description generated with very high confidence">
            <a:extLst>
              <a:ext uri="{FF2B5EF4-FFF2-40B4-BE49-F238E27FC236}">
                <a16:creationId xmlns:a16="http://schemas.microsoft.com/office/drawing/2014/main" id="{6ED185D0-86C1-41A5-829E-35B43F696CC6}"/>
              </a:ext>
            </a:extLst>
          </p:cNvPr>
          <p:cNvPicPr>
            <a:picLocks noChangeAspect="1"/>
          </p:cNvPicPr>
          <p:nvPr/>
        </p:nvPicPr>
        <p:blipFill rotWithShape="1">
          <a:blip r:embed="rId6" cstate="print">
            <a:duotone>
              <a:prstClr val="black"/>
              <a:srgbClr val="FFFF3F">
                <a:tint val="45000"/>
                <a:satMod val="400000"/>
              </a:srgbClr>
            </a:duotone>
            <a:extLst>
              <a:ext uri="{BEBA8EAE-BF5A-486C-A8C5-ECC9F3942E4B}">
                <a14:imgProps xmlns:a14="http://schemas.microsoft.com/office/drawing/2010/main">
                  <a14:imgLayer r:embed="rId7">
                    <a14:imgEffect>
                      <a14:backgroundRemoval t="9481" b="93341" l="9121" r="95983">
                        <a14:foregroundMark x1="9555" y1="16366" x2="9229" y2="18059"/>
                        <a14:foregroundMark x1="29316" y1="26185" x2="30076" y2="27314"/>
                        <a14:foregroundMark x1="37676" y1="42889" x2="38219" y2="45711"/>
                        <a14:foregroundMark x1="44083" y1="62980" x2="46688" y2="65688"/>
                        <a14:foregroundMark x1="31053" y1="79120" x2="38979" y2="80248"/>
                        <a14:foregroundMark x1="16287" y1="93341" x2="26819" y2="92664"/>
                        <a14:foregroundMark x1="26819" y1="92664" x2="39848" y2="93341"/>
                        <a14:foregroundMark x1="71227" y1="18510" x2="72313" y2="20429"/>
                        <a14:foregroundMark x1="88355" y1="56967" x2="87762" y2="56203"/>
                        <a14:foregroundMark x1="82953" y1="50000" x2="84148" y2="48533"/>
                        <a14:foregroundMark x1="95104" y1="50735" x2="96091" y2="52032"/>
                        <a14:foregroundMark x1="96091" y1="52032" x2="95765" y2="53047"/>
                        <a14:foregroundMark x1="87839" y1="45485" x2="87013" y2="45892"/>
                        <a14:foregroundMark x1="88599" y1="56998" x2="88599" y2="57562"/>
                        <a14:foregroundMark x1="88491" y1="56772" x2="88708" y2="57901"/>
                        <a14:foregroundMark x1="86319" y1="46275" x2="85776" y2="46614"/>
                        <a14:foregroundMark x1="30836" y1="9481" x2="28664" y2="9594"/>
                        <a14:backgroundMark x1="50814" y1="44921" x2="52117" y2="44470"/>
                        <a14:backgroundMark x1="47448" y1="45034" x2="53637" y2="44695"/>
                        <a14:backgroundMark x1="84148" y1="50903" x2="87188" y2="55079"/>
                        <a14:backgroundMark x1="86645" y1="55079" x2="87622" y2="55643"/>
                        <a14:backgroundMark x1="84148" y1="50903" x2="83822" y2="51242"/>
                        <a14:backgroundMark x1="86754" y1="55418" x2="87948" y2="55982"/>
                        <a14:backgroundMark x1="91748" y1="45824" x2="94571" y2="49323"/>
                        <a14:backgroundMark x1="91640" y1="45937" x2="90228" y2="45937"/>
                        <a14:backgroundMark x1="94354" y1="49436" x2="94463" y2="50790"/>
                        <a14:backgroundMark x1="86645" y1="45485" x2="85954" y2="45885"/>
                        <a14:backgroundMark x1="12486" y1="89842" x2="12486" y2="89842"/>
                        <a14:backgroundMark x1="19761" y1="89616" x2="19761" y2="89616"/>
                        <a14:backgroundMark x1="26819" y1="89842" x2="26819" y2="89842"/>
                        <a14:backgroundMark x1="32573" y1="89616" x2="32573" y2="89616"/>
                        <a14:backgroundMark x1="34311" y1="90068" x2="34311" y2="90068"/>
                        <a14:backgroundMark x1="40391" y1="89842" x2="40391" y2="89842"/>
                        <a14:backgroundMark x1="48534" y1="90519" x2="48534" y2="90519"/>
                        <a14:backgroundMark x1="53637" y1="89278" x2="53637" y2="89278"/>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b="17558"/>
          <a:stretch/>
        </p:blipFill>
        <p:spPr>
          <a:xfrm>
            <a:off x="1727311" y="1477346"/>
            <a:ext cx="816895" cy="741724"/>
          </a:xfrm>
          <a:prstGeom prst="rect">
            <a:avLst/>
          </a:prstGeom>
        </p:spPr>
      </p:pic>
      <p:sp>
        <p:nvSpPr>
          <p:cNvPr id="31" name="Arrow: Curved Left 30">
            <a:extLst>
              <a:ext uri="{FF2B5EF4-FFF2-40B4-BE49-F238E27FC236}">
                <a16:creationId xmlns:a16="http://schemas.microsoft.com/office/drawing/2014/main" id="{6D16EB7E-6DD0-458F-9F25-6FBD4D9BC2FD}"/>
              </a:ext>
            </a:extLst>
          </p:cNvPr>
          <p:cNvSpPr/>
          <p:nvPr/>
        </p:nvSpPr>
        <p:spPr bwMode="auto">
          <a:xfrm rot="16200000">
            <a:off x="4978610" y="453477"/>
            <a:ext cx="642739" cy="1282148"/>
          </a:xfrm>
          <a:prstGeom prst="curvedLeftArrow">
            <a:avLst>
              <a:gd name="adj1" fmla="val 14527"/>
              <a:gd name="adj2" fmla="val 50000"/>
              <a:gd name="adj3" fmla="val 25000"/>
            </a:avLst>
          </a:prstGeom>
          <a:solidFill>
            <a:srgbClr val="FFFF3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pic>
        <p:nvPicPr>
          <p:cNvPr id="33" name="Picture 32">
            <a:extLst>
              <a:ext uri="{FF2B5EF4-FFF2-40B4-BE49-F238E27FC236}">
                <a16:creationId xmlns:a16="http://schemas.microsoft.com/office/drawing/2014/main" id="{D23BAC42-7D3A-4D96-9AF5-C189683F934C}"/>
              </a:ext>
            </a:extLst>
          </p:cNvPr>
          <p:cNvPicPr>
            <a:picLocks noChangeAspect="1"/>
          </p:cNvPicPr>
          <p:nvPr/>
        </p:nvPicPr>
        <p:blipFill>
          <a:blip r:embed="rId8">
            <a:duotone>
              <a:prstClr val="black"/>
              <a:srgbClr val="FFFF3F">
                <a:tint val="45000"/>
                <a:satMod val="400000"/>
              </a:srgbClr>
            </a:duotone>
            <a:extLst>
              <a:ext uri="{28A0092B-C50C-407E-A947-70E740481C1C}">
                <a14:useLocalDpi xmlns:a14="http://schemas.microsoft.com/office/drawing/2010/main" val="0"/>
              </a:ext>
            </a:extLst>
          </a:blip>
          <a:stretch>
            <a:fillRect/>
          </a:stretch>
        </p:blipFill>
        <p:spPr>
          <a:xfrm>
            <a:off x="6840614" y="4360999"/>
            <a:ext cx="927128" cy="927128"/>
          </a:xfrm>
          <a:prstGeom prst="rect">
            <a:avLst/>
          </a:prstGeom>
        </p:spPr>
      </p:pic>
      <p:sp>
        <p:nvSpPr>
          <p:cNvPr id="34" name="TextBox 33">
            <a:extLst>
              <a:ext uri="{FF2B5EF4-FFF2-40B4-BE49-F238E27FC236}">
                <a16:creationId xmlns:a16="http://schemas.microsoft.com/office/drawing/2014/main" id="{E92FC50B-E120-45EE-9DFE-37652105CEB0}"/>
              </a:ext>
            </a:extLst>
          </p:cNvPr>
          <p:cNvSpPr txBox="1"/>
          <p:nvPr/>
        </p:nvSpPr>
        <p:spPr>
          <a:xfrm>
            <a:off x="5961112" y="5158933"/>
            <a:ext cx="2572834" cy="646331"/>
          </a:xfrm>
          <a:prstGeom prst="rect">
            <a:avLst/>
          </a:prstGeom>
          <a:noFill/>
        </p:spPr>
        <p:txBody>
          <a:bodyPr wrap="square" rtlCol="0">
            <a:spAutoFit/>
          </a:bodyPr>
          <a:lstStyle/>
          <a:p>
            <a:pPr algn="ctr"/>
            <a:r>
              <a:rPr lang="de-DE" sz="1800" b="1" dirty="0">
                <a:solidFill>
                  <a:schemeClr val="bg1"/>
                </a:solidFill>
                <a:latin typeface="Verdana" panose="020B0604030504040204" pitchFamily="34" charset="0"/>
                <a:ea typeface="Verdana" panose="020B0604030504040204" pitchFamily="34" charset="0"/>
              </a:rPr>
              <a:t>Repeatability of +/- 1°</a:t>
            </a:r>
          </a:p>
        </p:txBody>
      </p:sp>
      <p:sp>
        <p:nvSpPr>
          <p:cNvPr id="35" name="TextBox 34">
            <a:extLst>
              <a:ext uri="{FF2B5EF4-FFF2-40B4-BE49-F238E27FC236}">
                <a16:creationId xmlns:a16="http://schemas.microsoft.com/office/drawing/2014/main" id="{3B4BE9F1-F3CE-4C45-9D72-128B99BDF703}"/>
              </a:ext>
            </a:extLst>
          </p:cNvPr>
          <p:cNvSpPr txBox="1"/>
          <p:nvPr/>
        </p:nvSpPr>
        <p:spPr>
          <a:xfrm>
            <a:off x="7826025" y="2498920"/>
            <a:ext cx="1796395" cy="461665"/>
          </a:xfrm>
          <a:prstGeom prst="rect">
            <a:avLst/>
          </a:prstGeom>
          <a:noFill/>
        </p:spPr>
        <p:txBody>
          <a:bodyPr wrap="square" rtlCol="0">
            <a:spAutoFit/>
          </a:bodyPr>
          <a:lstStyle/>
          <a:p>
            <a:r>
              <a:rPr lang="de-DE" b="1" dirty="0">
                <a:solidFill>
                  <a:schemeClr val="bg1"/>
                </a:solidFill>
                <a:latin typeface="Verdana" panose="020B0604030504040204" pitchFamily="34" charset="0"/>
                <a:ea typeface="Verdana" panose="020B0604030504040204" pitchFamily="34" charset="0"/>
              </a:rPr>
              <a:t>~ 150 gr.</a:t>
            </a:r>
          </a:p>
        </p:txBody>
      </p:sp>
      <p:sp>
        <p:nvSpPr>
          <p:cNvPr id="36" name="TextBox 35">
            <a:extLst>
              <a:ext uri="{FF2B5EF4-FFF2-40B4-BE49-F238E27FC236}">
                <a16:creationId xmlns:a16="http://schemas.microsoft.com/office/drawing/2014/main" id="{08FD214F-1863-4C52-B069-16ECA4C63C92}"/>
              </a:ext>
            </a:extLst>
          </p:cNvPr>
          <p:cNvSpPr txBox="1"/>
          <p:nvPr/>
        </p:nvSpPr>
        <p:spPr>
          <a:xfrm>
            <a:off x="1181777" y="2211083"/>
            <a:ext cx="1796395" cy="461665"/>
          </a:xfrm>
          <a:prstGeom prst="rect">
            <a:avLst/>
          </a:prstGeom>
          <a:noFill/>
        </p:spPr>
        <p:txBody>
          <a:bodyPr wrap="square" rtlCol="0">
            <a:spAutoFit/>
          </a:bodyPr>
          <a:lstStyle/>
          <a:p>
            <a:r>
              <a:rPr lang="de-DE" b="1" dirty="0">
                <a:solidFill>
                  <a:schemeClr val="bg1"/>
                </a:solidFill>
                <a:latin typeface="Verdana" panose="020B0604030504040204" pitchFamily="34" charset="0"/>
                <a:ea typeface="Verdana" panose="020B0604030504040204" pitchFamily="34" charset="0"/>
              </a:rPr>
              <a:t>~ 200 gr.</a:t>
            </a:r>
          </a:p>
        </p:txBody>
      </p:sp>
      <p:sp>
        <p:nvSpPr>
          <p:cNvPr id="39" name="Arrow: Curved Left 38">
            <a:extLst>
              <a:ext uri="{FF2B5EF4-FFF2-40B4-BE49-F238E27FC236}">
                <a16:creationId xmlns:a16="http://schemas.microsoft.com/office/drawing/2014/main" id="{692F5BB7-7E0A-4608-A979-860C9231D045}"/>
              </a:ext>
            </a:extLst>
          </p:cNvPr>
          <p:cNvSpPr/>
          <p:nvPr/>
        </p:nvSpPr>
        <p:spPr bwMode="auto">
          <a:xfrm>
            <a:off x="4560225" y="3104972"/>
            <a:ext cx="420261" cy="876622"/>
          </a:xfrm>
          <a:prstGeom prst="curvedLeftArrow">
            <a:avLst>
              <a:gd name="adj1" fmla="val 14527"/>
              <a:gd name="adj2" fmla="val 50000"/>
              <a:gd name="adj3" fmla="val 25000"/>
            </a:avLst>
          </a:prstGeom>
          <a:solidFill>
            <a:srgbClr val="FFFF3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41" name="Arrow: Curved Left 40">
            <a:extLst>
              <a:ext uri="{FF2B5EF4-FFF2-40B4-BE49-F238E27FC236}">
                <a16:creationId xmlns:a16="http://schemas.microsoft.com/office/drawing/2014/main" id="{06FC6C30-7C2E-4339-8912-7CFA289CD8FA}"/>
              </a:ext>
            </a:extLst>
          </p:cNvPr>
          <p:cNvSpPr/>
          <p:nvPr/>
        </p:nvSpPr>
        <p:spPr bwMode="auto">
          <a:xfrm rot="5400000">
            <a:off x="3194470" y="4234769"/>
            <a:ext cx="646331" cy="1768289"/>
          </a:xfrm>
          <a:prstGeom prst="curvedLeftArrow">
            <a:avLst>
              <a:gd name="adj1" fmla="val 14527"/>
              <a:gd name="adj2" fmla="val 50000"/>
              <a:gd name="adj3" fmla="val 25000"/>
            </a:avLst>
          </a:prstGeom>
          <a:solidFill>
            <a:srgbClr val="FFFF3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16" name="Date Placeholder 3">
            <a:extLst>
              <a:ext uri="{FF2B5EF4-FFF2-40B4-BE49-F238E27FC236}">
                <a16:creationId xmlns:a16="http://schemas.microsoft.com/office/drawing/2014/main" id="{33C87964-91D6-4135-BF44-45ED0165CFF1}"/>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398486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E544-7B2E-4485-9E4A-2092D1B8ECD5}"/>
              </a:ext>
            </a:extLst>
          </p:cNvPr>
          <p:cNvSpPr>
            <a:spLocks noGrp="1"/>
          </p:cNvSpPr>
          <p:nvPr>
            <p:ph type="title"/>
          </p:nvPr>
        </p:nvSpPr>
        <p:spPr/>
        <p:txBody>
          <a:bodyPr/>
          <a:lstStyle/>
          <a:p>
            <a:r>
              <a:rPr lang="de-DE" dirty="0"/>
              <a:t>Android Application</a:t>
            </a:r>
          </a:p>
        </p:txBody>
      </p:sp>
      <p:sp>
        <p:nvSpPr>
          <p:cNvPr id="4" name="Date Placeholder 3">
            <a:extLst>
              <a:ext uri="{FF2B5EF4-FFF2-40B4-BE49-F238E27FC236}">
                <a16:creationId xmlns:a16="http://schemas.microsoft.com/office/drawing/2014/main" id="{126EAFE0-7D8E-425E-AF19-D7B9002F324F}"/>
              </a:ext>
            </a:extLst>
          </p:cNvPr>
          <p:cNvSpPr>
            <a:spLocks noGrp="1"/>
          </p:cNvSpPr>
          <p:nvPr>
            <p:ph type="dt" sz="half" idx="10"/>
          </p:nvPr>
        </p:nvSpPr>
        <p:spPr/>
        <p:txBody>
          <a:bodyPr/>
          <a:lstStyle/>
          <a:p>
            <a:r>
              <a:rPr lang="de-DE" noProof="0"/>
              <a:t>© Prof. Dr. Ralf E.D. Seepold</a:t>
            </a:r>
          </a:p>
        </p:txBody>
      </p:sp>
      <p:sp>
        <p:nvSpPr>
          <p:cNvPr id="5" name="Slide Number Placeholder 4">
            <a:extLst>
              <a:ext uri="{FF2B5EF4-FFF2-40B4-BE49-F238E27FC236}">
                <a16:creationId xmlns:a16="http://schemas.microsoft.com/office/drawing/2014/main" id="{573D2F1F-BADE-48EC-AA28-CA929EB37262}"/>
              </a:ext>
            </a:extLst>
          </p:cNvPr>
          <p:cNvSpPr>
            <a:spLocks noGrp="1"/>
          </p:cNvSpPr>
          <p:nvPr>
            <p:ph type="sldNum" sz="quarter" idx="11"/>
          </p:nvPr>
        </p:nvSpPr>
        <p:spPr/>
        <p:txBody>
          <a:bodyPr/>
          <a:lstStyle/>
          <a:p>
            <a:fld id="{3B309C61-69D7-4701-A7FF-66C3DC8DEA1B}" type="slidenum">
              <a:rPr lang="de-DE" noProof="0" smtClean="0"/>
              <a:pPr/>
              <a:t>7</a:t>
            </a:fld>
            <a:endParaRPr lang="de-DE" noProof="0"/>
          </a:p>
        </p:txBody>
      </p:sp>
      <p:sp>
        <p:nvSpPr>
          <p:cNvPr id="6" name="Footer Placeholder 5">
            <a:extLst>
              <a:ext uri="{FF2B5EF4-FFF2-40B4-BE49-F238E27FC236}">
                <a16:creationId xmlns:a16="http://schemas.microsoft.com/office/drawing/2014/main" id="{9BA3A00A-2B24-4A1B-96B0-477477E7089B}"/>
              </a:ext>
            </a:extLst>
          </p:cNvPr>
          <p:cNvSpPr>
            <a:spLocks noGrp="1"/>
          </p:cNvSpPr>
          <p:nvPr>
            <p:ph type="ftr" sz="quarter" idx="12"/>
          </p:nvPr>
        </p:nvSpPr>
        <p:spPr/>
        <p:txBody>
          <a:bodyPr/>
          <a:lstStyle/>
          <a:p>
            <a:r>
              <a:rPr lang="en-US" noProof="0"/>
              <a:t>Ubiquitous Computing Lab</a:t>
            </a:r>
            <a:endParaRPr lang="de-DE" noProof="0"/>
          </a:p>
        </p:txBody>
      </p:sp>
      <p:sp>
        <p:nvSpPr>
          <p:cNvPr id="11" name="Rectangle 10">
            <a:extLst>
              <a:ext uri="{FF2B5EF4-FFF2-40B4-BE49-F238E27FC236}">
                <a16:creationId xmlns:a16="http://schemas.microsoft.com/office/drawing/2014/main" id="{21B8B8E4-C4FD-470B-A71D-AD08BD03465F}"/>
              </a:ext>
            </a:extLst>
          </p:cNvPr>
          <p:cNvSpPr/>
          <p:nvPr/>
        </p:nvSpPr>
        <p:spPr bwMode="auto">
          <a:xfrm>
            <a:off x="-15552" y="-99392"/>
            <a:ext cx="9921552" cy="6957392"/>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pic>
        <p:nvPicPr>
          <p:cNvPr id="7" name="Picture 6" descr="A close up of text on a black background&#10;&#10;Description generated with very high confidence">
            <a:extLst>
              <a:ext uri="{FF2B5EF4-FFF2-40B4-BE49-F238E27FC236}">
                <a16:creationId xmlns:a16="http://schemas.microsoft.com/office/drawing/2014/main" id="{5B1300E6-251B-4CF9-B5A2-82EA7FCF0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56" y="1892589"/>
            <a:ext cx="4354278" cy="269239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4D85627-972A-45B9-AD1B-4B9E64C56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600" y="1892589"/>
            <a:ext cx="4464496" cy="2760547"/>
          </a:xfrm>
          <a:prstGeom prst="rect">
            <a:avLst/>
          </a:prstGeom>
        </p:spPr>
      </p:pic>
      <p:sp>
        <p:nvSpPr>
          <p:cNvPr id="12" name="Date Placeholder 3">
            <a:extLst>
              <a:ext uri="{FF2B5EF4-FFF2-40B4-BE49-F238E27FC236}">
                <a16:creationId xmlns:a16="http://schemas.microsoft.com/office/drawing/2014/main" id="{51ED76BA-F0D8-47DE-8496-17BAD4F3278E}"/>
              </a:ext>
            </a:extLst>
          </p:cNvPr>
          <p:cNvSpPr txBox="1">
            <a:spLocks/>
          </p:cNvSpPr>
          <p:nvPr/>
        </p:nvSpPr>
        <p:spPr>
          <a:xfrm>
            <a:off x="676244" y="6510358"/>
            <a:ext cx="2500330" cy="365125"/>
          </a:xfrm>
          <a:prstGeom prst="rect">
            <a:avLst/>
          </a:prstGeom>
        </p:spPr>
        <p:txBody>
          <a:bodyPr vert="horz" lIns="91440" tIns="45720" rIns="91440" bIns="45720" rtlCol="0" anchor="ctr"/>
          <a:lstStyle>
            <a:defPPr>
              <a:defRPr lang="en-GB"/>
            </a:defPPr>
            <a:lvl1pPr algn="l"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r>
              <a:rPr lang="de-DE" dirty="0"/>
              <a:t>Christoph Ulrich, Benjamin Schaefer</a:t>
            </a:r>
          </a:p>
        </p:txBody>
      </p:sp>
      <p:sp>
        <p:nvSpPr>
          <p:cNvPr id="13" name="Slide Number Placeholder 4">
            <a:extLst>
              <a:ext uri="{FF2B5EF4-FFF2-40B4-BE49-F238E27FC236}">
                <a16:creationId xmlns:a16="http://schemas.microsoft.com/office/drawing/2014/main" id="{A0F553AB-7E6E-48BA-A532-2CE5A1EF7E0A}"/>
              </a:ext>
            </a:extLst>
          </p:cNvPr>
          <p:cNvSpPr txBox="1">
            <a:spLocks/>
          </p:cNvSpPr>
          <p:nvPr/>
        </p:nvSpPr>
        <p:spPr>
          <a:xfrm>
            <a:off x="7248540" y="6510358"/>
            <a:ext cx="2311400" cy="365125"/>
          </a:xfrm>
          <a:prstGeom prst="rect">
            <a:avLst/>
          </a:prstGeom>
        </p:spPr>
        <p:txBody>
          <a:bodyPr vert="horz" lIns="91440" tIns="45720" rIns="91440" bIns="45720" rtlCol="0" anchor="ctr"/>
          <a:lstStyle>
            <a:defPPr>
              <a:defRPr lang="en-GB"/>
            </a:defPPr>
            <a:lvl1pPr algn="r"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fld id="{3B309C61-69D7-4701-A7FF-66C3DC8DEA1B}" type="slidenum">
              <a:rPr lang="de-DE" smtClean="0"/>
              <a:pPr/>
              <a:t>7</a:t>
            </a:fld>
            <a:endParaRPr lang="de-DE"/>
          </a:p>
        </p:txBody>
      </p:sp>
      <p:sp>
        <p:nvSpPr>
          <p:cNvPr id="14" name="Footer Placeholder 5">
            <a:extLst>
              <a:ext uri="{FF2B5EF4-FFF2-40B4-BE49-F238E27FC236}">
                <a16:creationId xmlns:a16="http://schemas.microsoft.com/office/drawing/2014/main" id="{8B82843D-0210-4B89-ABBE-7EF2F850FC5C}"/>
              </a:ext>
            </a:extLst>
          </p:cNvPr>
          <p:cNvSpPr txBox="1">
            <a:spLocks/>
          </p:cNvSpPr>
          <p:nvPr/>
        </p:nvSpPr>
        <p:spPr>
          <a:xfrm>
            <a:off x="3536950" y="6508750"/>
            <a:ext cx="3136900" cy="365125"/>
          </a:xfrm>
          <a:prstGeom prst="rect">
            <a:avLst/>
          </a:prstGeom>
        </p:spPr>
        <p:txBody>
          <a:bodyPr vert="horz" lIns="91440" tIns="45720" rIns="91440" bIns="45720" rtlCol="0" anchor="ctr"/>
          <a:lstStyle>
            <a:defPPr>
              <a:defRPr lang="en-GB"/>
            </a:defPPr>
            <a:lvl1pPr algn="ctr" rtl="0" eaLnBrk="0" fontAlgn="base" hangingPunct="0">
              <a:spcBef>
                <a:spcPct val="0"/>
              </a:spcBef>
              <a:spcAft>
                <a:spcPct val="0"/>
              </a:spcAft>
              <a:defRPr sz="8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a:lstStyle>
          <a:p>
            <a:r>
              <a:rPr lang="en-US" dirty="0"/>
              <a:t>Ubiquitous Computing Lab</a:t>
            </a:r>
            <a:endParaRPr lang="de-DE" dirty="0"/>
          </a:p>
        </p:txBody>
      </p:sp>
    </p:spTree>
    <p:extLst>
      <p:ext uri="{BB962C8B-B14F-4D97-AF65-F5344CB8AC3E}">
        <p14:creationId xmlns:p14="http://schemas.microsoft.com/office/powerpoint/2010/main" val="255535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8AEF-B5B1-4F5B-B004-01A601990E5D}"/>
              </a:ext>
            </a:extLst>
          </p:cNvPr>
          <p:cNvSpPr>
            <a:spLocks noGrp="1"/>
          </p:cNvSpPr>
          <p:nvPr>
            <p:ph type="title"/>
          </p:nvPr>
        </p:nvSpPr>
        <p:spPr>
          <a:xfrm>
            <a:off x="523844" y="214290"/>
            <a:ext cx="8858312" cy="917575"/>
          </a:xfrm>
        </p:spPr>
        <p:txBody>
          <a:bodyPr/>
          <a:lstStyle/>
          <a:p>
            <a:r>
              <a:rPr lang="de-DE" dirty="0"/>
              <a:t>Forward Kinematics</a:t>
            </a:r>
          </a:p>
        </p:txBody>
      </p:sp>
      <p:sp>
        <p:nvSpPr>
          <p:cNvPr id="5" name="Slide Number Placeholder 4">
            <a:extLst>
              <a:ext uri="{FF2B5EF4-FFF2-40B4-BE49-F238E27FC236}">
                <a16:creationId xmlns:a16="http://schemas.microsoft.com/office/drawing/2014/main" id="{51B7E0AA-D225-4849-B87E-219CF25B5CAA}"/>
              </a:ext>
            </a:extLst>
          </p:cNvPr>
          <p:cNvSpPr>
            <a:spLocks noGrp="1"/>
          </p:cNvSpPr>
          <p:nvPr>
            <p:ph type="sldNum" sz="quarter" idx="11"/>
          </p:nvPr>
        </p:nvSpPr>
        <p:spPr/>
        <p:txBody>
          <a:bodyPr/>
          <a:lstStyle/>
          <a:p>
            <a:fld id="{3B309C61-69D7-4701-A7FF-66C3DC8DEA1B}" type="slidenum">
              <a:rPr lang="de-DE" noProof="0" smtClean="0"/>
              <a:pPr/>
              <a:t>8</a:t>
            </a:fld>
            <a:endParaRPr lang="de-DE" noProof="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A5BDB89-0326-44C3-A1BC-C61D7EB1C11F}"/>
                  </a:ext>
                </a:extLst>
              </p:cNvPr>
              <p:cNvSpPr txBox="1"/>
              <p:nvPr/>
            </p:nvSpPr>
            <p:spPr>
              <a:xfrm>
                <a:off x="3681658" y="1308039"/>
                <a:ext cx="2542684" cy="396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𝟑</m:t>
                          </m:r>
                        </m:sub>
                        <m:sup>
                          <m:r>
                            <a:rPr lang="de-DE" b="1" i="1" smtClean="0">
                              <a:solidFill>
                                <a:schemeClr val="bg1"/>
                              </a:solidFill>
                              <a:latin typeface="Cambria Math" panose="02040503050406030204" pitchFamily="18" charset="0"/>
                            </a:rPr>
                            <m:t>𝟎</m:t>
                          </m:r>
                        </m:sup>
                      </m:sSubSup>
                      <m:r>
                        <a:rPr lang="de-DE" b="1" i="1" smtClean="0">
                          <a:solidFill>
                            <a:schemeClr val="bg1"/>
                          </a:solidFill>
                          <a:latin typeface="Cambria Math" panose="02040503050406030204" pitchFamily="18" charset="0"/>
                        </a:rPr>
                        <m:t>=</m:t>
                      </m:r>
                      <m:sSubSup>
                        <m:sSubSupPr>
                          <m:ctrlPr>
                            <a:rPr lang="de-DE" b="1" i="1">
                              <a:solidFill>
                                <a:schemeClr val="bg1"/>
                              </a:solidFill>
                              <a:latin typeface="Cambria Math" panose="02040503050406030204" pitchFamily="18" charset="0"/>
                            </a:rPr>
                          </m:ctrlPr>
                        </m:sSubSupPr>
                        <m:e>
                          <m:r>
                            <a:rPr lang="de-DE" b="1" i="1">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𝟏</m:t>
                          </m:r>
                        </m:sub>
                        <m:sup>
                          <m:r>
                            <a:rPr lang="de-DE" b="1" i="1" smtClean="0">
                              <a:solidFill>
                                <a:schemeClr val="bg1"/>
                              </a:solidFill>
                              <a:latin typeface="Cambria Math" panose="02040503050406030204" pitchFamily="18" charset="0"/>
                            </a:rPr>
                            <m:t>𝟎</m:t>
                          </m:r>
                        </m:sup>
                      </m:sSubSup>
                      <m:r>
                        <a:rPr lang="de-DE" b="1" i="1" smtClean="0">
                          <a:solidFill>
                            <a:schemeClr val="bg1"/>
                          </a:solidFill>
                          <a:latin typeface="Cambria Math" panose="02040503050406030204" pitchFamily="18" charset="0"/>
                        </a:rPr>
                        <m:t> ∗</m:t>
                      </m:r>
                      <m:sSubSup>
                        <m:sSubSupPr>
                          <m:ctrlPr>
                            <a:rPr lang="de-DE" b="1" i="1">
                              <a:solidFill>
                                <a:schemeClr val="bg1"/>
                              </a:solidFill>
                              <a:latin typeface="Cambria Math" panose="02040503050406030204" pitchFamily="18" charset="0"/>
                            </a:rPr>
                          </m:ctrlPr>
                        </m:sSubSupPr>
                        <m:e>
                          <m:r>
                            <a:rPr lang="de-DE" b="1" i="1">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𝟐</m:t>
                          </m:r>
                        </m:sub>
                        <m:sup>
                          <m:r>
                            <a:rPr lang="de-DE" b="1" i="1" smtClean="0">
                              <a:solidFill>
                                <a:schemeClr val="bg1"/>
                              </a:solidFill>
                              <a:latin typeface="Cambria Math" panose="02040503050406030204" pitchFamily="18" charset="0"/>
                            </a:rPr>
                            <m:t>𝟏</m:t>
                          </m:r>
                        </m:sup>
                      </m:sSubSup>
                      <m:r>
                        <a:rPr lang="de-DE" b="1" i="1" smtClean="0">
                          <a:solidFill>
                            <a:schemeClr val="bg1"/>
                          </a:solidFill>
                          <a:latin typeface="Cambria Math" panose="02040503050406030204" pitchFamily="18" charset="0"/>
                        </a:rPr>
                        <m:t> ∗</m:t>
                      </m:r>
                      <m:sSubSup>
                        <m:sSubSupPr>
                          <m:ctrlPr>
                            <a:rPr lang="de-DE" b="1" i="1" smtClean="0">
                              <a:solidFill>
                                <a:schemeClr val="bg1"/>
                              </a:solidFill>
                              <a:latin typeface="Cambria Math" panose="02040503050406030204" pitchFamily="18" charset="0"/>
                            </a:rPr>
                          </m:ctrlPr>
                        </m:sSubSupPr>
                        <m:e>
                          <m:r>
                            <a:rPr lang="de-DE" b="1" i="1">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𝟑</m:t>
                          </m:r>
                        </m:sub>
                        <m:sup>
                          <m:r>
                            <a:rPr lang="de-DE" b="1" i="1" smtClean="0">
                              <a:solidFill>
                                <a:schemeClr val="bg1"/>
                              </a:solidFill>
                              <a:latin typeface="Cambria Math" panose="02040503050406030204" pitchFamily="18" charset="0"/>
                            </a:rPr>
                            <m:t>𝟐</m:t>
                          </m:r>
                        </m:sup>
                      </m:sSubSup>
                    </m:oMath>
                  </m:oMathPara>
                </a14:m>
                <a:endParaRPr lang="de-DE" b="1" dirty="0">
                  <a:solidFill>
                    <a:schemeClr val="bg1"/>
                  </a:solidFill>
                </a:endParaRPr>
              </a:p>
            </p:txBody>
          </p:sp>
        </mc:Choice>
        <mc:Fallback xmlns="">
          <p:sp>
            <p:nvSpPr>
              <p:cNvPr id="7" name="TextBox 6">
                <a:extLst>
                  <a:ext uri="{FF2B5EF4-FFF2-40B4-BE49-F238E27FC236}">
                    <a16:creationId xmlns:a16="http://schemas.microsoft.com/office/drawing/2014/main" id="{6A5BDB89-0326-44C3-A1BC-C61D7EB1C11F}"/>
                  </a:ext>
                </a:extLst>
              </p:cNvPr>
              <p:cNvSpPr txBox="1">
                <a:spLocks noRot="1" noChangeAspect="1" noMove="1" noResize="1" noEditPoints="1" noAdjustHandles="1" noChangeArrowheads="1" noChangeShapeType="1" noTextEdit="1"/>
              </p:cNvSpPr>
              <p:nvPr/>
            </p:nvSpPr>
            <p:spPr>
              <a:xfrm>
                <a:off x="3681658" y="1308039"/>
                <a:ext cx="2542684" cy="396647"/>
              </a:xfrm>
              <a:prstGeom prst="rect">
                <a:avLst/>
              </a:prstGeom>
              <a:blipFill>
                <a:blip r:embed="rId3"/>
                <a:stretch>
                  <a:fillRect/>
                </a:stretch>
              </a:blipFill>
            </p:spPr>
            <p:txBody>
              <a:bodyPr/>
              <a:lstStyle/>
              <a:p>
                <a:r>
                  <a:rPr lang="de-DE">
                    <a:noFill/>
                  </a:rPr>
                  <a:t> </a:t>
                </a:r>
              </a:p>
            </p:txBody>
          </p:sp>
        </mc:Fallback>
      </mc:AlternateContent>
      <p:sp>
        <p:nvSpPr>
          <p:cNvPr id="8" name="Arrow: Down 7">
            <a:extLst>
              <a:ext uri="{FF2B5EF4-FFF2-40B4-BE49-F238E27FC236}">
                <a16:creationId xmlns:a16="http://schemas.microsoft.com/office/drawing/2014/main" id="{54C8F678-FE7C-4D7A-8727-3B3532E8B49B}"/>
              </a:ext>
            </a:extLst>
          </p:cNvPr>
          <p:cNvSpPr/>
          <p:nvPr/>
        </p:nvSpPr>
        <p:spPr bwMode="auto">
          <a:xfrm>
            <a:off x="4772980" y="1884103"/>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B8468A-1BC4-4136-B641-AEAAE66731DB}"/>
                  </a:ext>
                </a:extLst>
              </p:cNvPr>
              <p:cNvSpPr txBox="1"/>
              <p:nvPr/>
            </p:nvSpPr>
            <p:spPr>
              <a:xfrm>
                <a:off x="3021189" y="2414319"/>
                <a:ext cx="3863622" cy="398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𝒊</m:t>
                          </m:r>
                        </m:sub>
                        <m:sup>
                          <m:r>
                            <a:rPr lang="de-DE" b="1" i="1" smtClean="0">
                              <a:solidFill>
                                <a:schemeClr val="bg1"/>
                              </a:solidFill>
                              <a:latin typeface="Cambria Math" panose="02040503050406030204" pitchFamily="18" charset="0"/>
                            </a:rPr>
                            <m:t>𝒊</m:t>
                          </m:r>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𝟏</m:t>
                          </m:r>
                        </m:sup>
                      </m:sSubSup>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𝑻𝒍</m:t>
                      </m:r>
                      <m:d>
                        <m:dPr>
                          <m:ctrlPr>
                            <a:rPr lang="de-DE" b="1" i="1" smtClean="0">
                              <a:solidFill>
                                <a:schemeClr val="bg1"/>
                              </a:solidFill>
                              <a:latin typeface="Cambria Math" panose="02040503050406030204" pitchFamily="18" charset="0"/>
                            </a:rPr>
                          </m:ctrlPr>
                        </m:dPr>
                        <m:e>
                          <m:r>
                            <a:rPr lang="de-DE" b="1" i="1" smtClean="0">
                              <a:solidFill>
                                <a:schemeClr val="bg1"/>
                              </a:solidFill>
                              <a:latin typeface="Cambria Math" panose="02040503050406030204" pitchFamily="18" charset="0"/>
                            </a:rPr>
                            <m:t>𝟎</m:t>
                          </m:r>
                          <m:r>
                            <a:rPr lang="de-DE" b="1" i="1" smtClean="0">
                              <a:solidFill>
                                <a:schemeClr val="bg1"/>
                              </a:solidFill>
                              <a:latin typeface="Cambria Math" panose="02040503050406030204" pitchFamily="18" charset="0"/>
                            </a:rPr>
                            <m:t>, </m:t>
                          </m:r>
                          <m:r>
                            <a:rPr lang="de-DE" b="1" i="1" smtClean="0">
                              <a:solidFill>
                                <a:schemeClr val="bg1"/>
                              </a:solidFill>
                              <a:latin typeface="Cambria Math" panose="02040503050406030204" pitchFamily="18" charset="0"/>
                            </a:rPr>
                            <m:t>𝟎</m:t>
                          </m:r>
                          <m:r>
                            <a:rPr lang="de-DE" b="1" i="1" smtClean="0">
                              <a:solidFill>
                                <a:schemeClr val="bg1"/>
                              </a:solidFill>
                              <a:latin typeface="Cambria Math" panose="02040503050406030204" pitchFamily="18" charset="0"/>
                            </a:rPr>
                            <m:t>, </m:t>
                          </m:r>
                          <m:sSub>
                            <m:sSubPr>
                              <m:ctrlPr>
                                <a:rPr lang="de-DE" b="1" i="1" smtClean="0">
                                  <a:solidFill>
                                    <a:schemeClr val="bg1"/>
                                  </a:solidFill>
                                  <a:latin typeface="Cambria Math" panose="02040503050406030204" pitchFamily="18" charset="0"/>
                                </a:rPr>
                              </m:ctrlPr>
                            </m:sSubPr>
                            <m:e>
                              <m:r>
                                <a:rPr lang="de-DE" b="1" i="1" smtClean="0">
                                  <a:solidFill>
                                    <a:schemeClr val="bg1"/>
                                  </a:solidFill>
                                  <a:latin typeface="Cambria Math" panose="02040503050406030204" pitchFamily="18" charset="0"/>
                                </a:rPr>
                                <m:t>𝒅</m:t>
                              </m:r>
                            </m:e>
                            <m:sub>
                              <m:r>
                                <a:rPr lang="de-DE" b="1" i="1" smtClean="0">
                                  <a:solidFill>
                                    <a:schemeClr val="bg1"/>
                                  </a:solidFill>
                                  <a:latin typeface="Cambria Math" panose="02040503050406030204" pitchFamily="18" charset="0"/>
                                </a:rPr>
                                <m:t>𝒊</m:t>
                              </m:r>
                            </m:sub>
                          </m:sSub>
                        </m:e>
                      </m:d>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𝑹</m:t>
                      </m:r>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𝒛</m:t>
                      </m:r>
                      <m:r>
                        <a:rPr lang="de-DE" b="1" i="1" smtClean="0">
                          <a:solidFill>
                            <a:schemeClr val="bg1"/>
                          </a:solidFill>
                          <a:latin typeface="Cambria Math" panose="02040503050406030204" pitchFamily="18" charset="0"/>
                        </a:rPr>
                        <m:t>, </m:t>
                      </m:r>
                      <m:sSub>
                        <m:sSubPr>
                          <m:ctrlPr>
                            <a:rPr lang="de-DE" b="1" i="1" smtClean="0">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smtClean="0">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oMath>
                  </m:oMathPara>
                </a14:m>
                <a:endParaRPr lang="de-DE" b="1" dirty="0">
                  <a:solidFill>
                    <a:schemeClr val="bg1"/>
                  </a:solidFill>
                </a:endParaRPr>
              </a:p>
            </p:txBody>
          </p:sp>
        </mc:Choice>
        <mc:Fallback xmlns="">
          <p:sp>
            <p:nvSpPr>
              <p:cNvPr id="9" name="TextBox 8">
                <a:extLst>
                  <a:ext uri="{FF2B5EF4-FFF2-40B4-BE49-F238E27FC236}">
                    <a16:creationId xmlns:a16="http://schemas.microsoft.com/office/drawing/2014/main" id="{0EB8468A-1BC4-4136-B641-AEAAE66731DB}"/>
                  </a:ext>
                </a:extLst>
              </p:cNvPr>
              <p:cNvSpPr txBox="1">
                <a:spLocks noRot="1" noChangeAspect="1" noMove="1" noResize="1" noEditPoints="1" noAdjustHandles="1" noChangeArrowheads="1" noChangeShapeType="1" noTextEdit="1"/>
              </p:cNvSpPr>
              <p:nvPr/>
            </p:nvSpPr>
            <p:spPr>
              <a:xfrm>
                <a:off x="3021189" y="2414319"/>
                <a:ext cx="3863622" cy="398827"/>
              </a:xfrm>
              <a:prstGeom prst="rect">
                <a:avLst/>
              </a:prstGeom>
              <a:blipFill>
                <a:blip r:embed="rId4"/>
                <a:stretch>
                  <a:fillRect/>
                </a:stretch>
              </a:blipFill>
            </p:spPr>
            <p:txBody>
              <a:bodyPr/>
              <a:lstStyle/>
              <a:p>
                <a:r>
                  <a:rPr lang="de-DE">
                    <a:noFill/>
                  </a:rPr>
                  <a:t> </a:t>
                </a:r>
              </a:p>
            </p:txBody>
          </p:sp>
        </mc:Fallback>
      </mc:AlternateContent>
      <p:sp>
        <p:nvSpPr>
          <p:cNvPr id="10" name="Arrow: Down 9">
            <a:extLst>
              <a:ext uri="{FF2B5EF4-FFF2-40B4-BE49-F238E27FC236}">
                <a16:creationId xmlns:a16="http://schemas.microsoft.com/office/drawing/2014/main" id="{5A60A97A-9D9B-48E4-B0BA-BDEEAF0D5C6E}"/>
              </a:ext>
            </a:extLst>
          </p:cNvPr>
          <p:cNvSpPr/>
          <p:nvPr/>
        </p:nvSpPr>
        <p:spPr bwMode="auto">
          <a:xfrm>
            <a:off x="4772980" y="3027272"/>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grpSp>
        <p:nvGrpSpPr>
          <p:cNvPr id="14" name="Group 13">
            <a:extLst>
              <a:ext uri="{FF2B5EF4-FFF2-40B4-BE49-F238E27FC236}">
                <a16:creationId xmlns:a16="http://schemas.microsoft.com/office/drawing/2014/main" id="{FA1C2D18-C44F-41E1-AABB-2275D05A89C8}"/>
              </a:ext>
            </a:extLst>
          </p:cNvPr>
          <p:cNvGrpSpPr/>
          <p:nvPr/>
        </p:nvGrpSpPr>
        <p:grpSpPr>
          <a:xfrm>
            <a:off x="1923452" y="3501008"/>
            <a:ext cx="6278642" cy="1456233"/>
            <a:chOff x="2648744" y="3560732"/>
            <a:chExt cx="6278642" cy="145623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752D2B-56EA-4FB1-9426-4FB71B9ECAF0}"/>
                    </a:ext>
                  </a:extLst>
                </p:cNvPr>
                <p:cNvSpPr txBox="1"/>
                <p:nvPr/>
              </p:nvSpPr>
              <p:spPr>
                <a:xfrm>
                  <a:off x="2648744" y="3560732"/>
                  <a:ext cx="6278642" cy="10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𝒊</m:t>
                            </m:r>
                          </m:sub>
                          <m:sup>
                            <m:r>
                              <a:rPr lang="de-DE" b="1" i="1" smtClean="0">
                                <a:solidFill>
                                  <a:schemeClr val="bg1"/>
                                </a:solidFill>
                                <a:latin typeface="Cambria Math" panose="02040503050406030204" pitchFamily="18" charset="0"/>
                              </a:rPr>
                              <m:t>𝒊</m:t>
                            </m:r>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𝟏</m:t>
                            </m:r>
                          </m:sup>
                        </m:sSubSup>
                        <m:r>
                          <a:rPr lang="de-DE" b="1" i="1" smtClean="0">
                            <a:solidFill>
                              <a:schemeClr val="bg1"/>
                            </a:solidFill>
                            <a:latin typeface="Cambria Math" panose="02040503050406030204" pitchFamily="18" charset="0"/>
                          </a:rPr>
                          <m:t>= </m:t>
                        </m:r>
                        <m:m>
                          <m:mPr>
                            <m:mcs>
                              <m:mc>
                                <m:mcPr>
                                  <m:count m:val="3"/>
                                  <m:mcJc m:val="center"/>
                                </m:mcPr>
                              </m:mc>
                            </m:mcs>
                            <m:ctrlPr>
                              <a:rPr lang="de-DE" b="1" i="1" smtClean="0">
                                <a:solidFill>
                                  <a:schemeClr val="bg1"/>
                                </a:solidFill>
                                <a:latin typeface="Cambria Math" panose="02040503050406030204" pitchFamily="18" charset="0"/>
                              </a:rPr>
                            </m:ctrlPr>
                          </m:mPr>
                          <m:mr>
                            <m:e>
                              <m:r>
                                <m:rPr>
                                  <m:brk m:alnAt="7"/>
                                </m:rPr>
                                <a:rPr lang="de-DE" b="1" i="1" smtClean="0">
                                  <a:solidFill>
                                    <a:schemeClr val="bg1"/>
                                  </a:solidFill>
                                  <a:latin typeface="Cambria Math" panose="02040503050406030204" pitchFamily="18" charset="0"/>
                                </a:rPr>
                                <m:t>𝒄</m:t>
                              </m:r>
                              <m:r>
                                <a:rPr lang="de-DE" b="1" i="1" smtClean="0">
                                  <a:solidFill>
                                    <a:schemeClr val="bg1"/>
                                  </a:solidFill>
                                  <a:latin typeface="Cambria Math" panose="02040503050406030204" pitchFamily="18" charset="0"/>
                                </a:rPr>
                                <m:t>𝒐𝒔</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e>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𝒔𝒊𝒏</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e>
                              <m:r>
                                <a:rPr lang="de-DE" b="1" i="1" smtClean="0">
                                  <a:solidFill>
                                    <a:schemeClr val="bg1"/>
                                  </a:solidFill>
                                  <a:latin typeface="Cambria Math" panose="02040503050406030204" pitchFamily="18" charset="0"/>
                                </a:rPr>
                                <m:t>𝟎</m:t>
                              </m:r>
                            </m:e>
                          </m:mr>
                          <m:mr>
                            <m:e>
                              <m:r>
                                <a:rPr lang="de-DE" b="1" i="1" smtClean="0">
                                  <a:solidFill>
                                    <a:schemeClr val="bg1"/>
                                  </a:solidFill>
                                  <a:latin typeface="Cambria Math" panose="02040503050406030204" pitchFamily="18" charset="0"/>
                                </a:rPr>
                                <m:t>𝒔𝒊𝒏</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e>
                              <m:r>
                                <a:rPr lang="de-DE" b="1" i="1" smtClean="0">
                                  <a:solidFill>
                                    <a:schemeClr val="bg1"/>
                                  </a:solidFill>
                                  <a:latin typeface="Cambria Math" panose="02040503050406030204" pitchFamily="18" charset="0"/>
                                </a:rPr>
                                <m:t>𝒄𝒐𝒔</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e>
                              <m:r>
                                <a:rPr lang="de-DE" b="1" i="1" smtClean="0">
                                  <a:solidFill>
                                    <a:schemeClr val="bg1"/>
                                  </a:solidFill>
                                  <a:latin typeface="Cambria Math" panose="02040503050406030204" pitchFamily="18" charset="0"/>
                                </a:rPr>
                                <m:t>𝟎</m:t>
                              </m:r>
                            </m:e>
                          </m:mr>
                          <m:mr>
                            <m:e>
                              <m:r>
                                <a:rPr lang="de-DE" b="1" i="1" smtClean="0">
                                  <a:solidFill>
                                    <a:schemeClr val="bg1"/>
                                  </a:solidFill>
                                  <a:latin typeface="Cambria Math" panose="02040503050406030204" pitchFamily="18" charset="0"/>
                                </a:rPr>
                                <m:t>𝟎</m:t>
                              </m:r>
                            </m:e>
                            <m:e>
                              <m:r>
                                <a:rPr lang="de-DE" b="1" i="1" smtClean="0">
                                  <a:solidFill>
                                    <a:schemeClr val="bg1"/>
                                  </a:solidFill>
                                  <a:latin typeface="Cambria Math" panose="02040503050406030204" pitchFamily="18" charset="0"/>
                                </a:rPr>
                                <m:t>𝟎</m:t>
                              </m:r>
                            </m:e>
                            <m:e>
                              <m:r>
                                <a:rPr lang="de-DE" b="1" i="1" smtClean="0">
                                  <a:solidFill>
                                    <a:schemeClr val="bg1"/>
                                  </a:solidFill>
                                  <a:latin typeface="Cambria Math" panose="02040503050406030204" pitchFamily="18" charset="0"/>
                                </a:rPr>
                                <m:t>𝟏</m:t>
                              </m:r>
                            </m:e>
                          </m:mr>
                        </m:m>
                        <m:r>
                          <a:rPr lang="de-DE" b="1" i="1" smtClean="0">
                            <a:solidFill>
                              <a:schemeClr val="bg1"/>
                            </a:solidFill>
                            <a:latin typeface="Cambria Math" panose="02040503050406030204" pitchFamily="18" charset="0"/>
                          </a:rPr>
                          <m:t>     </m:t>
                        </m:r>
                        <m:m>
                          <m:mPr>
                            <m:mcs>
                              <m:mc>
                                <m:mcPr>
                                  <m:count m:val="1"/>
                                  <m:mcJc m:val="center"/>
                                </m:mcPr>
                              </m:mc>
                            </m:mcs>
                            <m:ctrlPr>
                              <a:rPr lang="de-DE" b="1" i="1" smtClean="0">
                                <a:solidFill>
                                  <a:schemeClr val="bg1"/>
                                </a:solidFill>
                                <a:latin typeface="Cambria Math" panose="02040503050406030204" pitchFamily="18" charset="0"/>
                              </a:rPr>
                            </m:ctrlPr>
                          </m:mPr>
                          <m:mr>
                            <m:e>
                              <m:sSub>
                                <m:sSubPr>
                                  <m:ctrlPr>
                                    <a:rPr lang="de-DE" b="1" i="1" smtClean="0">
                                      <a:solidFill>
                                        <a:schemeClr val="bg1"/>
                                      </a:solidFill>
                                      <a:latin typeface="Cambria Math" panose="02040503050406030204" pitchFamily="18" charset="0"/>
                                    </a:rPr>
                                  </m:ctrlPr>
                                </m:sSubPr>
                                <m:e>
                                  <m:r>
                                    <a:rPr lang="de-DE" b="1" i="1" smtClean="0">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𝒄𝒐𝒔</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mr>
                          <m:mr>
                            <m:e>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rPr>
                                    <m:t>𝒍</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𝒔𝒊𝒏</m:t>
                              </m:r>
                              <m:r>
                                <a:rPr lang="de-DE" b="1" i="1" smtClean="0">
                                  <a:solidFill>
                                    <a:schemeClr val="bg1"/>
                                  </a:solidFill>
                                  <a:latin typeface="Cambria Math" panose="02040503050406030204" pitchFamily="18" charset="0"/>
                                </a:rPr>
                                <m:t>(</m:t>
                              </m:r>
                              <m:sSub>
                                <m:sSubPr>
                                  <m:ctrlPr>
                                    <a:rPr lang="de-DE" b="1" i="1">
                                      <a:solidFill>
                                        <a:schemeClr val="bg1"/>
                                      </a:solidFill>
                                      <a:latin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a:solidFill>
                                        <a:schemeClr val="bg1"/>
                                      </a:solidFill>
                                      <a:latin typeface="Cambria Math" panose="02040503050406030204" pitchFamily="18" charset="0"/>
                                    </a:rPr>
                                    <m:t>𝒊</m:t>
                                  </m:r>
                                </m:sub>
                              </m:sSub>
                              <m:r>
                                <a:rPr lang="de-DE" b="1" i="1" smtClean="0">
                                  <a:solidFill>
                                    <a:schemeClr val="bg1"/>
                                  </a:solidFill>
                                  <a:latin typeface="Cambria Math" panose="02040503050406030204" pitchFamily="18" charset="0"/>
                                </a:rPr>
                                <m:t>)</m:t>
                              </m:r>
                            </m:e>
                          </m:mr>
                          <m:mr>
                            <m:e>
                              <m:r>
                                <a:rPr lang="de-DE" b="1" i="1" smtClean="0">
                                  <a:solidFill>
                                    <a:schemeClr val="bg1"/>
                                  </a:solidFill>
                                  <a:latin typeface="Cambria Math" panose="02040503050406030204" pitchFamily="18" charset="0"/>
                                </a:rPr>
                                <m:t>𝟎</m:t>
                              </m:r>
                            </m:e>
                          </m:mr>
                        </m:m>
                      </m:oMath>
                    </m:oMathPara>
                  </a14:m>
                  <a:endParaRPr lang="de-DE" b="1" dirty="0">
                    <a:solidFill>
                      <a:schemeClr val="bg1"/>
                    </a:solidFill>
                  </a:endParaRPr>
                </a:p>
              </p:txBody>
            </p:sp>
          </mc:Choice>
          <mc:Fallback xmlns="">
            <p:sp>
              <p:nvSpPr>
                <p:cNvPr id="12" name="TextBox 11">
                  <a:extLst>
                    <a:ext uri="{FF2B5EF4-FFF2-40B4-BE49-F238E27FC236}">
                      <a16:creationId xmlns:a16="http://schemas.microsoft.com/office/drawing/2014/main" id="{2B752D2B-56EA-4FB1-9426-4FB71B9ECAF0}"/>
                    </a:ext>
                  </a:extLst>
                </p:cNvPr>
                <p:cNvSpPr txBox="1">
                  <a:spLocks noRot="1" noChangeAspect="1" noMove="1" noResize="1" noEditPoints="1" noAdjustHandles="1" noChangeArrowheads="1" noChangeShapeType="1" noTextEdit="1"/>
                </p:cNvSpPr>
                <p:nvPr/>
              </p:nvSpPr>
              <p:spPr>
                <a:xfrm>
                  <a:off x="2648744" y="3560732"/>
                  <a:ext cx="6278642" cy="10213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0E4389-B8B3-41FB-8A0E-B3C3745B1CE7}"/>
                    </a:ext>
                  </a:extLst>
                </p:cNvPr>
                <p:cNvSpPr txBox="1"/>
                <p:nvPr/>
              </p:nvSpPr>
              <p:spPr>
                <a:xfrm>
                  <a:off x="4238132" y="4647633"/>
                  <a:ext cx="39209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de-DE" b="1" i="1" smtClean="0">
                                <a:solidFill>
                                  <a:schemeClr val="bg1"/>
                                </a:solidFill>
                                <a:latin typeface="Cambria Math" panose="02040503050406030204" pitchFamily="18" charset="0"/>
                              </a:rPr>
                            </m:ctrlPr>
                          </m:mPr>
                          <m:mr>
                            <m:e>
                              <m:r>
                                <m:rPr>
                                  <m:brk m:alnAt="7"/>
                                </m:rPr>
                                <a:rPr lang="de-DE" b="1" i="1" smtClean="0">
                                  <a:solidFill>
                                    <a:schemeClr val="bg1"/>
                                  </a:solidFill>
                                  <a:latin typeface="Cambria Math" panose="02040503050406030204" pitchFamily="18" charset="0"/>
                                </a:rPr>
                                <m:t>𝟎</m:t>
                              </m:r>
                            </m:e>
                            <m:e>
                              <m:r>
                                <a:rPr lang="de-DE" b="1" i="1" smtClean="0">
                                  <a:solidFill>
                                    <a:schemeClr val="bg1"/>
                                  </a:solidFill>
                                  <a:latin typeface="Cambria Math" panose="02040503050406030204" pitchFamily="18" charset="0"/>
                                </a:rPr>
                                <m:t>              </m:t>
                              </m:r>
                              <m:r>
                                <a:rPr lang="de-DE" b="1" i="1" smtClean="0">
                                  <a:solidFill>
                                    <a:schemeClr val="bg1"/>
                                  </a:solidFill>
                                  <a:latin typeface="Cambria Math" panose="02040503050406030204" pitchFamily="18" charset="0"/>
                                </a:rPr>
                                <m:t>𝟎</m:t>
                              </m:r>
                            </m:e>
                          </m:mr>
                        </m:m>
                        <m:m>
                          <m:mPr>
                            <m:mcs>
                              <m:mc>
                                <m:mcPr>
                                  <m:count m:val="2"/>
                                  <m:mcJc m:val="center"/>
                                </m:mcPr>
                              </m:mc>
                            </m:mcs>
                            <m:ctrlPr>
                              <a:rPr lang="de-DE" b="1" i="1" smtClean="0">
                                <a:solidFill>
                                  <a:schemeClr val="bg1"/>
                                </a:solidFill>
                                <a:latin typeface="Cambria Math" panose="02040503050406030204" pitchFamily="18" charset="0"/>
                              </a:rPr>
                            </m:ctrlPr>
                          </m:mPr>
                          <m:mr>
                            <m:e>
                              <m:r>
                                <m:rPr>
                                  <m:brk m:alnAt="7"/>
                                </m:rPr>
                                <a:rPr lang="de-DE" b="1" i="1" smtClean="0">
                                  <a:solidFill>
                                    <a:schemeClr val="bg1"/>
                                  </a:solidFill>
                                  <a:latin typeface="Cambria Math" panose="02040503050406030204" pitchFamily="18" charset="0"/>
                                </a:rPr>
                                <m:t> </m:t>
                              </m:r>
                              <m:r>
                                <a:rPr lang="de-DE" b="1" i="1" smtClean="0">
                                  <a:solidFill>
                                    <a:schemeClr val="bg1"/>
                                  </a:solidFill>
                                  <a:latin typeface="Cambria Math" panose="02040503050406030204" pitchFamily="18" charset="0"/>
                                </a:rPr>
                                <m:t>            </m:t>
                              </m:r>
                              <m:r>
                                <a:rPr lang="de-DE" b="1" i="1" smtClean="0">
                                  <a:solidFill>
                                    <a:schemeClr val="bg1"/>
                                  </a:solidFill>
                                  <a:latin typeface="Cambria Math" panose="02040503050406030204" pitchFamily="18" charset="0"/>
                                </a:rPr>
                                <m:t>𝟎</m:t>
                              </m:r>
                            </m:e>
                            <m:e>
                              <m:r>
                                <a:rPr lang="de-DE" b="1" i="1" smtClean="0">
                                  <a:solidFill>
                                    <a:schemeClr val="bg1"/>
                                  </a:solidFill>
                                  <a:latin typeface="Cambria Math" panose="02040503050406030204" pitchFamily="18" charset="0"/>
                                </a:rPr>
                                <m:t>          </m:t>
                              </m:r>
                              <m:r>
                                <a:rPr lang="de-DE" b="1" i="1" smtClean="0">
                                  <a:solidFill>
                                    <a:schemeClr val="bg1"/>
                                  </a:solidFill>
                                  <a:latin typeface="Cambria Math" panose="02040503050406030204" pitchFamily="18" charset="0"/>
                                </a:rPr>
                                <m:t>𝟏</m:t>
                              </m:r>
                            </m:e>
                          </m:mr>
                        </m:m>
                      </m:oMath>
                    </m:oMathPara>
                  </a14:m>
                  <a:endParaRPr lang="de-DE" b="1" dirty="0">
                    <a:solidFill>
                      <a:schemeClr val="bg1"/>
                    </a:solidFill>
                  </a:endParaRPr>
                </a:p>
              </p:txBody>
            </p:sp>
          </mc:Choice>
          <mc:Fallback xmlns="">
            <p:sp>
              <p:nvSpPr>
                <p:cNvPr id="13" name="TextBox 12">
                  <a:extLst>
                    <a:ext uri="{FF2B5EF4-FFF2-40B4-BE49-F238E27FC236}">
                      <a16:creationId xmlns:a16="http://schemas.microsoft.com/office/drawing/2014/main" id="{9B0E4389-B8B3-41FB-8A0E-B3C3745B1CE7}"/>
                    </a:ext>
                  </a:extLst>
                </p:cNvPr>
                <p:cNvSpPr txBox="1">
                  <a:spLocks noRot="1" noChangeAspect="1" noMove="1" noResize="1" noEditPoints="1" noAdjustHandles="1" noChangeArrowheads="1" noChangeShapeType="1" noTextEdit="1"/>
                </p:cNvSpPr>
                <p:nvPr/>
              </p:nvSpPr>
              <p:spPr>
                <a:xfrm>
                  <a:off x="4238132" y="4647633"/>
                  <a:ext cx="3920945" cy="369332"/>
                </a:xfrm>
                <a:prstGeom prst="rect">
                  <a:avLst/>
                </a:prstGeom>
                <a:blipFill>
                  <a:blip r:embed="rId6"/>
                  <a:stretch>
                    <a:fillRect l="-1244" r="-1400" b="-11667"/>
                  </a:stretch>
                </a:blipFill>
              </p:spPr>
              <p:txBody>
                <a:bodyPr/>
                <a:lstStyle/>
                <a:p>
                  <a:r>
                    <a:rPr lang="de-DE">
                      <a:noFill/>
                    </a:rPr>
                    <a:t> </a:t>
                  </a:r>
                </a:p>
              </p:txBody>
            </p:sp>
          </mc:Fallback>
        </mc:AlternateContent>
      </p:grpSp>
      <p:sp>
        <p:nvSpPr>
          <p:cNvPr id="15" name="Arrow: Down 14">
            <a:extLst>
              <a:ext uri="{FF2B5EF4-FFF2-40B4-BE49-F238E27FC236}">
                <a16:creationId xmlns:a16="http://schemas.microsoft.com/office/drawing/2014/main" id="{FAF5C35D-6039-43A0-8C9B-CE8E38494437}"/>
              </a:ext>
            </a:extLst>
          </p:cNvPr>
          <p:cNvSpPr/>
          <p:nvPr/>
        </p:nvSpPr>
        <p:spPr bwMode="auto">
          <a:xfrm>
            <a:off x="4772979" y="5041411"/>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0C3AD7A-9662-43DE-B398-02DE3DCDB181}"/>
                  </a:ext>
                </a:extLst>
              </p:cNvPr>
              <p:cNvSpPr txBox="1"/>
              <p:nvPr/>
            </p:nvSpPr>
            <p:spPr>
              <a:xfrm>
                <a:off x="2954172" y="5542941"/>
                <a:ext cx="4141968" cy="396647"/>
              </a:xfrm>
              <a:prstGeom prst="rect">
                <a:avLst/>
              </a:prstGeom>
              <a:noFill/>
            </p:spPr>
            <p:txBody>
              <a:bodyPr wrap="none" lIns="0" tIns="0" rIns="0" bIns="0" rtlCol="0">
                <a:spAutoFit/>
              </a:bodyPr>
              <a:lstStyle/>
              <a:p>
                <a14:m>
                  <m:oMath xmlns:m="http://schemas.openxmlformats.org/officeDocument/2006/math">
                    <m:sSub>
                      <m:sSubPr>
                        <m:ctrlPr>
                          <a:rPr lang="de-DE" b="1" i="1" smtClean="0">
                            <a:solidFill>
                              <a:schemeClr val="bg1"/>
                            </a:solidFill>
                            <a:latin typeface="Cambria Math" panose="02040503050406030204" pitchFamily="18" charset="0"/>
                          </a:rPr>
                        </m:ctrlPr>
                      </m:sSubPr>
                      <m:e>
                        <m:r>
                          <a:rPr lang="de-DE" b="1" i="1" smtClean="0">
                            <a:solidFill>
                              <a:schemeClr val="bg1"/>
                            </a:solidFill>
                            <a:latin typeface="Cambria Math" panose="02040503050406030204" pitchFamily="18" charset="0"/>
                          </a:rPr>
                          <m:t>𝒑</m:t>
                        </m:r>
                      </m:e>
                      <m:sub>
                        <m:r>
                          <a:rPr lang="de-DE" b="1" i="1" smtClean="0">
                            <a:solidFill>
                              <a:schemeClr val="bg1"/>
                            </a:solidFill>
                            <a:latin typeface="Cambria Math" panose="02040503050406030204" pitchFamily="18" charset="0"/>
                          </a:rPr>
                          <m:t>𝑾𝒐𝒓𝒍𝒅</m:t>
                        </m:r>
                      </m:sub>
                    </m:sSub>
                    <m:r>
                      <a:rPr lang="de-DE" b="1" i="1" smtClean="0">
                        <a:solidFill>
                          <a:schemeClr val="bg1"/>
                        </a:solidFill>
                        <a:latin typeface="Cambria Math" panose="02040503050406030204" pitchFamily="18" charset="0"/>
                      </a:rPr>
                      <m:t>=</m:t>
                    </m:r>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𝑻</m:t>
                        </m:r>
                      </m:e>
                      <m:sub>
                        <m:r>
                          <a:rPr lang="de-DE" b="1" i="1" smtClean="0">
                            <a:solidFill>
                              <a:schemeClr val="bg1"/>
                            </a:solidFill>
                            <a:latin typeface="Cambria Math" panose="02040503050406030204" pitchFamily="18" charset="0"/>
                          </a:rPr>
                          <m:t>𝟑</m:t>
                        </m:r>
                      </m:sub>
                      <m:sup>
                        <m:r>
                          <a:rPr lang="de-DE" b="1" i="1" smtClean="0">
                            <a:solidFill>
                              <a:schemeClr val="bg1"/>
                            </a:solidFill>
                            <a:latin typeface="Cambria Math" panose="02040503050406030204" pitchFamily="18" charset="0"/>
                          </a:rPr>
                          <m:t>𝟎</m:t>
                        </m:r>
                      </m:sup>
                    </m:sSubSup>
                    <m:r>
                      <a:rPr lang="de-DE" b="1" i="1" smtClean="0">
                        <a:solidFill>
                          <a:schemeClr val="bg1"/>
                        </a:solidFill>
                        <a:latin typeface="Cambria Math" panose="02040503050406030204" pitchFamily="18" charset="0"/>
                      </a:rPr>
                      <m:t> ∗</m:t>
                    </m:r>
                    <m:sSup>
                      <m:sSupPr>
                        <m:ctrlPr>
                          <a:rPr lang="de-DE" b="1" i="1" smtClean="0">
                            <a:solidFill>
                              <a:schemeClr val="bg1"/>
                            </a:solidFill>
                            <a:latin typeface="Cambria Math" panose="02040503050406030204" pitchFamily="18" charset="0"/>
                          </a:rPr>
                        </m:ctrlPr>
                      </m:sSupPr>
                      <m:e>
                        <m:m>
                          <m:mPr>
                            <m:mcs>
                              <m:mc>
                                <m:mcPr>
                                  <m:count m:val="2"/>
                                  <m:mcJc m:val="center"/>
                                </m:mcPr>
                              </m:mc>
                            </m:mcs>
                            <m:ctrlPr>
                              <a:rPr lang="de-DE" b="1" i="1">
                                <a:solidFill>
                                  <a:schemeClr val="bg1"/>
                                </a:solidFill>
                                <a:latin typeface="Cambria Math" panose="02040503050406030204" pitchFamily="18" charset="0"/>
                              </a:rPr>
                            </m:ctrlPr>
                          </m:mPr>
                          <m:mr>
                            <m:e>
                              <m:r>
                                <m:rPr>
                                  <m:brk m:alnAt="7"/>
                                </m:rPr>
                                <a:rPr lang="de-DE" b="1" i="1">
                                  <a:solidFill>
                                    <a:schemeClr val="bg1"/>
                                  </a:solidFill>
                                  <a:latin typeface="Cambria Math" panose="02040503050406030204" pitchFamily="18" charset="0"/>
                                </a:rPr>
                                <m:t>(</m:t>
                              </m:r>
                              <m:m>
                                <m:mPr>
                                  <m:mcs>
                                    <m:mc>
                                      <m:mcPr>
                                        <m:count m:val="2"/>
                                        <m:mcJc m:val="center"/>
                                      </m:mcPr>
                                    </m:mc>
                                  </m:mcs>
                                  <m:ctrlPr>
                                    <a:rPr lang="de-DE" b="1" i="1">
                                      <a:solidFill>
                                        <a:schemeClr val="bg1"/>
                                      </a:solidFill>
                                      <a:latin typeface="Cambria Math" panose="02040503050406030204" pitchFamily="18" charset="0"/>
                                    </a:rPr>
                                  </m:ctrlPr>
                                </m:mPr>
                                <m:mr>
                                  <m:e>
                                    <m:r>
                                      <m:rPr>
                                        <m:brk m:alnAt="7"/>
                                      </m:rPr>
                                      <a:rPr lang="de-DE" b="1" i="1">
                                        <a:solidFill>
                                          <a:schemeClr val="bg1"/>
                                        </a:solidFill>
                                        <a:latin typeface="Cambria Math" panose="02040503050406030204" pitchFamily="18" charset="0"/>
                                      </a:rPr>
                                      <m:t>𝟎</m:t>
                                    </m:r>
                                  </m:e>
                                  <m:e>
                                    <m:r>
                                      <a:rPr lang="de-DE" b="1" i="1">
                                        <a:solidFill>
                                          <a:schemeClr val="bg1"/>
                                        </a:solidFill>
                                        <a:latin typeface="Cambria Math" panose="02040503050406030204" pitchFamily="18" charset="0"/>
                                      </a:rPr>
                                      <m:t>𝟎</m:t>
                                    </m:r>
                                  </m:e>
                                </m:mr>
                              </m:m>
                            </m:e>
                            <m:e>
                              <m:m>
                                <m:mPr>
                                  <m:mcs>
                                    <m:mc>
                                      <m:mcPr>
                                        <m:count m:val="2"/>
                                        <m:mcJc m:val="center"/>
                                      </m:mcPr>
                                    </m:mc>
                                  </m:mcs>
                                  <m:ctrlPr>
                                    <a:rPr lang="de-DE" b="1" i="1">
                                      <a:solidFill>
                                        <a:schemeClr val="bg1"/>
                                      </a:solidFill>
                                      <a:latin typeface="Cambria Math" panose="02040503050406030204" pitchFamily="18" charset="0"/>
                                    </a:rPr>
                                  </m:ctrlPr>
                                </m:mPr>
                                <m:mr>
                                  <m:e>
                                    <m:r>
                                      <m:rPr>
                                        <m:brk m:alnAt="7"/>
                                      </m:rPr>
                                      <a:rPr lang="de-DE" b="1" i="1">
                                        <a:solidFill>
                                          <a:schemeClr val="bg1"/>
                                        </a:solidFill>
                                        <a:latin typeface="Cambria Math" panose="02040503050406030204" pitchFamily="18" charset="0"/>
                                      </a:rPr>
                                      <m:t>𝟎</m:t>
                                    </m:r>
                                  </m:e>
                                  <m:e>
                                    <m:r>
                                      <a:rPr lang="de-DE" b="1" i="1">
                                        <a:solidFill>
                                          <a:schemeClr val="bg1"/>
                                        </a:solidFill>
                                        <a:latin typeface="Cambria Math" panose="02040503050406030204" pitchFamily="18" charset="0"/>
                                      </a:rPr>
                                      <m:t>𝟏</m:t>
                                    </m:r>
                                  </m:e>
                                </m:mr>
                              </m:m>
                            </m:e>
                          </m:mr>
                        </m:m>
                        <m:r>
                          <a:rPr lang="de-DE" b="1" i="1">
                            <a:solidFill>
                              <a:schemeClr val="bg1"/>
                            </a:solidFill>
                            <a:latin typeface="Cambria Math" panose="02040503050406030204" pitchFamily="18" charset="0"/>
                          </a:rPr>
                          <m:t>)</m:t>
                        </m:r>
                      </m:e>
                      <m:sup>
                        <m:r>
                          <a:rPr lang="de-DE" b="1" i="1" smtClean="0">
                            <a:solidFill>
                              <a:schemeClr val="bg1"/>
                            </a:solidFill>
                            <a:latin typeface="Cambria Math" panose="02040503050406030204" pitchFamily="18" charset="0"/>
                          </a:rPr>
                          <m:t>𝑻</m:t>
                        </m:r>
                      </m:sup>
                    </m:sSup>
                  </m:oMath>
                </a14:m>
                <a:r>
                  <a:rPr lang="de-DE" b="1" dirty="0">
                    <a:solidFill>
                      <a:schemeClr val="bg1"/>
                    </a:solidFill>
                  </a:rPr>
                  <a:t> </a:t>
                </a:r>
              </a:p>
            </p:txBody>
          </p:sp>
        </mc:Choice>
        <mc:Fallback xmlns="">
          <p:sp>
            <p:nvSpPr>
              <p:cNvPr id="16" name="TextBox 15">
                <a:extLst>
                  <a:ext uri="{FF2B5EF4-FFF2-40B4-BE49-F238E27FC236}">
                    <a16:creationId xmlns:a16="http://schemas.microsoft.com/office/drawing/2014/main" id="{70C3AD7A-9662-43DE-B398-02DE3DCDB181}"/>
                  </a:ext>
                </a:extLst>
              </p:cNvPr>
              <p:cNvSpPr txBox="1">
                <a:spLocks noRot="1" noChangeAspect="1" noMove="1" noResize="1" noEditPoints="1" noAdjustHandles="1" noChangeArrowheads="1" noChangeShapeType="1" noTextEdit="1"/>
              </p:cNvSpPr>
              <p:nvPr/>
            </p:nvSpPr>
            <p:spPr>
              <a:xfrm>
                <a:off x="2954172" y="5542941"/>
                <a:ext cx="4141968" cy="396647"/>
              </a:xfrm>
              <a:prstGeom prst="rect">
                <a:avLst/>
              </a:prstGeom>
              <a:blipFill>
                <a:blip r:embed="rId7"/>
                <a:stretch>
                  <a:fillRect/>
                </a:stretch>
              </a:blipFill>
            </p:spPr>
            <p:txBody>
              <a:bodyPr/>
              <a:lstStyle/>
              <a:p>
                <a:r>
                  <a:rPr lang="de-DE">
                    <a:noFill/>
                  </a:rPr>
                  <a:t> </a:t>
                </a:r>
              </a:p>
            </p:txBody>
          </p:sp>
        </mc:Fallback>
      </mc:AlternateContent>
      <p:sp>
        <p:nvSpPr>
          <p:cNvPr id="17" name="Footer Placeholder 5">
            <a:extLst>
              <a:ext uri="{FF2B5EF4-FFF2-40B4-BE49-F238E27FC236}">
                <a16:creationId xmlns:a16="http://schemas.microsoft.com/office/drawing/2014/main" id="{FE2F7B87-C3C3-47C8-A4CC-3A7213B6609A}"/>
              </a:ext>
            </a:extLst>
          </p:cNvPr>
          <p:cNvSpPr>
            <a:spLocks noGrp="1"/>
          </p:cNvSpPr>
          <p:nvPr>
            <p:ph type="ftr" sz="quarter" idx="12"/>
          </p:nvPr>
        </p:nvSpPr>
        <p:spPr>
          <a:xfrm>
            <a:off x="3384550" y="6356350"/>
            <a:ext cx="3136900" cy="365125"/>
          </a:xfrm>
        </p:spPr>
        <p:txBody>
          <a:bodyPr/>
          <a:lstStyle/>
          <a:p>
            <a:r>
              <a:rPr lang="en-US" noProof="0" dirty="0"/>
              <a:t>Ubiquitous Computing Lab</a:t>
            </a:r>
            <a:endParaRPr lang="de-DE" noProof="0" dirty="0"/>
          </a:p>
        </p:txBody>
      </p:sp>
      <p:sp>
        <p:nvSpPr>
          <p:cNvPr id="19" name="Date Placeholder 3">
            <a:extLst>
              <a:ext uri="{FF2B5EF4-FFF2-40B4-BE49-F238E27FC236}">
                <a16:creationId xmlns:a16="http://schemas.microsoft.com/office/drawing/2014/main" id="{083CD210-0FB3-49AA-96A5-F359DCD967F3}"/>
              </a:ext>
            </a:extLst>
          </p:cNvPr>
          <p:cNvSpPr>
            <a:spLocks noGrp="1"/>
          </p:cNvSpPr>
          <p:nvPr>
            <p:ph type="dt" sz="half" idx="10"/>
          </p:nvPr>
        </p:nvSpPr>
        <p:spPr>
          <a:xfrm>
            <a:off x="523844" y="6357958"/>
            <a:ext cx="2500330" cy="365125"/>
          </a:xfrm>
        </p:spPr>
        <p:txBody>
          <a:bodyPr/>
          <a:lstStyle/>
          <a:p>
            <a:r>
              <a:rPr lang="de-DE" noProof="0" dirty="0"/>
              <a:t>Christoph Ulrich, Benjamin Schaefer</a:t>
            </a:r>
          </a:p>
        </p:txBody>
      </p:sp>
    </p:spTree>
    <p:extLst>
      <p:ext uri="{BB962C8B-B14F-4D97-AF65-F5344CB8AC3E}">
        <p14:creationId xmlns:p14="http://schemas.microsoft.com/office/powerpoint/2010/main" val="17212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8AEF-B5B1-4F5B-B004-01A601990E5D}"/>
              </a:ext>
            </a:extLst>
          </p:cNvPr>
          <p:cNvSpPr>
            <a:spLocks noGrp="1"/>
          </p:cNvSpPr>
          <p:nvPr>
            <p:ph type="title"/>
          </p:nvPr>
        </p:nvSpPr>
        <p:spPr/>
        <p:txBody>
          <a:bodyPr/>
          <a:lstStyle/>
          <a:p>
            <a:r>
              <a:rPr lang="de-DE" dirty="0"/>
              <a:t>Inverse Kinematics</a:t>
            </a:r>
          </a:p>
        </p:txBody>
      </p:sp>
      <p:sp>
        <p:nvSpPr>
          <p:cNvPr id="4" name="Date Placeholder 3">
            <a:extLst>
              <a:ext uri="{FF2B5EF4-FFF2-40B4-BE49-F238E27FC236}">
                <a16:creationId xmlns:a16="http://schemas.microsoft.com/office/drawing/2014/main" id="{8C974F20-C4A7-4EA5-9BC9-4988B05C6294}"/>
              </a:ext>
            </a:extLst>
          </p:cNvPr>
          <p:cNvSpPr>
            <a:spLocks noGrp="1"/>
          </p:cNvSpPr>
          <p:nvPr>
            <p:ph type="dt" sz="half" idx="10"/>
          </p:nvPr>
        </p:nvSpPr>
        <p:spPr/>
        <p:txBody>
          <a:bodyPr/>
          <a:lstStyle/>
          <a:p>
            <a:r>
              <a:rPr lang="de-DE" noProof="0"/>
              <a:t>© Prof. Dr. Ralf E.D. Seepold</a:t>
            </a:r>
          </a:p>
        </p:txBody>
      </p:sp>
      <p:sp>
        <p:nvSpPr>
          <p:cNvPr id="5" name="Slide Number Placeholder 4">
            <a:extLst>
              <a:ext uri="{FF2B5EF4-FFF2-40B4-BE49-F238E27FC236}">
                <a16:creationId xmlns:a16="http://schemas.microsoft.com/office/drawing/2014/main" id="{51B7E0AA-D225-4849-B87E-219CF25B5CAA}"/>
              </a:ext>
            </a:extLst>
          </p:cNvPr>
          <p:cNvSpPr>
            <a:spLocks noGrp="1"/>
          </p:cNvSpPr>
          <p:nvPr>
            <p:ph type="sldNum" sz="quarter" idx="11"/>
          </p:nvPr>
        </p:nvSpPr>
        <p:spPr/>
        <p:txBody>
          <a:bodyPr/>
          <a:lstStyle/>
          <a:p>
            <a:fld id="{3B309C61-69D7-4701-A7FF-66C3DC8DEA1B}" type="slidenum">
              <a:rPr lang="de-DE" noProof="0" smtClean="0"/>
              <a:pPr/>
              <a:t>9</a:t>
            </a:fld>
            <a:endParaRPr lang="de-DE" noProof="0"/>
          </a:p>
        </p:txBody>
      </p:sp>
      <p:sp>
        <p:nvSpPr>
          <p:cNvPr id="6" name="Footer Placeholder 5">
            <a:extLst>
              <a:ext uri="{FF2B5EF4-FFF2-40B4-BE49-F238E27FC236}">
                <a16:creationId xmlns:a16="http://schemas.microsoft.com/office/drawing/2014/main" id="{F54B7181-24BE-4043-93D3-255A7BD206FB}"/>
              </a:ext>
            </a:extLst>
          </p:cNvPr>
          <p:cNvSpPr>
            <a:spLocks noGrp="1"/>
          </p:cNvSpPr>
          <p:nvPr>
            <p:ph type="ftr" sz="quarter" idx="12"/>
          </p:nvPr>
        </p:nvSpPr>
        <p:spPr/>
        <p:txBody>
          <a:bodyPr/>
          <a:lstStyle/>
          <a:p>
            <a:r>
              <a:rPr lang="en-US" noProof="0"/>
              <a:t>Ubiquitous Computing Lab</a:t>
            </a:r>
            <a:endParaRPr lang="de-DE" noProof="0"/>
          </a:p>
        </p:txBody>
      </p:sp>
      <p:grpSp>
        <p:nvGrpSpPr>
          <p:cNvPr id="3" name="Group 2">
            <a:extLst>
              <a:ext uri="{FF2B5EF4-FFF2-40B4-BE49-F238E27FC236}">
                <a16:creationId xmlns:a16="http://schemas.microsoft.com/office/drawing/2014/main" id="{70A4F0C3-F487-4693-B1C8-D19DF836358B}"/>
              </a:ext>
            </a:extLst>
          </p:cNvPr>
          <p:cNvGrpSpPr/>
          <p:nvPr/>
        </p:nvGrpSpPr>
        <p:grpSpPr>
          <a:xfrm>
            <a:off x="806929" y="1484784"/>
            <a:ext cx="2849927" cy="3881929"/>
            <a:chOff x="806929" y="1484784"/>
            <a:chExt cx="2849927" cy="3881929"/>
          </a:xfrm>
        </p:grpSpPr>
        <p:cxnSp>
          <p:nvCxnSpPr>
            <p:cNvPr id="59" name="Straight Connector 58">
              <a:extLst>
                <a:ext uri="{FF2B5EF4-FFF2-40B4-BE49-F238E27FC236}">
                  <a16:creationId xmlns:a16="http://schemas.microsoft.com/office/drawing/2014/main" id="{9BC0E819-E020-4FA0-842C-7E3218136E1F}"/>
                </a:ext>
              </a:extLst>
            </p:cNvPr>
            <p:cNvCxnSpPr>
              <a:cxnSpLocks/>
            </p:cNvCxnSpPr>
            <p:nvPr/>
          </p:nvCxnSpPr>
          <p:spPr bwMode="auto">
            <a:xfrm>
              <a:off x="1313786" y="2160188"/>
              <a:ext cx="1882456" cy="3206525"/>
            </a:xfrm>
            <a:prstGeom prst="line">
              <a:avLst/>
            </a:prstGeom>
            <a:solidFill>
              <a:schemeClr val="accent1"/>
            </a:solidFill>
            <a:ln w="57150" cap="flat" cmpd="sng" algn="ctr">
              <a:solidFill>
                <a:schemeClr val="tx1">
                  <a:lumMod val="65000"/>
                  <a:lumOff val="35000"/>
                </a:scheme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E5BEE014-A6F3-467B-8B34-164580EDFE05}"/>
                </a:ext>
              </a:extLst>
            </p:cNvPr>
            <p:cNvCxnSpPr>
              <a:cxnSpLocks/>
              <a:stCxn id="26" idx="5"/>
            </p:cNvCxnSpPr>
            <p:nvPr/>
          </p:nvCxnSpPr>
          <p:spPr bwMode="auto">
            <a:xfrm>
              <a:off x="3309429" y="3537289"/>
              <a:ext cx="347427" cy="1193155"/>
            </a:xfrm>
            <a:prstGeom prst="line">
              <a:avLst/>
            </a:prstGeom>
            <a:solidFill>
              <a:schemeClr val="accent1"/>
            </a:solidFill>
            <a:ln w="57150" cap="flat" cmpd="sng" algn="ctr">
              <a:solidFill>
                <a:schemeClr val="bg1">
                  <a:lumMod val="75000"/>
                </a:schemeClr>
              </a:solidFill>
              <a:prstDash val="sysDot"/>
              <a:round/>
              <a:headEnd type="none" w="med" len="med"/>
              <a:tailEnd type="none" w="med" len="med"/>
            </a:ln>
            <a:effectLst/>
          </p:spPr>
        </p:cxnSp>
        <p:cxnSp>
          <p:nvCxnSpPr>
            <p:cNvPr id="14" name="Straight Connector 13">
              <a:extLst>
                <a:ext uri="{FF2B5EF4-FFF2-40B4-BE49-F238E27FC236}">
                  <a16:creationId xmlns:a16="http://schemas.microsoft.com/office/drawing/2014/main" id="{7901352F-16A9-40EE-A5FF-DA15F80EE5D6}"/>
                </a:ext>
              </a:extLst>
            </p:cNvPr>
            <p:cNvCxnSpPr>
              <a:cxnSpLocks/>
            </p:cNvCxnSpPr>
            <p:nvPr/>
          </p:nvCxnSpPr>
          <p:spPr bwMode="auto">
            <a:xfrm>
              <a:off x="1168704" y="1916832"/>
              <a:ext cx="1313226" cy="2232248"/>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3AC77C4C-B8E5-4080-9DB5-F0A49758D2E6}"/>
                </a:ext>
              </a:extLst>
            </p:cNvPr>
            <p:cNvCxnSpPr>
              <a:cxnSpLocks/>
            </p:cNvCxnSpPr>
            <p:nvPr/>
          </p:nvCxnSpPr>
          <p:spPr bwMode="auto">
            <a:xfrm>
              <a:off x="2527360" y="4194649"/>
              <a:ext cx="1129496" cy="535795"/>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016E4B7F-7558-4AD1-871F-462A61EE2106}"/>
                </a:ext>
              </a:extLst>
            </p:cNvPr>
            <p:cNvCxnSpPr/>
            <p:nvPr/>
          </p:nvCxnSpPr>
          <p:spPr bwMode="auto">
            <a:xfrm>
              <a:off x="1159374" y="1916832"/>
              <a:ext cx="1864800" cy="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575893F3-973F-4C90-9B26-2FDB627AA879}"/>
                </a:ext>
              </a:extLst>
            </p:cNvPr>
            <p:cNvCxnSpPr>
              <a:cxnSpLocks/>
            </p:cNvCxnSpPr>
            <p:nvPr/>
          </p:nvCxnSpPr>
          <p:spPr bwMode="auto">
            <a:xfrm>
              <a:off x="1159374" y="1916832"/>
              <a:ext cx="0" cy="1863824"/>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p:spPr>
        </p:cxnSp>
        <p:sp>
          <p:nvSpPr>
            <p:cNvPr id="11" name="TextBox 10">
              <a:extLst>
                <a:ext uri="{FF2B5EF4-FFF2-40B4-BE49-F238E27FC236}">
                  <a16:creationId xmlns:a16="http://schemas.microsoft.com/office/drawing/2014/main" id="{2A31B95F-8C3A-40F2-B147-20EC2A644600}"/>
                </a:ext>
              </a:extLst>
            </p:cNvPr>
            <p:cNvSpPr txBox="1"/>
            <p:nvPr/>
          </p:nvSpPr>
          <p:spPr>
            <a:xfrm>
              <a:off x="806929" y="3420054"/>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x</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3F85E3D8-CBC9-42DA-ABCD-9AAE463FDD89}"/>
                </a:ext>
              </a:extLst>
            </p:cNvPr>
            <p:cNvSpPr txBox="1"/>
            <p:nvPr/>
          </p:nvSpPr>
          <p:spPr>
            <a:xfrm>
              <a:off x="2759276" y="1484784"/>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y</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16" name="Oval 15">
              <a:extLst>
                <a:ext uri="{FF2B5EF4-FFF2-40B4-BE49-F238E27FC236}">
                  <a16:creationId xmlns:a16="http://schemas.microsoft.com/office/drawing/2014/main" id="{1D2A71F0-7F5D-4F35-A51F-753AD43EEDAF}"/>
                </a:ext>
              </a:extLst>
            </p:cNvPr>
            <p:cNvSpPr/>
            <p:nvPr/>
          </p:nvSpPr>
          <p:spPr bwMode="auto">
            <a:xfrm>
              <a:off x="2419251" y="4112615"/>
              <a:ext cx="144016" cy="144016"/>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24" name="Straight Connector 23">
              <a:extLst>
                <a:ext uri="{FF2B5EF4-FFF2-40B4-BE49-F238E27FC236}">
                  <a16:creationId xmlns:a16="http://schemas.microsoft.com/office/drawing/2014/main" id="{AEA29476-5A4B-443E-A8A8-AF752C6293FB}"/>
                </a:ext>
              </a:extLst>
            </p:cNvPr>
            <p:cNvCxnSpPr>
              <a:cxnSpLocks/>
              <a:endCxn id="26" idx="1"/>
            </p:cNvCxnSpPr>
            <p:nvPr/>
          </p:nvCxnSpPr>
          <p:spPr bwMode="auto">
            <a:xfrm>
              <a:off x="1167305" y="1916831"/>
              <a:ext cx="2040290" cy="1518624"/>
            </a:xfrm>
            <a:prstGeom prst="line">
              <a:avLst/>
            </a:prstGeom>
            <a:solidFill>
              <a:schemeClr val="accent1"/>
            </a:solidFill>
            <a:ln w="57150" cap="flat" cmpd="sng" algn="ctr">
              <a:solidFill>
                <a:schemeClr val="bg1">
                  <a:lumMod val="75000"/>
                </a:schemeClr>
              </a:solidFill>
              <a:prstDash val="sysDot"/>
              <a:round/>
              <a:headEnd type="none" w="med" len="med"/>
              <a:tailEnd type="none" w="med" len="med"/>
            </a:ln>
            <a:effectLst/>
          </p:spPr>
        </p:cxnSp>
        <p:sp>
          <p:nvSpPr>
            <p:cNvPr id="26" name="Oval 25">
              <a:extLst>
                <a:ext uri="{FF2B5EF4-FFF2-40B4-BE49-F238E27FC236}">
                  <a16:creationId xmlns:a16="http://schemas.microsoft.com/office/drawing/2014/main" id="{5EC0B113-3F0F-4D81-93E5-4DAF825725CE}"/>
                </a:ext>
              </a:extLst>
            </p:cNvPr>
            <p:cNvSpPr/>
            <p:nvPr/>
          </p:nvSpPr>
          <p:spPr bwMode="auto">
            <a:xfrm>
              <a:off x="3186504" y="3414364"/>
              <a:ext cx="144016" cy="144016"/>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cxnSp>
          <p:nvCxnSpPr>
            <p:cNvPr id="21" name="Straight Arrow Connector 20">
              <a:extLst>
                <a:ext uri="{FF2B5EF4-FFF2-40B4-BE49-F238E27FC236}">
                  <a16:creationId xmlns:a16="http://schemas.microsoft.com/office/drawing/2014/main" id="{79F877D6-E752-4876-88DF-0A6BE70E1ADC}"/>
                </a:ext>
              </a:extLst>
            </p:cNvPr>
            <p:cNvCxnSpPr>
              <a:cxnSpLocks/>
            </p:cNvCxnSpPr>
            <p:nvPr/>
          </p:nvCxnSpPr>
          <p:spPr bwMode="auto">
            <a:xfrm>
              <a:off x="1168704" y="1916832"/>
              <a:ext cx="2488152" cy="2813612"/>
            </a:xfrm>
            <a:prstGeom prst="straightConnector1">
              <a:avLst/>
            </a:prstGeom>
            <a:solidFill>
              <a:schemeClr val="accent1"/>
            </a:solidFill>
            <a:ln w="12700" cap="flat" cmpd="sng" algn="ctr">
              <a:solidFill>
                <a:schemeClr val="bg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BAA2345C-4399-4512-9348-1A0502CFD25D}"/>
                </a:ext>
              </a:extLst>
            </p:cNvPr>
            <p:cNvCxnSpPr>
              <a:cxnSpLocks/>
            </p:cNvCxnSpPr>
            <p:nvPr/>
          </p:nvCxnSpPr>
          <p:spPr bwMode="auto">
            <a:xfrm>
              <a:off x="1159374" y="2831248"/>
              <a:ext cx="0" cy="1863824"/>
            </a:xfrm>
            <a:prstGeom prst="straightConnector1">
              <a:avLst/>
            </a:prstGeom>
            <a:solidFill>
              <a:schemeClr val="accent1"/>
            </a:solidFill>
            <a:ln w="38100" cap="flat" cmpd="sng" algn="ctr">
              <a:solidFill>
                <a:schemeClr val="tx1">
                  <a:lumMod val="65000"/>
                  <a:lumOff val="35000"/>
                </a:schemeClr>
              </a:solidFill>
              <a:prstDash val="sysDot"/>
              <a:round/>
              <a:headEnd type="none" w="med" len="med"/>
              <a:tailEnd type="none" w="med" len="med"/>
            </a:ln>
            <a:effectLst/>
          </p:spPr>
        </p:cxnSp>
        <p:cxnSp>
          <p:nvCxnSpPr>
            <p:cNvPr id="44" name="Straight Arrow Connector 43">
              <a:extLst>
                <a:ext uri="{FF2B5EF4-FFF2-40B4-BE49-F238E27FC236}">
                  <a16:creationId xmlns:a16="http://schemas.microsoft.com/office/drawing/2014/main" id="{161EC151-91B1-497A-A8B6-35F9F4BE40D9}"/>
                </a:ext>
              </a:extLst>
            </p:cNvPr>
            <p:cNvCxnSpPr>
              <a:cxnSpLocks/>
            </p:cNvCxnSpPr>
            <p:nvPr/>
          </p:nvCxnSpPr>
          <p:spPr bwMode="auto">
            <a:xfrm>
              <a:off x="1159374" y="4730444"/>
              <a:ext cx="2497482" cy="0"/>
            </a:xfrm>
            <a:prstGeom prst="straightConnector1">
              <a:avLst/>
            </a:prstGeom>
            <a:solidFill>
              <a:schemeClr val="accent1"/>
            </a:solidFill>
            <a:ln w="38100" cap="flat" cmpd="sng" algn="ctr">
              <a:solidFill>
                <a:schemeClr val="tx1">
                  <a:lumMod val="65000"/>
                  <a:lumOff val="35000"/>
                </a:schemeClr>
              </a:solidFill>
              <a:prstDash val="sysDot"/>
              <a:round/>
              <a:headEnd type="none" w="med" len="med"/>
              <a:tailEnd type="none" w="med" len="med"/>
            </a:ln>
            <a:effectLst/>
          </p:spPr>
        </p:cxnSp>
        <p:sp>
          <p:nvSpPr>
            <p:cNvPr id="52" name="TextBox 51">
              <a:extLst>
                <a:ext uri="{FF2B5EF4-FFF2-40B4-BE49-F238E27FC236}">
                  <a16:creationId xmlns:a16="http://schemas.microsoft.com/office/drawing/2014/main" id="{34FBAEB9-9D1E-4EBA-9569-DD8C131BF5A5}"/>
                </a:ext>
              </a:extLst>
            </p:cNvPr>
            <p:cNvSpPr txBox="1"/>
            <p:nvPr/>
          </p:nvSpPr>
          <p:spPr>
            <a:xfrm>
              <a:off x="2557055" y="3226658"/>
              <a:ext cx="360376" cy="369332"/>
            </a:xfrm>
            <a:prstGeom prst="rect">
              <a:avLst/>
            </a:prstGeom>
            <a:noFill/>
          </p:spPr>
          <p:txBody>
            <a:bodyPr wrap="square" rtlCol="0">
              <a:spAutoFit/>
            </a:bodyPr>
            <a:lstStyle/>
            <a:p>
              <a:r>
                <a:rPr lang="de-DE" sz="1800" dirty="0">
                  <a:solidFill>
                    <a:schemeClr val="bg1">
                      <a:lumMod val="75000"/>
                    </a:schemeClr>
                  </a:solidFill>
                  <a:latin typeface="Verdana" panose="020B0604030504040204" pitchFamily="34" charset="0"/>
                  <a:ea typeface="Verdana" panose="020B0604030504040204" pitchFamily="34" charset="0"/>
                </a:rPr>
                <a:t>p</a:t>
              </a:r>
              <a:endParaRPr lang="de-DE" dirty="0">
                <a:solidFill>
                  <a:schemeClr val="bg1">
                    <a:lumMod val="75000"/>
                  </a:schemeClr>
                </a:solidFill>
                <a:latin typeface="Verdana" panose="020B0604030504040204" pitchFamily="34" charset="0"/>
                <a:ea typeface="Verdana" panose="020B0604030504040204" pitchFamily="34" charset="0"/>
              </a:endParaRPr>
            </a:p>
          </p:txBody>
        </p:sp>
        <p:sp>
          <p:nvSpPr>
            <p:cNvPr id="51" name="Arrow: Curved Up 50">
              <a:extLst>
                <a:ext uri="{FF2B5EF4-FFF2-40B4-BE49-F238E27FC236}">
                  <a16:creationId xmlns:a16="http://schemas.microsoft.com/office/drawing/2014/main" id="{FA2D2FB6-C6E0-478B-8BA4-30062F77663F}"/>
                </a:ext>
              </a:extLst>
            </p:cNvPr>
            <p:cNvSpPr/>
            <p:nvPr/>
          </p:nvSpPr>
          <p:spPr bwMode="auto">
            <a:xfrm rot="20252545">
              <a:off x="1182904" y="2656218"/>
              <a:ext cx="410876" cy="122985"/>
            </a:xfrm>
            <a:prstGeom prst="curvedUp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61" name="Arrow: Curved Up 60">
              <a:extLst>
                <a:ext uri="{FF2B5EF4-FFF2-40B4-BE49-F238E27FC236}">
                  <a16:creationId xmlns:a16="http://schemas.microsoft.com/office/drawing/2014/main" id="{672F1FCB-F7F9-492E-BADE-3856D500F1CE}"/>
                </a:ext>
              </a:extLst>
            </p:cNvPr>
            <p:cNvSpPr/>
            <p:nvPr/>
          </p:nvSpPr>
          <p:spPr bwMode="auto">
            <a:xfrm rot="19096865">
              <a:off x="2926452" y="4722865"/>
              <a:ext cx="550935" cy="171469"/>
            </a:xfrm>
            <a:prstGeom prst="curvedUp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6CA2340-1F1C-4FC4-8192-D3D5F6F31AFF}"/>
                    </a:ext>
                  </a:extLst>
                </p:cNvPr>
                <p:cNvSpPr txBox="1"/>
                <p:nvPr/>
              </p:nvSpPr>
              <p:spPr>
                <a:xfrm>
                  <a:off x="1157351" y="2399473"/>
                  <a:ext cx="3603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1600" i="1" smtClean="0">
                                <a:solidFill>
                                  <a:srgbClr val="FFFF00"/>
                                </a:solidFill>
                                <a:latin typeface="Cambria Math" panose="02040503050406030204" pitchFamily="18" charset="0"/>
                                <a:ea typeface="Cambria Math" panose="02040503050406030204" pitchFamily="18" charset="0"/>
                              </a:rPr>
                            </m:ctrlPr>
                          </m:sSubPr>
                          <m:e>
                            <m:r>
                              <m:rPr>
                                <m:sty m:val="p"/>
                              </m:rPr>
                              <a:rPr lang="el-GR" sz="1600" i="1">
                                <a:solidFill>
                                  <a:srgbClr val="FFFF00"/>
                                </a:solidFill>
                                <a:latin typeface="Cambria Math" panose="02040503050406030204" pitchFamily="18" charset="0"/>
                                <a:ea typeface="Cambria Math" panose="02040503050406030204" pitchFamily="18" charset="0"/>
                              </a:rPr>
                              <m:t>Θ</m:t>
                            </m:r>
                          </m:e>
                          <m:sub>
                            <m:r>
                              <a:rPr lang="de-DE" sz="1600" b="0" i="1" smtClean="0">
                                <a:solidFill>
                                  <a:srgbClr val="FFFF00"/>
                                </a:solidFill>
                                <a:latin typeface="Cambria Math" panose="02040503050406030204" pitchFamily="18" charset="0"/>
                                <a:ea typeface="Cambria Math" panose="02040503050406030204" pitchFamily="18" charset="0"/>
                              </a:rPr>
                              <m:t>2</m:t>
                            </m:r>
                          </m:sub>
                        </m:sSub>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62" name="TextBox 61">
                  <a:extLst>
                    <a:ext uri="{FF2B5EF4-FFF2-40B4-BE49-F238E27FC236}">
                      <a16:creationId xmlns:a16="http://schemas.microsoft.com/office/drawing/2014/main" id="{96CA2340-1F1C-4FC4-8192-D3D5F6F31AFF}"/>
                    </a:ext>
                  </a:extLst>
                </p:cNvPr>
                <p:cNvSpPr txBox="1">
                  <a:spLocks noRot="1" noChangeAspect="1" noMove="1" noResize="1" noEditPoints="1" noAdjustHandles="1" noChangeArrowheads="1" noChangeShapeType="1" noTextEdit="1"/>
                </p:cNvSpPr>
                <p:nvPr/>
              </p:nvSpPr>
              <p:spPr>
                <a:xfrm>
                  <a:off x="1157351" y="2399473"/>
                  <a:ext cx="360376" cy="338554"/>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95508FC-0FBC-411A-B890-68F503436CE2}"/>
                    </a:ext>
                  </a:extLst>
                </p:cNvPr>
                <p:cNvSpPr txBox="1"/>
                <p:nvPr/>
              </p:nvSpPr>
              <p:spPr>
                <a:xfrm>
                  <a:off x="2789851" y="4378014"/>
                  <a:ext cx="3603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1600" i="1" smtClean="0">
                                <a:solidFill>
                                  <a:srgbClr val="FFFF00"/>
                                </a:solidFill>
                                <a:latin typeface="Cambria Math" panose="02040503050406030204" pitchFamily="18" charset="0"/>
                                <a:ea typeface="Cambria Math" panose="02040503050406030204" pitchFamily="18" charset="0"/>
                              </a:rPr>
                            </m:ctrlPr>
                          </m:sSubPr>
                          <m:e>
                            <m:r>
                              <m:rPr>
                                <m:sty m:val="p"/>
                              </m:rPr>
                              <a:rPr lang="el-GR" sz="1600" i="1">
                                <a:solidFill>
                                  <a:srgbClr val="FFFF00"/>
                                </a:solidFill>
                                <a:latin typeface="Cambria Math" panose="02040503050406030204" pitchFamily="18" charset="0"/>
                                <a:ea typeface="Cambria Math" panose="02040503050406030204" pitchFamily="18" charset="0"/>
                              </a:rPr>
                              <m:t>Θ</m:t>
                            </m:r>
                          </m:e>
                          <m:sub>
                            <m:r>
                              <a:rPr lang="de-DE" sz="1600" b="0" i="1" smtClean="0">
                                <a:solidFill>
                                  <a:srgbClr val="FFFF00"/>
                                </a:solidFill>
                                <a:latin typeface="Cambria Math" panose="02040503050406030204" pitchFamily="18" charset="0"/>
                                <a:ea typeface="Cambria Math" panose="02040503050406030204" pitchFamily="18" charset="0"/>
                              </a:rPr>
                              <m:t>3</m:t>
                            </m:r>
                          </m:sub>
                        </m:sSub>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64" name="TextBox 63">
                  <a:extLst>
                    <a:ext uri="{FF2B5EF4-FFF2-40B4-BE49-F238E27FC236}">
                      <a16:creationId xmlns:a16="http://schemas.microsoft.com/office/drawing/2014/main" id="{E95508FC-0FBC-411A-B890-68F503436CE2}"/>
                    </a:ext>
                  </a:extLst>
                </p:cNvPr>
                <p:cNvSpPr txBox="1">
                  <a:spLocks noRot="1" noChangeAspect="1" noMove="1" noResize="1" noEditPoints="1" noAdjustHandles="1" noChangeArrowheads="1" noChangeShapeType="1" noTextEdit="1"/>
                </p:cNvSpPr>
                <p:nvPr/>
              </p:nvSpPr>
              <p:spPr>
                <a:xfrm>
                  <a:off x="2789851" y="4378014"/>
                  <a:ext cx="360376" cy="338554"/>
                </a:xfrm>
                <a:prstGeom prst="rect">
                  <a:avLst/>
                </a:prstGeom>
                <a:blipFill>
                  <a:blip r:embed="rId3"/>
                  <a:stretch>
                    <a:fillRect/>
                  </a:stretch>
                </a:blipFill>
              </p:spPr>
              <p:txBody>
                <a:bodyPr/>
                <a:lstStyle/>
                <a:p>
                  <a:r>
                    <a:rPr lang="de-DE">
                      <a:noFill/>
                    </a:rPr>
                    <a:t> </a:t>
                  </a:r>
                </a:p>
              </p:txBody>
            </p:sp>
          </mc:Fallback>
        </mc:AlternateContent>
        <p:sp>
          <p:nvSpPr>
            <p:cNvPr id="65" name="Arrow: Curved Up 64">
              <a:extLst>
                <a:ext uri="{FF2B5EF4-FFF2-40B4-BE49-F238E27FC236}">
                  <a16:creationId xmlns:a16="http://schemas.microsoft.com/office/drawing/2014/main" id="{0195DF48-C81F-40C3-B5CA-7D54652BEEF6}"/>
                </a:ext>
              </a:extLst>
            </p:cNvPr>
            <p:cNvSpPr/>
            <p:nvPr/>
          </p:nvSpPr>
          <p:spPr bwMode="auto">
            <a:xfrm rot="20252545">
              <a:off x="1175080" y="3081828"/>
              <a:ext cx="1019708" cy="281804"/>
            </a:xfrm>
            <a:prstGeom prst="curvedUpArrow">
              <a:avLst>
                <a:gd name="adj1" fmla="val 25000"/>
                <a:gd name="adj2" fmla="val 50000"/>
                <a:gd name="adj3" fmla="val 25767"/>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E5568FD-3CD4-45C5-8BA8-C8DC21DB7C25}"/>
                    </a:ext>
                  </a:extLst>
                </p:cNvPr>
                <p:cNvSpPr txBox="1"/>
                <p:nvPr/>
              </p:nvSpPr>
              <p:spPr>
                <a:xfrm>
                  <a:off x="1365629" y="3000896"/>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𝛼</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66" name="TextBox 65">
                  <a:extLst>
                    <a:ext uri="{FF2B5EF4-FFF2-40B4-BE49-F238E27FC236}">
                      <a16:creationId xmlns:a16="http://schemas.microsoft.com/office/drawing/2014/main" id="{1E5568FD-3CD4-45C5-8BA8-C8DC21DB7C25}"/>
                    </a:ext>
                  </a:extLst>
                </p:cNvPr>
                <p:cNvSpPr txBox="1">
                  <a:spLocks noRot="1" noChangeAspect="1" noMove="1" noResize="1" noEditPoints="1" noAdjustHandles="1" noChangeArrowheads="1" noChangeShapeType="1" noTextEdit="1"/>
                </p:cNvSpPr>
                <p:nvPr/>
              </p:nvSpPr>
              <p:spPr>
                <a:xfrm>
                  <a:off x="1365629" y="3000896"/>
                  <a:ext cx="360376" cy="400110"/>
                </a:xfrm>
                <a:prstGeom prst="rect">
                  <a:avLst/>
                </a:prstGeom>
                <a:blipFill>
                  <a:blip r:embed="rId4"/>
                  <a:stretch>
                    <a:fillRect/>
                  </a:stretch>
                </a:blipFill>
              </p:spPr>
              <p:txBody>
                <a:bodyPr/>
                <a:lstStyle/>
                <a:p>
                  <a:r>
                    <a:rPr lang="de-DE">
                      <a:noFill/>
                    </a:rPr>
                    <a:t> </a:t>
                  </a:r>
                </a:p>
              </p:txBody>
            </p:sp>
          </mc:Fallback>
        </mc:AlternateContent>
        <p:sp>
          <p:nvSpPr>
            <p:cNvPr id="67" name="Arrow: Curved Up 66">
              <a:extLst>
                <a:ext uri="{FF2B5EF4-FFF2-40B4-BE49-F238E27FC236}">
                  <a16:creationId xmlns:a16="http://schemas.microsoft.com/office/drawing/2014/main" id="{118D0393-48B9-44AE-9233-3146590FF526}"/>
                </a:ext>
              </a:extLst>
            </p:cNvPr>
            <p:cNvSpPr/>
            <p:nvPr/>
          </p:nvSpPr>
          <p:spPr bwMode="auto">
            <a:xfrm rot="13539720">
              <a:off x="2219798" y="3778097"/>
              <a:ext cx="828418" cy="330663"/>
            </a:xfrm>
            <a:prstGeom prst="curvedUpArrow">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378C9D8-1736-49C4-B727-455C47B51651}"/>
                    </a:ext>
                  </a:extLst>
                </p:cNvPr>
                <p:cNvSpPr txBox="1"/>
                <p:nvPr/>
              </p:nvSpPr>
              <p:spPr>
                <a:xfrm>
                  <a:off x="2440535" y="3771147"/>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𝜒</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28" name="TextBox 27">
                  <a:extLst>
                    <a:ext uri="{FF2B5EF4-FFF2-40B4-BE49-F238E27FC236}">
                      <a16:creationId xmlns:a16="http://schemas.microsoft.com/office/drawing/2014/main" id="{6378C9D8-1736-49C4-B727-455C47B51651}"/>
                    </a:ext>
                  </a:extLst>
                </p:cNvPr>
                <p:cNvSpPr txBox="1">
                  <a:spLocks noRot="1" noChangeAspect="1" noMove="1" noResize="1" noEditPoints="1" noAdjustHandles="1" noChangeArrowheads="1" noChangeShapeType="1" noTextEdit="1"/>
                </p:cNvSpPr>
                <p:nvPr/>
              </p:nvSpPr>
              <p:spPr>
                <a:xfrm>
                  <a:off x="2440535" y="3771147"/>
                  <a:ext cx="360376" cy="400110"/>
                </a:xfrm>
                <a:prstGeom prst="rect">
                  <a:avLst/>
                </a:prstGeom>
                <a:blipFill>
                  <a:blip r:embed="rId5"/>
                  <a:stretch>
                    <a:fillRect b="-9231"/>
                  </a:stretch>
                </a:blipFill>
              </p:spPr>
              <p:txBody>
                <a:bodyPr/>
                <a:lstStyle/>
                <a:p>
                  <a:r>
                    <a:rPr lang="de-DE">
                      <a:noFill/>
                    </a:rPr>
                    <a:t> </a:t>
                  </a:r>
                </a:p>
              </p:txBody>
            </p:sp>
          </mc:Fallback>
        </mc:AlternateContent>
        <p:sp>
          <p:nvSpPr>
            <p:cNvPr id="30" name="Arrow: Curved Up 29">
              <a:extLst>
                <a:ext uri="{FF2B5EF4-FFF2-40B4-BE49-F238E27FC236}">
                  <a16:creationId xmlns:a16="http://schemas.microsoft.com/office/drawing/2014/main" id="{80E3313D-DA5E-4845-ABCB-653BB4C90C04}"/>
                </a:ext>
              </a:extLst>
            </p:cNvPr>
            <p:cNvSpPr/>
            <p:nvPr/>
          </p:nvSpPr>
          <p:spPr bwMode="auto">
            <a:xfrm rot="19382918">
              <a:off x="2082435" y="3404291"/>
              <a:ext cx="467650" cy="194860"/>
            </a:xfrm>
            <a:prstGeom prst="curvedUpArrow">
              <a:avLst/>
            </a:prstGeom>
            <a:solidFill>
              <a:schemeClr val="tx1">
                <a:lumMod val="65000"/>
                <a:lumOff val="3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506BC1-BD3C-4632-B3DB-C185265ED76D}"/>
                    </a:ext>
                  </a:extLst>
                </p:cNvPr>
                <p:cNvSpPr txBox="1"/>
                <p:nvPr/>
              </p:nvSpPr>
              <p:spPr>
                <a:xfrm>
                  <a:off x="2098056" y="3238227"/>
                  <a:ext cx="3603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000" i="1" smtClean="0">
                            <a:solidFill>
                              <a:schemeClr val="bg1">
                                <a:lumMod val="75000"/>
                              </a:schemeClr>
                            </a:solidFill>
                            <a:latin typeface="Cambria Math" panose="02040503050406030204" pitchFamily="18" charset="0"/>
                            <a:ea typeface="Cambria Math" panose="02040503050406030204" pitchFamily="18" charset="0"/>
                          </a:rPr>
                          <m:t>𝛽</m:t>
                        </m:r>
                      </m:oMath>
                    </m:oMathPara>
                  </a14:m>
                  <a:endParaRPr lang="de-DE" sz="2000" dirty="0">
                    <a:solidFill>
                      <a:srgbClr val="FFFF00"/>
                    </a:solidFill>
                    <a:latin typeface="Verdana" panose="020B0604030504040204" pitchFamily="34" charset="0"/>
                    <a:ea typeface="Verdana" panose="020B0604030504040204" pitchFamily="34" charset="0"/>
                  </a:endParaRPr>
                </a:p>
              </p:txBody>
            </p:sp>
          </mc:Choice>
          <mc:Fallback xmlns="">
            <p:sp>
              <p:nvSpPr>
                <p:cNvPr id="31" name="TextBox 30">
                  <a:extLst>
                    <a:ext uri="{FF2B5EF4-FFF2-40B4-BE49-F238E27FC236}">
                      <a16:creationId xmlns:a16="http://schemas.microsoft.com/office/drawing/2014/main" id="{C3506BC1-BD3C-4632-B3DB-C185265ED76D}"/>
                    </a:ext>
                  </a:extLst>
                </p:cNvPr>
                <p:cNvSpPr txBox="1">
                  <a:spLocks noRot="1" noChangeAspect="1" noMove="1" noResize="1" noEditPoints="1" noAdjustHandles="1" noChangeArrowheads="1" noChangeShapeType="1" noTextEdit="1"/>
                </p:cNvSpPr>
                <p:nvPr/>
              </p:nvSpPr>
              <p:spPr>
                <a:xfrm>
                  <a:off x="2098056" y="3238227"/>
                  <a:ext cx="360376" cy="400110"/>
                </a:xfrm>
                <a:prstGeom prst="rect">
                  <a:avLst/>
                </a:prstGeom>
                <a:blipFill>
                  <a:blip r:embed="rId6"/>
                  <a:stretch>
                    <a:fillRect l="-5085" r="-3390" b="-16667"/>
                  </a:stretch>
                </a:blipFill>
              </p:spPr>
              <p:txBody>
                <a:bodyPr/>
                <a:lstStyle/>
                <a:p>
                  <a:r>
                    <a:rPr lang="de-DE">
                      <a:noFill/>
                    </a:rPr>
                    <a:t> </a:t>
                  </a:r>
                </a:p>
              </p:txBody>
            </p:sp>
          </mc:Fallback>
        </mc:AlternateContent>
      </p:grpSp>
      <p:sp>
        <p:nvSpPr>
          <p:cNvPr id="32" name="TextBox 31">
            <a:extLst>
              <a:ext uri="{FF2B5EF4-FFF2-40B4-BE49-F238E27FC236}">
                <a16:creationId xmlns:a16="http://schemas.microsoft.com/office/drawing/2014/main" id="{48670744-4E95-4B79-9D59-87AEECB7B628}"/>
              </a:ext>
            </a:extLst>
          </p:cNvPr>
          <p:cNvSpPr txBox="1"/>
          <p:nvPr/>
        </p:nvSpPr>
        <p:spPr>
          <a:xfrm>
            <a:off x="5601072" y="2353718"/>
            <a:ext cx="2572834" cy="369332"/>
          </a:xfrm>
          <a:prstGeom prst="rect">
            <a:avLst/>
          </a:prstGeom>
          <a:noFill/>
        </p:spPr>
        <p:txBody>
          <a:bodyPr wrap="square" rtlCol="0">
            <a:spAutoFit/>
          </a:bodyPr>
          <a:lstStyle/>
          <a:p>
            <a:pPr algn="ctr"/>
            <a:r>
              <a:rPr lang="de-DE" sz="1800" b="1" dirty="0">
                <a:solidFill>
                  <a:schemeClr val="bg1"/>
                </a:solidFill>
                <a:latin typeface="Verdana" panose="020B0604030504040204" pitchFamily="34" charset="0"/>
                <a:ea typeface="Verdana" panose="020B0604030504040204" pitchFamily="34" charset="0"/>
              </a:rPr>
              <a:t>Law of Cosines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B87F04-B618-4353-90F7-BCD478D44BB3}"/>
                  </a:ext>
                </a:extLst>
              </p:cNvPr>
              <p:cNvSpPr txBox="1"/>
              <p:nvPr/>
            </p:nvSpPr>
            <p:spPr>
              <a:xfrm>
                <a:off x="4642904" y="3249747"/>
                <a:ext cx="4906471" cy="393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b="1" i="1" smtClean="0">
                              <a:solidFill>
                                <a:schemeClr val="bg1"/>
                              </a:solidFill>
                              <a:latin typeface="Cambria Math" panose="02040503050406030204" pitchFamily="18" charset="0"/>
                            </a:rPr>
                          </m:ctrlPr>
                        </m:sSubSupPr>
                        <m:e>
                          <m:r>
                            <a:rPr lang="de-DE" b="1" i="1" smtClean="0">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𝟐</m:t>
                          </m:r>
                        </m:sub>
                        <m:sup>
                          <m:r>
                            <a:rPr lang="de-DE" b="1" i="1" smtClean="0">
                              <a:solidFill>
                                <a:schemeClr val="bg1"/>
                              </a:solidFill>
                              <a:latin typeface="Cambria Math" panose="02040503050406030204" pitchFamily="18" charset="0"/>
                            </a:rPr>
                            <m:t>𝟐</m:t>
                          </m:r>
                        </m:sup>
                      </m:sSubSup>
                      <m:r>
                        <a:rPr lang="de-DE" b="1" i="1" smtClean="0">
                          <a:solidFill>
                            <a:schemeClr val="bg1"/>
                          </a:solidFill>
                          <a:latin typeface="Cambria Math" panose="02040503050406030204" pitchFamily="18" charset="0"/>
                        </a:rPr>
                        <m:t>=</m:t>
                      </m:r>
                      <m:sSubSup>
                        <m:sSubSupPr>
                          <m:ctrlPr>
                            <a:rPr lang="de-DE" b="1" i="1">
                              <a:solidFill>
                                <a:schemeClr val="bg1"/>
                              </a:solidFill>
                              <a:latin typeface="Cambria Math" panose="02040503050406030204" pitchFamily="18" charset="0"/>
                            </a:rPr>
                          </m:ctrlPr>
                        </m:sSubSupPr>
                        <m:e>
                          <m:r>
                            <a:rPr lang="de-DE" b="1" i="1">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𝟏</m:t>
                          </m:r>
                        </m:sub>
                        <m:sup>
                          <m:r>
                            <a:rPr lang="de-DE" b="1" i="1" smtClean="0">
                              <a:solidFill>
                                <a:schemeClr val="bg1"/>
                              </a:solidFill>
                              <a:latin typeface="Cambria Math" panose="02040503050406030204" pitchFamily="18" charset="0"/>
                            </a:rPr>
                            <m:t>𝟐</m:t>
                          </m:r>
                        </m:sup>
                      </m:sSubSup>
                      <m:r>
                        <a:rPr lang="de-DE" b="1" i="1" smtClean="0">
                          <a:solidFill>
                            <a:schemeClr val="bg1"/>
                          </a:solidFill>
                          <a:latin typeface="Cambria Math" panose="02040503050406030204" pitchFamily="18" charset="0"/>
                        </a:rPr>
                        <m:t>+</m:t>
                      </m:r>
                      <m:sSup>
                        <m:sSupPr>
                          <m:ctrlPr>
                            <a:rPr lang="de-DE" b="1" i="1" smtClean="0">
                              <a:solidFill>
                                <a:schemeClr val="bg1"/>
                              </a:solidFill>
                              <a:latin typeface="Cambria Math" panose="02040503050406030204" pitchFamily="18" charset="0"/>
                            </a:rPr>
                          </m:ctrlPr>
                        </m:sSupPr>
                        <m:e>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𝒑</m:t>
                          </m:r>
                          <m:r>
                            <a:rPr lang="de-DE" b="1" i="1" smtClean="0">
                              <a:solidFill>
                                <a:schemeClr val="bg1"/>
                              </a:solidFill>
                              <a:latin typeface="Cambria Math" panose="02040503050406030204" pitchFamily="18" charset="0"/>
                            </a:rPr>
                            <m:t>|</m:t>
                          </m:r>
                        </m:e>
                        <m:sup>
                          <m:r>
                            <a:rPr lang="de-DE" b="1" i="1" smtClean="0">
                              <a:solidFill>
                                <a:schemeClr val="bg1"/>
                              </a:solidFill>
                              <a:latin typeface="Cambria Math" panose="02040503050406030204" pitchFamily="18" charset="0"/>
                            </a:rPr>
                            <m:t>𝟐</m:t>
                          </m:r>
                        </m:sup>
                      </m:sSup>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𝟐</m:t>
                      </m:r>
                      <m:r>
                        <a:rPr lang="de-DE" b="1" i="1" smtClean="0">
                          <a:solidFill>
                            <a:schemeClr val="bg1"/>
                          </a:solidFill>
                          <a:latin typeface="Cambria Math" panose="02040503050406030204" pitchFamily="18" charset="0"/>
                        </a:rPr>
                        <m:t>∗</m:t>
                      </m:r>
                      <m:sSub>
                        <m:sSubPr>
                          <m:ctrlPr>
                            <a:rPr lang="de-DE" b="1" i="1" smtClean="0">
                              <a:solidFill>
                                <a:schemeClr val="bg1"/>
                              </a:solidFill>
                              <a:latin typeface="Cambria Math" panose="02040503050406030204" pitchFamily="18" charset="0"/>
                            </a:rPr>
                          </m:ctrlPr>
                        </m:sSubPr>
                        <m:e>
                          <m:r>
                            <a:rPr lang="de-DE" b="1" i="1" smtClean="0">
                              <a:solidFill>
                                <a:schemeClr val="bg1"/>
                              </a:solidFill>
                              <a:latin typeface="Cambria Math" panose="02040503050406030204" pitchFamily="18" charset="0"/>
                            </a:rPr>
                            <m:t>𝒍</m:t>
                          </m:r>
                        </m:e>
                        <m:sub>
                          <m:r>
                            <a:rPr lang="de-DE" b="1" i="1" smtClean="0">
                              <a:solidFill>
                                <a:schemeClr val="bg1"/>
                              </a:solidFill>
                              <a:latin typeface="Cambria Math" panose="02040503050406030204" pitchFamily="18" charset="0"/>
                            </a:rPr>
                            <m:t>𝟏</m:t>
                          </m:r>
                        </m:sub>
                      </m:sSub>
                      <m:r>
                        <a:rPr lang="de-DE" b="1" i="1" smtClean="0">
                          <a:solidFill>
                            <a:schemeClr val="bg1"/>
                          </a:solidFill>
                          <a:latin typeface="Cambria Math" panose="02040503050406030204" pitchFamily="18" charset="0"/>
                        </a:rPr>
                        <m:t>∗</m:t>
                      </m:r>
                      <m:d>
                        <m:dPr>
                          <m:begChr m:val="|"/>
                          <m:endChr m:val="|"/>
                          <m:ctrlPr>
                            <a:rPr lang="de-DE" b="1" i="1" smtClean="0">
                              <a:solidFill>
                                <a:schemeClr val="bg1"/>
                              </a:solidFill>
                              <a:latin typeface="Cambria Math" panose="02040503050406030204" pitchFamily="18" charset="0"/>
                            </a:rPr>
                          </m:ctrlPr>
                        </m:dPr>
                        <m:e>
                          <m:r>
                            <a:rPr lang="de-DE" b="1" i="1" smtClean="0">
                              <a:solidFill>
                                <a:schemeClr val="bg1"/>
                              </a:solidFill>
                              <a:latin typeface="Cambria Math" panose="02040503050406030204" pitchFamily="18" charset="0"/>
                            </a:rPr>
                            <m:t>𝒑</m:t>
                          </m:r>
                        </m:e>
                      </m:d>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rPr>
                        <m:t>𝒄𝒐𝒔</m:t>
                      </m:r>
                      <m:r>
                        <a:rPr lang="de-DE" b="1" i="1" smtClean="0">
                          <a:solidFill>
                            <a:schemeClr val="bg1"/>
                          </a:solidFill>
                          <a:latin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m:t>
                      </m:r>
                    </m:oMath>
                  </m:oMathPara>
                </a14:m>
                <a:endParaRPr lang="de-DE" b="1" dirty="0">
                  <a:solidFill>
                    <a:schemeClr val="bg1"/>
                  </a:solidFill>
                </a:endParaRPr>
              </a:p>
            </p:txBody>
          </p:sp>
        </mc:Choice>
        <mc:Fallback xmlns="">
          <p:sp>
            <p:nvSpPr>
              <p:cNvPr id="33" name="TextBox 32">
                <a:extLst>
                  <a:ext uri="{FF2B5EF4-FFF2-40B4-BE49-F238E27FC236}">
                    <a16:creationId xmlns:a16="http://schemas.microsoft.com/office/drawing/2014/main" id="{81B87F04-B618-4353-90F7-BCD478D44BB3}"/>
                  </a:ext>
                </a:extLst>
              </p:cNvPr>
              <p:cNvSpPr txBox="1">
                <a:spLocks noRot="1" noChangeAspect="1" noMove="1" noResize="1" noEditPoints="1" noAdjustHandles="1" noChangeArrowheads="1" noChangeShapeType="1" noTextEdit="1"/>
              </p:cNvSpPr>
              <p:nvPr/>
            </p:nvSpPr>
            <p:spPr>
              <a:xfrm>
                <a:off x="4642904" y="3249747"/>
                <a:ext cx="4906471" cy="393185"/>
              </a:xfrm>
              <a:prstGeom prst="rect">
                <a:avLst/>
              </a:prstGeom>
              <a:blipFill>
                <a:blip r:embed="rId7"/>
                <a:stretch>
                  <a:fillRect/>
                </a:stretch>
              </a:blipFill>
            </p:spPr>
            <p:txBody>
              <a:bodyPr/>
              <a:lstStyle/>
              <a:p>
                <a:r>
                  <a:rPr lang="de-DE">
                    <a:noFill/>
                  </a:rPr>
                  <a:t> </a:t>
                </a:r>
              </a:p>
            </p:txBody>
          </p:sp>
        </mc:Fallback>
      </mc:AlternateContent>
      <p:sp>
        <p:nvSpPr>
          <p:cNvPr id="34" name="Arrow: Down 33">
            <a:extLst>
              <a:ext uri="{FF2B5EF4-FFF2-40B4-BE49-F238E27FC236}">
                <a16:creationId xmlns:a16="http://schemas.microsoft.com/office/drawing/2014/main" id="{CBD7A375-78B0-4614-8E50-930D734408D8}"/>
              </a:ext>
            </a:extLst>
          </p:cNvPr>
          <p:cNvSpPr/>
          <p:nvPr/>
        </p:nvSpPr>
        <p:spPr bwMode="auto">
          <a:xfrm>
            <a:off x="6698407" y="2771000"/>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
        <p:nvSpPr>
          <p:cNvPr id="36" name="Arrow: Down 35">
            <a:extLst>
              <a:ext uri="{FF2B5EF4-FFF2-40B4-BE49-F238E27FC236}">
                <a16:creationId xmlns:a16="http://schemas.microsoft.com/office/drawing/2014/main" id="{D69AC4DF-0A10-49DF-ACA5-4DF32323DBEF}"/>
              </a:ext>
            </a:extLst>
          </p:cNvPr>
          <p:cNvSpPr/>
          <p:nvPr/>
        </p:nvSpPr>
        <p:spPr bwMode="auto">
          <a:xfrm>
            <a:off x="6698407" y="3807412"/>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A908AB9-DC92-442A-954E-140C70ECBEBD}"/>
                  </a:ext>
                </a:extLst>
              </p:cNvPr>
              <p:cNvSpPr txBox="1"/>
              <p:nvPr/>
            </p:nvSpPr>
            <p:spPr>
              <a:xfrm>
                <a:off x="6577863" y="4283041"/>
                <a:ext cx="601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𝝌</m:t>
                      </m:r>
                    </m:oMath>
                  </m:oMathPara>
                </a14:m>
                <a:endParaRPr lang="de-DE" b="1" dirty="0">
                  <a:solidFill>
                    <a:schemeClr val="bg1"/>
                  </a:solidFill>
                </a:endParaRPr>
              </a:p>
            </p:txBody>
          </p:sp>
        </mc:Choice>
        <mc:Fallback xmlns="">
          <p:sp>
            <p:nvSpPr>
              <p:cNvPr id="37" name="TextBox 36">
                <a:extLst>
                  <a:ext uri="{FF2B5EF4-FFF2-40B4-BE49-F238E27FC236}">
                    <a16:creationId xmlns:a16="http://schemas.microsoft.com/office/drawing/2014/main" id="{2A908AB9-DC92-442A-954E-140C70ECBEBD}"/>
                  </a:ext>
                </a:extLst>
              </p:cNvPr>
              <p:cNvSpPr txBox="1">
                <a:spLocks noRot="1" noChangeAspect="1" noMove="1" noResize="1" noEditPoints="1" noAdjustHandles="1" noChangeArrowheads="1" noChangeShapeType="1" noTextEdit="1"/>
              </p:cNvSpPr>
              <p:nvPr/>
            </p:nvSpPr>
            <p:spPr>
              <a:xfrm>
                <a:off x="6577863" y="4283041"/>
                <a:ext cx="601127" cy="369332"/>
              </a:xfrm>
              <a:prstGeom prst="rect">
                <a:avLst/>
              </a:prstGeom>
              <a:blipFill>
                <a:blip r:embed="rId8"/>
                <a:stretch>
                  <a:fillRect l="-16162" r="-11111" b="-36667"/>
                </a:stretch>
              </a:blipFill>
            </p:spPr>
            <p:txBody>
              <a:bodyPr/>
              <a:lstStyle/>
              <a:p>
                <a:r>
                  <a:rPr lang="de-DE">
                    <a:noFill/>
                  </a:rPr>
                  <a:t> </a:t>
                </a:r>
              </a:p>
            </p:txBody>
          </p:sp>
        </mc:Fallback>
      </mc:AlternateContent>
      <p:sp>
        <p:nvSpPr>
          <p:cNvPr id="38" name="Arrow: Down 37">
            <a:extLst>
              <a:ext uri="{FF2B5EF4-FFF2-40B4-BE49-F238E27FC236}">
                <a16:creationId xmlns:a16="http://schemas.microsoft.com/office/drawing/2014/main" id="{3CA867C3-EAD7-452E-8AF3-4788ACB11235}"/>
              </a:ext>
            </a:extLst>
          </p:cNvPr>
          <p:cNvSpPr/>
          <p:nvPr/>
        </p:nvSpPr>
        <p:spPr bwMode="auto">
          <a:xfrm>
            <a:off x="6698407" y="4847885"/>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AD5382B-9619-46D6-997A-AA8AE7BB2C46}"/>
                  </a:ext>
                </a:extLst>
              </p:cNvPr>
              <p:cNvSpPr txBox="1"/>
              <p:nvPr/>
            </p:nvSpPr>
            <p:spPr>
              <a:xfrm>
                <a:off x="5165681" y="5291916"/>
                <a:ext cx="34254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b="1" i="1" smtClean="0">
                              <a:solidFill>
                                <a:schemeClr val="bg1"/>
                              </a:solidFill>
                              <a:latin typeface="Cambria Math" panose="02040503050406030204" pitchFamily="18" charset="0"/>
                              <a:ea typeface="Cambria Math" panose="02040503050406030204" pitchFamily="18" charset="0"/>
                            </a:rPr>
                          </m:ctrlPr>
                        </m:sSubPr>
                        <m:e>
                          <m:r>
                            <a:rPr lang="de-DE" b="1" i="1" smtClean="0">
                              <a:solidFill>
                                <a:schemeClr val="bg1"/>
                              </a:solidFill>
                              <a:latin typeface="Cambria Math" panose="02040503050406030204" pitchFamily="18" charset="0"/>
                              <a:ea typeface="Cambria Math" panose="02040503050406030204" pitchFamily="18" charset="0"/>
                            </a:rPr>
                            <m:t>𝚯</m:t>
                          </m:r>
                        </m:e>
                        <m:sub>
                          <m:r>
                            <a:rPr lang="de-DE" b="1" i="1" smtClean="0">
                              <a:solidFill>
                                <a:schemeClr val="bg1"/>
                              </a:solidFill>
                              <a:latin typeface="Cambria Math" panose="02040503050406030204" pitchFamily="18" charset="0"/>
                              <a:ea typeface="Cambria Math" panose="02040503050406030204" pitchFamily="18" charset="0"/>
                            </a:rPr>
                            <m:t>𝟏</m:t>
                          </m:r>
                        </m:sub>
                      </m:sSub>
                      <m:r>
                        <a:rPr lang="de-DE" b="1" i="1" smtClean="0">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𝜶</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𝜷</m:t>
                      </m:r>
                      <m:r>
                        <a:rPr lang="de-DE" b="1" i="1" smtClean="0">
                          <a:solidFill>
                            <a:schemeClr val="bg1"/>
                          </a:solidFill>
                          <a:latin typeface="Cambria Math" panose="02040503050406030204" pitchFamily="18" charset="0"/>
                          <a:ea typeface="Cambria Math" panose="02040503050406030204" pitchFamily="18" charset="0"/>
                        </a:rPr>
                        <m:t>,</m:t>
                      </m:r>
                      <m:sSub>
                        <m:sSubPr>
                          <m:ctrlPr>
                            <a:rPr lang="de-DE" b="1" i="1">
                              <a:solidFill>
                                <a:schemeClr val="bg1"/>
                              </a:solidFill>
                              <a:latin typeface="Cambria Math" panose="02040503050406030204" pitchFamily="18" charset="0"/>
                              <a:ea typeface="Cambria Math" panose="02040503050406030204" pitchFamily="18" charset="0"/>
                            </a:rPr>
                          </m:ctrlPr>
                        </m:sSubPr>
                        <m:e>
                          <m:r>
                            <a:rPr lang="de-DE" b="1" i="1">
                              <a:solidFill>
                                <a:schemeClr val="bg1"/>
                              </a:solidFill>
                              <a:latin typeface="Cambria Math" panose="02040503050406030204" pitchFamily="18" charset="0"/>
                              <a:ea typeface="Cambria Math" panose="02040503050406030204" pitchFamily="18" charset="0"/>
                            </a:rPr>
                            <m:t>𝚯</m:t>
                          </m:r>
                        </m:e>
                        <m:sub>
                          <m:r>
                            <a:rPr lang="de-DE" b="1" i="1" smtClean="0">
                              <a:solidFill>
                                <a:schemeClr val="bg1"/>
                              </a:solidFill>
                              <a:latin typeface="Cambria Math" panose="02040503050406030204" pitchFamily="18" charset="0"/>
                              <a:ea typeface="Cambria Math" panose="02040503050406030204" pitchFamily="18" charset="0"/>
                            </a:rPr>
                            <m:t>𝟐</m:t>
                          </m:r>
                        </m:sub>
                      </m:sSub>
                      <m:r>
                        <a:rPr lang="de-DE" b="1" i="1">
                          <a:solidFill>
                            <a:schemeClr val="bg1"/>
                          </a:solidFill>
                          <a:latin typeface="Cambria Math" panose="02040503050406030204" pitchFamily="18" charset="0"/>
                          <a:ea typeface="Cambria Math" panose="02040503050406030204" pitchFamily="18" charset="0"/>
                        </a:rPr>
                        <m:t>= </m:t>
                      </m:r>
                      <m:r>
                        <a:rPr lang="de-DE" b="1" i="1" smtClean="0">
                          <a:solidFill>
                            <a:schemeClr val="bg1"/>
                          </a:solidFill>
                          <a:latin typeface="Cambria Math" panose="02040503050406030204" pitchFamily="18" charset="0"/>
                          <a:ea typeface="Cambria Math" panose="02040503050406030204" pitchFamily="18" charset="0"/>
                        </a:rPr>
                        <m:t>𝝅</m:t>
                      </m:r>
                      <m:r>
                        <a:rPr lang="de-DE" b="1" i="1">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𝝌</m:t>
                      </m:r>
                    </m:oMath>
                  </m:oMathPara>
                </a14:m>
                <a:endParaRPr lang="de-DE" b="1" dirty="0">
                  <a:solidFill>
                    <a:schemeClr val="bg1"/>
                  </a:solidFill>
                </a:endParaRPr>
              </a:p>
            </p:txBody>
          </p:sp>
        </mc:Choice>
        <mc:Fallback xmlns="">
          <p:sp>
            <p:nvSpPr>
              <p:cNvPr id="39" name="TextBox 38">
                <a:extLst>
                  <a:ext uri="{FF2B5EF4-FFF2-40B4-BE49-F238E27FC236}">
                    <a16:creationId xmlns:a16="http://schemas.microsoft.com/office/drawing/2014/main" id="{5AD5382B-9619-46D6-997A-AA8AE7BB2C46}"/>
                  </a:ext>
                </a:extLst>
              </p:cNvPr>
              <p:cNvSpPr txBox="1">
                <a:spLocks noRot="1" noChangeAspect="1" noMove="1" noResize="1" noEditPoints="1" noAdjustHandles="1" noChangeArrowheads="1" noChangeShapeType="1" noTextEdit="1"/>
              </p:cNvSpPr>
              <p:nvPr/>
            </p:nvSpPr>
            <p:spPr>
              <a:xfrm>
                <a:off x="5165681" y="5291916"/>
                <a:ext cx="3425490" cy="369332"/>
              </a:xfrm>
              <a:prstGeom prst="rect">
                <a:avLst/>
              </a:prstGeom>
              <a:blipFill>
                <a:blip r:embed="rId9"/>
                <a:stretch>
                  <a:fillRect l="-1423" r="-1601" b="-360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F0C7F1A-C4AF-486E-B9B4-DBED443F1C1A}"/>
                  </a:ext>
                </a:extLst>
              </p:cNvPr>
              <p:cNvSpPr txBox="1"/>
              <p:nvPr/>
            </p:nvSpPr>
            <p:spPr>
              <a:xfrm>
                <a:off x="5722949" y="1446218"/>
                <a:ext cx="23109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bg1"/>
                          </a:solidFill>
                          <a:latin typeface="Cambria Math" panose="02040503050406030204" pitchFamily="18" charset="0"/>
                          <a:ea typeface="Cambria Math" panose="02040503050406030204" pitchFamily="18" charset="0"/>
                        </a:rPr>
                        <m:t>𝜶</m:t>
                      </m:r>
                      <m:r>
                        <a:rPr lang="de-DE" b="1" i="1">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𝒂𝒕𝒂𝒏</m:t>
                      </m:r>
                      <m:r>
                        <a:rPr lang="de-DE" b="1" i="1" smtClean="0">
                          <a:solidFill>
                            <a:schemeClr val="bg1"/>
                          </a:solidFill>
                          <a:latin typeface="Cambria Math" panose="02040503050406030204" pitchFamily="18" charset="0"/>
                          <a:ea typeface="Cambria Math" panose="02040503050406030204" pitchFamily="18" charset="0"/>
                        </a:rPr>
                        <m:t>𝟐</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𝒚</m:t>
                      </m:r>
                      <m:r>
                        <a:rPr lang="de-DE" b="1" i="1" smtClean="0">
                          <a:solidFill>
                            <a:schemeClr val="bg1"/>
                          </a:solidFill>
                          <a:latin typeface="Cambria Math" panose="02040503050406030204" pitchFamily="18" charset="0"/>
                          <a:ea typeface="Cambria Math" panose="02040503050406030204" pitchFamily="18" charset="0"/>
                        </a:rPr>
                        <m:t>,</m:t>
                      </m:r>
                      <m:r>
                        <a:rPr lang="de-DE" b="1" i="1" smtClean="0">
                          <a:solidFill>
                            <a:schemeClr val="bg1"/>
                          </a:solidFill>
                          <a:latin typeface="Cambria Math" panose="02040503050406030204" pitchFamily="18" charset="0"/>
                          <a:ea typeface="Cambria Math" panose="02040503050406030204" pitchFamily="18" charset="0"/>
                        </a:rPr>
                        <m:t>𝒙</m:t>
                      </m:r>
                      <m:r>
                        <a:rPr lang="de-DE" b="1" i="1" smtClean="0">
                          <a:solidFill>
                            <a:schemeClr val="bg1"/>
                          </a:solidFill>
                          <a:latin typeface="Cambria Math" panose="02040503050406030204" pitchFamily="18" charset="0"/>
                          <a:ea typeface="Cambria Math" panose="02040503050406030204" pitchFamily="18" charset="0"/>
                        </a:rPr>
                        <m:t>)</m:t>
                      </m:r>
                    </m:oMath>
                  </m:oMathPara>
                </a14:m>
                <a:endParaRPr lang="de-DE" b="1" dirty="0">
                  <a:solidFill>
                    <a:schemeClr val="bg1"/>
                  </a:solidFill>
                </a:endParaRPr>
              </a:p>
            </p:txBody>
          </p:sp>
        </mc:Choice>
        <mc:Fallback xmlns="">
          <p:sp>
            <p:nvSpPr>
              <p:cNvPr id="40" name="TextBox 39">
                <a:extLst>
                  <a:ext uri="{FF2B5EF4-FFF2-40B4-BE49-F238E27FC236}">
                    <a16:creationId xmlns:a16="http://schemas.microsoft.com/office/drawing/2014/main" id="{5F0C7F1A-C4AF-486E-B9B4-DBED443F1C1A}"/>
                  </a:ext>
                </a:extLst>
              </p:cNvPr>
              <p:cNvSpPr txBox="1">
                <a:spLocks noRot="1" noChangeAspect="1" noMove="1" noResize="1" noEditPoints="1" noAdjustHandles="1" noChangeArrowheads="1" noChangeShapeType="1" noTextEdit="1"/>
              </p:cNvSpPr>
              <p:nvPr/>
            </p:nvSpPr>
            <p:spPr>
              <a:xfrm>
                <a:off x="5722949" y="1446218"/>
                <a:ext cx="2310954" cy="369332"/>
              </a:xfrm>
              <a:prstGeom prst="rect">
                <a:avLst/>
              </a:prstGeom>
              <a:blipFill>
                <a:blip r:embed="rId10"/>
                <a:stretch>
                  <a:fillRect l="-1319" r="-3958" b="-36066"/>
                </a:stretch>
              </a:blipFill>
            </p:spPr>
            <p:txBody>
              <a:bodyPr/>
              <a:lstStyle/>
              <a:p>
                <a:r>
                  <a:rPr lang="de-DE">
                    <a:noFill/>
                  </a:rPr>
                  <a:t> </a:t>
                </a:r>
              </a:p>
            </p:txBody>
          </p:sp>
        </mc:Fallback>
      </mc:AlternateContent>
      <p:sp>
        <p:nvSpPr>
          <p:cNvPr id="41" name="Arrow: Down 40">
            <a:extLst>
              <a:ext uri="{FF2B5EF4-FFF2-40B4-BE49-F238E27FC236}">
                <a16:creationId xmlns:a16="http://schemas.microsoft.com/office/drawing/2014/main" id="{122A299B-3E91-4F42-B950-F6A05A282C0B}"/>
              </a:ext>
            </a:extLst>
          </p:cNvPr>
          <p:cNvSpPr/>
          <p:nvPr/>
        </p:nvSpPr>
        <p:spPr bwMode="auto">
          <a:xfrm>
            <a:off x="6698406" y="1909121"/>
            <a:ext cx="360040" cy="396647"/>
          </a:xfrm>
          <a:prstGeom prst="downArrow">
            <a:avLst/>
          </a:prstGeom>
          <a:solidFill>
            <a:srgbClr val="FF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68780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6" grpId="0" animBg="1"/>
      <p:bldP spid="37" grpId="0"/>
      <p:bldP spid="38" grpId="0" animBg="1"/>
      <p:bldP spid="39" grpId="0"/>
      <p:bldP spid="40" grpId="0"/>
      <p:bldP spid="41" grpId="0" animBg="1"/>
    </p:bldLst>
  </p:timing>
</p:sld>
</file>

<file path=ppt/theme/theme1.xml><?xml version="1.0" encoding="utf-8"?>
<a:theme xmlns:a="http://schemas.openxmlformats.org/drawingml/2006/main" name="1_0273710133_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0273710133_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lnDef>
  </a:objectDefaults>
  <a:extraClrSchemeLst>
    <a:extraClrScheme>
      <a:clrScheme name="0273710133_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73710133_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73710133_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73710133_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73710133_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73710133_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73710133_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24</Pages>
  <Words>1229</Words>
  <Application>Microsoft Office PowerPoint</Application>
  <PresentationFormat>A4 Paper (210x297 mm)</PresentationFormat>
  <Paragraphs>207</Paragraphs>
  <Slides>15</Slides>
  <Notes>10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Cambria Math</vt:lpstr>
      <vt:lpstr>Monotype Sorts</vt:lpstr>
      <vt:lpstr>Tahoma</vt:lpstr>
      <vt:lpstr>Times</vt:lpstr>
      <vt:lpstr>Verdana</vt:lpstr>
      <vt:lpstr>Wingdings</vt:lpstr>
      <vt:lpstr>Zapf Dingbats</vt:lpstr>
      <vt:lpstr>1_0273710133_design</vt:lpstr>
      <vt:lpstr>App-controlled LEGO robotic arm</vt:lpstr>
      <vt:lpstr>PowerPoint Presentation</vt:lpstr>
      <vt:lpstr>Motivation</vt:lpstr>
      <vt:lpstr>PowerPoint Presentation</vt:lpstr>
      <vt:lpstr>State of the Art</vt:lpstr>
      <vt:lpstr>Construction</vt:lpstr>
      <vt:lpstr>Android Application</vt:lpstr>
      <vt:lpstr>Forward Kinematics</vt:lpstr>
      <vt:lpstr>Inverse Kinematics</vt:lpstr>
      <vt:lpstr>Inverse Kinematics</vt:lpstr>
      <vt:lpstr>Application - Architecture</vt:lpstr>
      <vt:lpstr>Android Application</vt:lpstr>
      <vt:lpstr>Android Application</vt:lpstr>
      <vt:lpstr>Application - Pipeline</vt:lpstr>
      <vt:lpstr>Thanks for your attention.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Ralf Seepold</dc:creator>
  <cp:keywords/>
  <dc:description/>
  <cp:lastModifiedBy>Christoph Ulrich</cp:lastModifiedBy>
  <cp:revision>270</cp:revision>
  <cp:lastPrinted>2013-03-13T08:06:11Z</cp:lastPrinted>
  <dcterms:created xsi:type="dcterms:W3CDTF">2010-03-17T08:23:53Z</dcterms:created>
  <dcterms:modified xsi:type="dcterms:W3CDTF">2019-01-24T16:13:37Z</dcterms:modified>
  <cp:category/>
</cp:coreProperties>
</file>