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5" r:id="rId1"/>
  </p:sldMasterIdLst>
  <p:notesMasterIdLst>
    <p:notesMasterId r:id="rId8"/>
  </p:notesMasterIdLst>
  <p:handoutMasterIdLst>
    <p:handoutMasterId r:id="rId9"/>
  </p:handoutMasterIdLst>
  <p:sldIdLst>
    <p:sldId id="256" r:id="rId2"/>
    <p:sldId id="314" r:id="rId3"/>
    <p:sldId id="318" r:id="rId4"/>
    <p:sldId id="317" r:id="rId5"/>
    <p:sldId id="316" r:id="rId6"/>
    <p:sldId id="315" r:id="rId7"/>
  </p:sldIdLst>
  <p:sldSz cx="9906000" cy="6858000" type="A4"/>
  <p:notesSz cx="9753600" cy="6629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3F"/>
    <a:srgbClr val="FFFF79"/>
    <a:srgbClr val="F7D940"/>
    <a:srgbClr val="EA9824"/>
    <a:srgbClr val="F3CF63"/>
    <a:srgbClr val="D9852F"/>
    <a:srgbClr val="EDAD2E"/>
    <a:srgbClr val="F8D942"/>
    <a:srgbClr val="FF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81" autoAdjust="0"/>
    <p:restoredTop sz="86458" autoAdjust="0"/>
  </p:normalViewPr>
  <p:slideViewPr>
    <p:cSldViewPr>
      <p:cViewPr varScale="1">
        <p:scale>
          <a:sx n="87" d="100"/>
          <a:sy n="87" d="100"/>
        </p:scale>
        <p:origin x="1404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4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238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7639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77159" y="3150691"/>
            <a:ext cx="7399283" cy="2796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notes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98813" y="577850"/>
            <a:ext cx="3355975" cy="2322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4576198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Why – how – what</a:t>
            </a:r>
          </a:p>
          <a:p>
            <a:endParaRPr lang="en-US" dirty="0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98850" y="563563"/>
            <a:ext cx="2719388" cy="1882775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Construction</a:t>
            </a:r>
          </a:p>
          <a:p>
            <a:r>
              <a:rPr lang="de-DE" dirty="0"/>
              <a:t>Kinematics</a:t>
            </a:r>
          </a:p>
          <a:p>
            <a:r>
              <a:rPr lang="de-DE" dirty="0"/>
              <a:t>App </a:t>
            </a:r>
          </a:p>
        </p:txBody>
      </p:sp>
    </p:spTree>
    <p:extLst>
      <p:ext uri="{BB962C8B-B14F-4D97-AF65-F5344CB8AC3E}">
        <p14:creationId xmlns:p14="http://schemas.microsoft.com/office/powerpoint/2010/main" val="1207899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411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9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grpSp>
        <p:nvGrpSpPr>
          <p:cNvPr id="10" name="Gruppieren 97"/>
          <p:cNvGrpSpPr/>
          <p:nvPr userDrawn="1"/>
        </p:nvGrpSpPr>
        <p:grpSpPr>
          <a:xfrm rot="20403041">
            <a:off x="-1002922" y="2516808"/>
            <a:ext cx="6326003" cy="3965969"/>
            <a:chOff x="-495300" y="2228850"/>
            <a:chExt cx="5848350" cy="3960000"/>
          </a:xfrm>
        </p:grpSpPr>
        <p:sp>
          <p:nvSpPr>
            <p:cNvPr id="11" name="Ellipse 98"/>
            <p:cNvSpPr/>
            <p:nvPr userDrawn="1"/>
          </p:nvSpPr>
          <p:spPr>
            <a:xfrm>
              <a:off x="1409700" y="2228850"/>
              <a:ext cx="3943350" cy="39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2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sp>
        <p:nvSpPr>
          <p:cNvPr id="13" name="Ellipse 5"/>
          <p:cNvSpPr/>
          <p:nvPr userDrawn="1"/>
        </p:nvSpPr>
        <p:spPr bwMode="black">
          <a:xfrm>
            <a:off x="2457001" y="756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4" name="Ellipse 6"/>
          <p:cNvSpPr/>
          <p:nvPr userDrawn="1"/>
        </p:nvSpPr>
        <p:spPr bwMode="black">
          <a:xfrm>
            <a:off x="5772070" y="758313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5" name="Ellipse 7"/>
          <p:cNvSpPr/>
          <p:nvPr userDrawn="1"/>
        </p:nvSpPr>
        <p:spPr bwMode="black">
          <a:xfrm>
            <a:off x="2457001" y="1512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6" name="Ellipse 8"/>
          <p:cNvSpPr/>
          <p:nvPr userDrawn="1"/>
        </p:nvSpPr>
        <p:spPr bwMode="black">
          <a:xfrm>
            <a:off x="3276001" y="1512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7" name="Ellipse 9"/>
          <p:cNvSpPr/>
          <p:nvPr userDrawn="1"/>
        </p:nvSpPr>
        <p:spPr bwMode="black">
          <a:xfrm>
            <a:off x="4095001" y="1512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8" name="Ellipse 10"/>
          <p:cNvSpPr/>
          <p:nvPr userDrawn="1"/>
        </p:nvSpPr>
        <p:spPr bwMode="black">
          <a:xfrm>
            <a:off x="4914001" y="1512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9" name="Ellipse 12"/>
          <p:cNvSpPr/>
          <p:nvPr userDrawn="1"/>
        </p:nvSpPr>
        <p:spPr bwMode="black">
          <a:xfrm>
            <a:off x="6591001" y="1512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0" name="Ellipse 13"/>
          <p:cNvSpPr/>
          <p:nvPr userDrawn="1"/>
        </p:nvSpPr>
        <p:spPr bwMode="black">
          <a:xfrm>
            <a:off x="7410001" y="1512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1" name="Ellipse 14"/>
          <p:cNvSpPr/>
          <p:nvPr userDrawn="1"/>
        </p:nvSpPr>
        <p:spPr bwMode="black">
          <a:xfrm>
            <a:off x="8229001" y="1512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2" name="Ellipse 45"/>
          <p:cNvSpPr/>
          <p:nvPr userDrawn="1"/>
        </p:nvSpPr>
        <p:spPr bwMode="black">
          <a:xfrm>
            <a:off x="7410001" y="3780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3" name="Ellipse 46"/>
          <p:cNvSpPr/>
          <p:nvPr userDrawn="1"/>
        </p:nvSpPr>
        <p:spPr bwMode="black">
          <a:xfrm>
            <a:off x="8229001" y="3780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4" name="Ellipse 56"/>
          <p:cNvSpPr/>
          <p:nvPr userDrawn="1"/>
        </p:nvSpPr>
        <p:spPr bwMode="black">
          <a:xfrm>
            <a:off x="7410197" y="4536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5" name="Ellipse 57"/>
          <p:cNvSpPr/>
          <p:nvPr userDrawn="1"/>
        </p:nvSpPr>
        <p:spPr bwMode="black">
          <a:xfrm>
            <a:off x="819727" y="758356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6" name="Ellipse 58"/>
          <p:cNvSpPr/>
          <p:nvPr userDrawn="1"/>
        </p:nvSpPr>
        <p:spPr bwMode="black">
          <a:xfrm>
            <a:off x="9048001" y="1512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7" name="Ellipse 61"/>
          <p:cNvSpPr/>
          <p:nvPr userDrawn="1"/>
        </p:nvSpPr>
        <p:spPr bwMode="black">
          <a:xfrm>
            <a:off x="9048001" y="3780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8" name="Ellipse 62"/>
          <p:cNvSpPr/>
          <p:nvPr userDrawn="1"/>
        </p:nvSpPr>
        <p:spPr bwMode="black">
          <a:xfrm>
            <a:off x="8177831" y="4488767"/>
            <a:ext cx="119901" cy="110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9" name="Ellipse 63"/>
          <p:cNvSpPr/>
          <p:nvPr userDrawn="1"/>
        </p:nvSpPr>
        <p:spPr bwMode="black">
          <a:xfrm>
            <a:off x="9048001" y="4536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0" name="Ellipse 64"/>
          <p:cNvSpPr/>
          <p:nvPr userDrawn="1"/>
        </p:nvSpPr>
        <p:spPr bwMode="black">
          <a:xfrm>
            <a:off x="819001" y="5328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1" name="Ellipse 65"/>
          <p:cNvSpPr/>
          <p:nvPr userDrawn="1"/>
        </p:nvSpPr>
        <p:spPr bwMode="black">
          <a:xfrm>
            <a:off x="1638001" y="5328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2" name="Ellipse 66"/>
          <p:cNvSpPr/>
          <p:nvPr userDrawn="1"/>
        </p:nvSpPr>
        <p:spPr bwMode="black">
          <a:xfrm>
            <a:off x="2457001" y="5328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3" name="Ellipse 67"/>
          <p:cNvSpPr/>
          <p:nvPr userDrawn="1"/>
        </p:nvSpPr>
        <p:spPr bwMode="black">
          <a:xfrm>
            <a:off x="3276001" y="5328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4" name="Ellipse 68"/>
          <p:cNvSpPr/>
          <p:nvPr userDrawn="1"/>
        </p:nvSpPr>
        <p:spPr bwMode="black">
          <a:xfrm>
            <a:off x="4095001" y="5328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5" name="Ellipse 69"/>
          <p:cNvSpPr/>
          <p:nvPr userDrawn="1"/>
        </p:nvSpPr>
        <p:spPr bwMode="black">
          <a:xfrm>
            <a:off x="4914001" y="5328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6" name="Ellipse 70"/>
          <p:cNvSpPr/>
          <p:nvPr userDrawn="1"/>
        </p:nvSpPr>
        <p:spPr bwMode="black">
          <a:xfrm>
            <a:off x="5772070" y="5328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7" name="Ellipse 71"/>
          <p:cNvSpPr/>
          <p:nvPr userDrawn="1"/>
        </p:nvSpPr>
        <p:spPr bwMode="black">
          <a:xfrm>
            <a:off x="5772070" y="5328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8" name="Ellipse 72"/>
          <p:cNvSpPr/>
          <p:nvPr userDrawn="1"/>
        </p:nvSpPr>
        <p:spPr bwMode="black">
          <a:xfrm>
            <a:off x="6591001" y="5328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         </a:t>
            </a:r>
          </a:p>
        </p:txBody>
      </p:sp>
      <p:sp>
        <p:nvSpPr>
          <p:cNvPr id="39" name="Ellipse 73"/>
          <p:cNvSpPr/>
          <p:nvPr userDrawn="1"/>
        </p:nvSpPr>
        <p:spPr bwMode="black">
          <a:xfrm>
            <a:off x="7410001" y="5328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0" name="Ellipse 74"/>
          <p:cNvSpPr/>
          <p:nvPr userDrawn="1"/>
        </p:nvSpPr>
        <p:spPr bwMode="black">
          <a:xfrm>
            <a:off x="8229001" y="5328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1" name="Ellipse 75"/>
          <p:cNvSpPr/>
          <p:nvPr userDrawn="1"/>
        </p:nvSpPr>
        <p:spPr bwMode="black">
          <a:xfrm>
            <a:off x="819001" y="6084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2" name="Ellipse 76"/>
          <p:cNvSpPr/>
          <p:nvPr userDrawn="1"/>
        </p:nvSpPr>
        <p:spPr bwMode="black">
          <a:xfrm>
            <a:off x="2457001" y="6084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3" name="Ellipse 77"/>
          <p:cNvSpPr/>
          <p:nvPr userDrawn="1"/>
        </p:nvSpPr>
        <p:spPr bwMode="black">
          <a:xfrm>
            <a:off x="3276001" y="6084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4" name="Ellipse 78"/>
          <p:cNvSpPr/>
          <p:nvPr userDrawn="1"/>
        </p:nvSpPr>
        <p:spPr bwMode="black">
          <a:xfrm>
            <a:off x="4095001" y="6084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5" name="Ellipse 79"/>
          <p:cNvSpPr/>
          <p:nvPr userDrawn="1"/>
        </p:nvSpPr>
        <p:spPr bwMode="black">
          <a:xfrm>
            <a:off x="4914001" y="6084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6" name="Ellipse 80"/>
          <p:cNvSpPr/>
          <p:nvPr userDrawn="1"/>
        </p:nvSpPr>
        <p:spPr bwMode="black">
          <a:xfrm>
            <a:off x="5772070" y="6084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7" name="Ellipse 81"/>
          <p:cNvSpPr/>
          <p:nvPr userDrawn="1"/>
        </p:nvSpPr>
        <p:spPr bwMode="black">
          <a:xfrm>
            <a:off x="5772070" y="6084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8" name="Ellipse 82"/>
          <p:cNvSpPr/>
          <p:nvPr userDrawn="1"/>
        </p:nvSpPr>
        <p:spPr bwMode="black">
          <a:xfrm>
            <a:off x="7664209" y="6311249"/>
            <a:ext cx="192781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9" name="Ellipse 83"/>
          <p:cNvSpPr/>
          <p:nvPr userDrawn="1"/>
        </p:nvSpPr>
        <p:spPr bwMode="black">
          <a:xfrm>
            <a:off x="7410001" y="6084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0" name="Ellipse 84"/>
          <p:cNvSpPr/>
          <p:nvPr userDrawn="1"/>
        </p:nvSpPr>
        <p:spPr bwMode="black">
          <a:xfrm>
            <a:off x="9048001" y="5328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1" name="Ellipse 85"/>
          <p:cNvSpPr/>
          <p:nvPr userDrawn="1"/>
        </p:nvSpPr>
        <p:spPr bwMode="black">
          <a:xfrm>
            <a:off x="8229001" y="6084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2" name="Ellipse 86"/>
          <p:cNvSpPr/>
          <p:nvPr userDrawn="1"/>
        </p:nvSpPr>
        <p:spPr bwMode="black">
          <a:xfrm>
            <a:off x="9048001" y="6084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3" name="Ellipse 87"/>
          <p:cNvSpPr/>
          <p:nvPr userDrawn="1"/>
        </p:nvSpPr>
        <p:spPr bwMode="black">
          <a:xfrm>
            <a:off x="6591001" y="756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4" name="Ellipse 88"/>
          <p:cNvSpPr/>
          <p:nvPr userDrawn="1"/>
        </p:nvSpPr>
        <p:spPr bwMode="black">
          <a:xfrm>
            <a:off x="1638001" y="6084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5" name="Ellipse 89"/>
          <p:cNvSpPr/>
          <p:nvPr userDrawn="1"/>
        </p:nvSpPr>
        <p:spPr bwMode="black">
          <a:xfrm>
            <a:off x="3276001" y="756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6" name="Ellipse 90"/>
          <p:cNvSpPr/>
          <p:nvPr userDrawn="1"/>
        </p:nvSpPr>
        <p:spPr bwMode="black">
          <a:xfrm>
            <a:off x="4095001" y="756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7" name="Ellipse 92"/>
          <p:cNvSpPr/>
          <p:nvPr userDrawn="1"/>
        </p:nvSpPr>
        <p:spPr bwMode="black">
          <a:xfrm>
            <a:off x="5772001" y="756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8" name="Ellipse 104"/>
          <p:cNvSpPr/>
          <p:nvPr userDrawn="1"/>
        </p:nvSpPr>
        <p:spPr>
          <a:xfrm>
            <a:off x="3917942" y="608767"/>
            <a:ext cx="349971" cy="3171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9" name="Ellipse 105"/>
          <p:cNvSpPr/>
          <p:nvPr userDrawn="1"/>
        </p:nvSpPr>
        <p:spPr>
          <a:xfrm>
            <a:off x="6214469" y="1169254"/>
            <a:ext cx="773906" cy="7013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60" name="Ellipse 106"/>
          <p:cNvSpPr/>
          <p:nvPr userDrawn="1"/>
        </p:nvSpPr>
        <p:spPr>
          <a:xfrm flipH="1">
            <a:off x="6160118" y="5515914"/>
            <a:ext cx="1062830" cy="9631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61" name="Ellipse 107"/>
          <p:cNvSpPr/>
          <p:nvPr userDrawn="1"/>
        </p:nvSpPr>
        <p:spPr>
          <a:xfrm flipH="1">
            <a:off x="8610479" y="2871203"/>
            <a:ext cx="1296618" cy="1174976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62" name="Ellipse 108"/>
          <p:cNvSpPr/>
          <p:nvPr userDrawn="1"/>
        </p:nvSpPr>
        <p:spPr>
          <a:xfrm>
            <a:off x="8712805" y="4230052"/>
            <a:ext cx="692588" cy="6276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63" name="Ellipse 109"/>
          <p:cNvSpPr/>
          <p:nvPr userDrawn="1"/>
        </p:nvSpPr>
        <p:spPr>
          <a:xfrm>
            <a:off x="6352464" y="536930"/>
            <a:ext cx="492754" cy="44652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cxnSp>
        <p:nvCxnSpPr>
          <p:cNvPr id="64" name="Gerade Verbindung 111"/>
          <p:cNvCxnSpPr/>
          <p:nvPr userDrawn="1"/>
        </p:nvCxnSpPr>
        <p:spPr>
          <a:xfrm flipH="1" flipV="1">
            <a:off x="4920012" y="761551"/>
            <a:ext cx="1682269" cy="759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fik 1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23" y="379064"/>
            <a:ext cx="2903870" cy="1531712"/>
          </a:xfrm>
          <a:prstGeom prst="rect">
            <a:avLst/>
          </a:prstGeom>
        </p:spPr>
      </p:pic>
      <p:sp>
        <p:nvSpPr>
          <p:cNvPr id="66" name="Datumsplatzhalter 12"/>
          <p:cNvSpPr txBox="1">
            <a:spLocks/>
          </p:cNvSpPr>
          <p:nvPr userDrawn="1"/>
        </p:nvSpPr>
        <p:spPr>
          <a:xfrm>
            <a:off x="7313169" y="6326127"/>
            <a:ext cx="900268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Grafik 9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07" y="381165"/>
            <a:ext cx="1646762" cy="1520088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143000" y="3657600"/>
            <a:ext cx="7543800" cy="130967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subtitle</a:t>
            </a:r>
            <a:r>
              <a:rPr lang="de-DE" noProof="0" dirty="0"/>
              <a:t> style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1142999" y="1524000"/>
            <a:ext cx="7543801" cy="1981200"/>
          </a:xfrm>
        </p:spPr>
        <p:txBody>
          <a:bodyPr/>
          <a:lstStyle>
            <a:lvl1pPr algn="l">
              <a:defRPr sz="2800" b="1" i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3000" y="5181600"/>
            <a:ext cx="457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Tx/>
              <a:buNone/>
            </a:pPr>
            <a:r>
              <a:rPr lang="de-DE" sz="2000" noProof="0">
                <a:solidFill>
                  <a:schemeClr val="bg1"/>
                </a:solidFill>
                <a:latin typeface="+mn-lt"/>
              </a:rPr>
              <a:t>Prof. Dr. Ralf E.D. Seepold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7900" y="306388"/>
            <a:ext cx="2200275" cy="5500687"/>
          </a:xfrm>
        </p:spPr>
        <p:txBody>
          <a:bodyPr vert="eaVert"/>
          <a:lstStyle/>
          <a:p>
            <a:r>
              <a:rPr lang="de-DE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306388"/>
            <a:ext cx="6450012" cy="5500687"/>
          </a:xfrm>
        </p:spPr>
        <p:txBody>
          <a:bodyPr vert="eaVert"/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3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23844" y="214290"/>
            <a:ext cx="8858312" cy="917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165" tIns="46748" rIns="95165" bIns="467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err="1"/>
              <a:t>Click</a:t>
            </a:r>
            <a:r>
              <a:rPr lang="de-DE" noProof="0" dirty="0"/>
              <a:t> to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1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523844" y="1428736"/>
            <a:ext cx="8858312" cy="45720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165" tIns="46748" rIns="95165" bIns="46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err="1"/>
              <a:t>Click</a:t>
            </a:r>
            <a:r>
              <a:rPr lang="de-DE" noProof="0" dirty="0"/>
              <a:t> to </a:t>
            </a:r>
            <a:r>
              <a:rPr lang="de-DE" noProof="0" dirty="0" err="1"/>
              <a:t>edit</a:t>
            </a:r>
            <a:r>
              <a:rPr lang="de-DE" noProof="0" dirty="0"/>
              <a:t> Master text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 err="1"/>
              <a:t>Third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114" name="Date Placeholder 7"/>
          <p:cNvSpPr>
            <a:spLocks noGrp="1"/>
          </p:cNvSpPr>
          <p:nvPr>
            <p:ph type="dt" sz="half" idx="2"/>
          </p:nvPr>
        </p:nvSpPr>
        <p:spPr>
          <a:xfrm>
            <a:off x="523844" y="6357958"/>
            <a:ext cx="2500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 noProof="0"/>
              <a:t>© Prof. Dr. Ralf E.D. Seepold</a:t>
            </a:r>
          </a:p>
        </p:txBody>
      </p:sp>
      <p:sp>
        <p:nvSpPr>
          <p:cNvPr id="11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Ubiquitous Computing Lab</a:t>
            </a:r>
            <a:endParaRPr lang="de-DE" noProof="0" dirty="0"/>
          </a:p>
        </p:txBody>
      </p:sp>
      <p:sp>
        <p:nvSpPr>
          <p:cNvPr id="1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096140" y="63579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B309C61-69D7-4701-A7FF-66C3DC8DEA1B}" type="slidenum">
              <a:rPr lang="de-DE" noProof="0" smtClean="0"/>
              <a:pPr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1935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88950" indent="-488950">
              <a:buSzPct val="70000"/>
              <a:buFont typeface="Wingdings" pitchFamily="2" charset="2"/>
              <a:buChar char="§"/>
              <a:defRPr/>
            </a:lvl1pPr>
          </a:lstStyle>
          <a:p>
            <a:pPr lvl="0"/>
            <a:r>
              <a:rPr lang="de-DE" noProof="0" dirty="0" err="1"/>
              <a:t>Click</a:t>
            </a:r>
            <a:r>
              <a:rPr lang="de-DE" noProof="0" dirty="0"/>
              <a:t> to </a:t>
            </a:r>
            <a:r>
              <a:rPr lang="de-DE" noProof="0" dirty="0" err="1"/>
              <a:t>edit</a:t>
            </a:r>
            <a:r>
              <a:rPr lang="de-DE" noProof="0" dirty="0"/>
              <a:t> Master text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 err="1"/>
              <a:t>Third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+mn-lt"/>
              </a:defRPr>
            </a:lvl1pPr>
          </a:lstStyle>
          <a:p>
            <a:r>
              <a:rPr lang="de-DE" noProof="0"/>
              <a:t>© Prof. Dr. Ralf E.D. Seepold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>
                <a:latin typeface="+mn-lt"/>
              </a:defRPr>
            </a:lvl1pPr>
          </a:lstStyle>
          <a:p>
            <a:fld id="{3B309C61-69D7-4701-A7FF-66C3DC8DEA1B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Ubiquitous Computing Lab</a:t>
            </a:r>
            <a:endParaRPr lang="de-DE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de-DE" noProof="0"/>
              <a:t>© Prof. Dr. Ralf E.D. Seepold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3B309C61-69D7-4701-A7FF-66C3DC8DEA1B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noProof="0"/>
              <a:t>Ubiquitous Computing Lab</a:t>
            </a:r>
            <a:endParaRPr lang="de-DE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44" y="1500174"/>
            <a:ext cx="4151313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8752" y="1500174"/>
            <a:ext cx="4151312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© Prof. Dr. Ralf E.D. Seepold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309C61-69D7-4701-A7FF-66C3DC8DEA1B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Ubiquitous Computing Lab</a:t>
            </a:r>
            <a:endParaRPr lang="de-DE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44" y="274638"/>
            <a:ext cx="885831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44" y="1535113"/>
            <a:ext cx="4348194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844" y="2174875"/>
            <a:ext cx="434819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4978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4978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23844" y="6357958"/>
            <a:ext cx="2500330" cy="365125"/>
          </a:xfrm>
        </p:spPr>
        <p:txBody>
          <a:bodyPr/>
          <a:lstStyle/>
          <a:p>
            <a:r>
              <a:rPr lang="de-DE" noProof="0"/>
              <a:t>© Prof. Dr. Ralf E.D. Seepold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096140" y="6357958"/>
            <a:ext cx="2311400" cy="365125"/>
          </a:xfrm>
        </p:spPr>
        <p:txBody>
          <a:bodyPr/>
          <a:lstStyle/>
          <a:p>
            <a:fld id="{3B309C61-69D7-4701-A7FF-66C3DC8DEA1B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Ubiquitous Computing Lab</a:t>
            </a:r>
            <a:endParaRPr lang="de-DE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© Prof. Dr. Ralf E.D. Seepold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309C61-69D7-4701-A7FF-66C3DC8DEA1B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Ubiquitous Computing Lab</a:t>
            </a:r>
            <a:endParaRPr lang="de-DE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© Prof. Dr. Ralf E.D. Seepold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309C61-69D7-4701-A7FF-66C3DC8DEA1B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Ubiquitous Computing Lab</a:t>
            </a:r>
            <a:endParaRPr lang="de-DE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23844" y="214290"/>
            <a:ext cx="8858312" cy="917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165" tIns="46748" rIns="95165" bIns="467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err="1"/>
              <a:t>Click</a:t>
            </a:r>
            <a:r>
              <a:rPr lang="de-DE" noProof="0" dirty="0"/>
              <a:t> to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44" y="1428736"/>
            <a:ext cx="8858312" cy="45720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165" tIns="46748" rIns="95165" bIns="46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err="1"/>
              <a:t>Click</a:t>
            </a:r>
            <a:r>
              <a:rPr lang="de-DE" noProof="0" dirty="0"/>
              <a:t> to </a:t>
            </a:r>
            <a:r>
              <a:rPr lang="de-DE" noProof="0" dirty="0" err="1"/>
              <a:t>edit</a:t>
            </a:r>
            <a:r>
              <a:rPr lang="de-DE" noProof="0" dirty="0"/>
              <a:t> Master text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 err="1"/>
              <a:t>Third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23844" y="6357958"/>
            <a:ext cx="2500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 noProof="0"/>
              <a:t>© Prof. Dr. Ralf E.D. Seepold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Ubiquitous Computing Lab</a:t>
            </a:r>
            <a:endParaRPr lang="de-DE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096140" y="63579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B309C61-69D7-4701-A7FF-66C3DC8DEA1B}" type="slidenum">
              <a:rPr lang="de-DE" noProof="0" smtClean="0"/>
              <a:pPr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638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/>
  <p:txStyles>
    <p:titleStyle>
      <a:lvl1pPr algn="l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2pPr>
      <a:lvl3pPr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3pPr>
      <a:lvl4pPr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4pPr>
      <a:lvl5pPr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5pPr>
      <a:lvl6pPr marL="457200"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6pPr>
      <a:lvl7pPr marL="914400"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7pPr>
      <a:lvl8pPr marL="1371600"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8pPr>
      <a:lvl9pPr marL="1828800"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488950" indent="-488950" algn="l" defTabSz="962025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Zapf Dingbats" charset="2"/>
        <a:buChar char="l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1089025" indent="-479425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2"/>
          </a:solidFill>
          <a:latin typeface="+mn-lt"/>
          <a:cs typeface="+mn-cs"/>
        </a:defRPr>
      </a:lvl2pPr>
      <a:lvl3pPr marL="1449388" indent="-241300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2"/>
          </a:solidFill>
          <a:latin typeface="+mn-lt"/>
          <a:cs typeface="+mn-cs"/>
        </a:defRPr>
      </a:lvl3pPr>
      <a:lvl4pPr marL="1809750" indent="-239713" algn="l" defTabSz="962025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"/>
        <a:defRPr sz="2100">
          <a:solidFill>
            <a:schemeClr val="tx2"/>
          </a:solidFill>
          <a:latin typeface="+mn-lt"/>
          <a:cs typeface="+mn-cs"/>
        </a:defRPr>
      </a:lvl4pPr>
      <a:lvl5pPr marL="2170113" indent="-239713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cs typeface="+mn-cs"/>
        </a:defRPr>
      </a:lvl5pPr>
      <a:lvl6pPr marL="2627313" indent="-239713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cs typeface="+mn-cs"/>
        </a:defRPr>
      </a:lvl6pPr>
      <a:lvl7pPr marL="3084513" indent="-239713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cs typeface="+mn-cs"/>
        </a:defRPr>
      </a:lvl7pPr>
      <a:lvl8pPr marL="3541713" indent="-239713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cs typeface="+mn-cs"/>
        </a:defRPr>
      </a:lvl8pPr>
      <a:lvl9pPr marL="3998913" indent="-239713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Your Name(s)</a:t>
            </a:r>
            <a:endParaRPr lang="en-US" baseline="30000" dirty="0"/>
          </a:p>
          <a:p>
            <a:r>
              <a:rPr lang="en-US" sz="2000" dirty="0"/>
              <a:t>HTWG Konstanz, Ubiquitous Computing Lab</a:t>
            </a:r>
            <a:endParaRPr lang="en-US" dirty="0"/>
          </a:p>
          <a:p>
            <a:endParaRPr lang="de-DE" dirty="0"/>
          </a:p>
          <a:p>
            <a:endParaRPr lang="en-US" b="1" dirty="0"/>
          </a:p>
          <a:p>
            <a:r>
              <a:rPr lang="en-US" b="1" dirty="0"/>
              <a:t>Mobile Computing WS2018/19</a:t>
            </a:r>
          </a:p>
          <a:p>
            <a:endParaRPr lang="en-US" b="1" dirty="0"/>
          </a:p>
          <a:p>
            <a:r>
              <a:rPr lang="en-US" sz="2200" b="1" dirty="0"/>
              <a:t>URL</a:t>
            </a:r>
            <a:r>
              <a:rPr lang="en-US" sz="2200" dirty="0"/>
              <a:t>: 	http://uc-lab.in.htwg-konstanz.de </a:t>
            </a:r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  <a:endParaRPr lang="de-DE" dirty="0"/>
          </a:p>
        </p:txBody>
      </p:sp>
    </p:spTree>
  </p:cSld>
  <p:clrMapOvr>
    <a:masterClrMapping/>
  </p:clrMapOvr>
  <p:transition advTm="2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F2CA2-7674-074A-B010-BA1FF101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© Prof. Dr. Ralf E.D. Seepold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87691-17A8-0149-97E8-CE9323918B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309C61-69D7-4701-A7FF-66C3DC8DEA1B}" type="slidenum">
              <a:rPr lang="de-DE" noProof="0" smtClean="0"/>
              <a:pPr/>
              <a:t>2</a:t>
            </a:fld>
            <a:endParaRPr lang="de-DE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5DD7D-52CB-7445-B445-8821B7E0F7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Ubiquitous Computing Lab</a:t>
            </a:r>
            <a:endParaRPr lang="de-DE" noProof="0"/>
          </a:p>
        </p:txBody>
      </p:sp>
      <p:pic>
        <p:nvPicPr>
          <p:cNvPr id="11" name="Picture 10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4E2B54E6-2BB4-499C-85A6-2C25D96B6B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7D94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8222" l="9778" r="89778">
                        <a14:foregroundMark x1="52000" y1="92444" x2="52000" y2="92444"/>
                        <a14:foregroundMark x1="48889" y1="98222" x2="48889" y2="9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879" t="26480" r="26081"/>
          <a:stretch/>
        </p:blipFill>
        <p:spPr>
          <a:xfrm>
            <a:off x="2951642" y="1657163"/>
            <a:ext cx="794819" cy="1242253"/>
          </a:xfrm>
          <a:prstGeom prst="rect">
            <a:avLst/>
          </a:prstGeom>
        </p:spPr>
      </p:pic>
      <p:pic>
        <p:nvPicPr>
          <p:cNvPr id="21" name="Picture 20" descr="A picture containing scissors, tool&#10;&#10;Description generated with very high confidence">
            <a:extLst>
              <a:ext uri="{FF2B5EF4-FFF2-40B4-BE49-F238E27FC236}">
                <a16:creationId xmlns:a16="http://schemas.microsoft.com/office/drawing/2014/main" id="{6620B7AE-28CB-4DDF-BCB0-425D488264E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rgbClr val="FFFF3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481" b="93341" l="9121" r="95983">
                        <a14:foregroundMark x1="9555" y1="16366" x2="9229" y2="18059"/>
                        <a14:foregroundMark x1="29316" y1="26185" x2="30076" y2="27314"/>
                        <a14:foregroundMark x1="37676" y1="42889" x2="38219" y2="45711"/>
                        <a14:foregroundMark x1="44083" y1="62980" x2="46688" y2="65688"/>
                        <a14:foregroundMark x1="31053" y1="79120" x2="38979" y2="80248"/>
                        <a14:foregroundMark x1="16287" y1="93341" x2="26819" y2="92664"/>
                        <a14:foregroundMark x1="26819" y1="92664" x2="39848" y2="93341"/>
                        <a14:foregroundMark x1="71227" y1="18510" x2="72313" y2="20429"/>
                        <a14:foregroundMark x1="88355" y1="56967" x2="87762" y2="56203"/>
                        <a14:foregroundMark x1="82953" y1="50000" x2="84148" y2="48533"/>
                        <a14:foregroundMark x1="95104" y1="50735" x2="96091" y2="52032"/>
                        <a14:foregroundMark x1="96091" y1="52032" x2="95765" y2="53047"/>
                        <a14:foregroundMark x1="87839" y1="45485" x2="87013" y2="45892"/>
                        <a14:foregroundMark x1="88599" y1="56998" x2="88599" y2="57562"/>
                        <a14:foregroundMark x1="88491" y1="56772" x2="88708" y2="57901"/>
                        <a14:foregroundMark x1="86319" y1="46275" x2="85776" y2="46614"/>
                        <a14:foregroundMark x1="30836" y1="9481" x2="28664" y2="9594"/>
                        <a14:backgroundMark x1="50814" y1="44921" x2="52117" y2="44470"/>
                        <a14:backgroundMark x1="47448" y1="45034" x2="53637" y2="44695"/>
                        <a14:backgroundMark x1="84148" y1="50903" x2="87188" y2="55079"/>
                        <a14:backgroundMark x1="86645" y1="55079" x2="87622" y2="55643"/>
                        <a14:backgroundMark x1="84148" y1="50903" x2="83822" y2="51242"/>
                        <a14:backgroundMark x1="86754" y1="55418" x2="87948" y2="55982"/>
                        <a14:backgroundMark x1="91748" y1="45824" x2="94571" y2="49323"/>
                        <a14:backgroundMark x1="91640" y1="45937" x2="90228" y2="45937"/>
                        <a14:backgroundMark x1="94354" y1="49436" x2="94463" y2="50790"/>
                        <a14:backgroundMark x1="86645" y1="45485" x2="85954" y2="45885"/>
                        <a14:backgroundMark x1="12486" y1="89842" x2="12486" y2="89842"/>
                        <a14:backgroundMark x1="19761" y1="89616" x2="19761" y2="89616"/>
                        <a14:backgroundMark x1="26819" y1="89842" x2="26819" y2="89842"/>
                        <a14:backgroundMark x1="32573" y1="89616" x2="32573" y2="89616"/>
                        <a14:backgroundMark x1="34311" y1="90068" x2="34311" y2="90068"/>
                        <a14:backgroundMark x1="40391" y1="89842" x2="40391" y2="89842"/>
                        <a14:backgroundMark x1="48534" y1="90519" x2="48534" y2="90519"/>
                        <a14:backgroundMark x1="53637" y1="89278" x2="53637" y2="89278"/>
                      </a14:backgroundRemoval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558"/>
          <a:stretch/>
        </p:blipFill>
        <p:spPr>
          <a:xfrm>
            <a:off x="2664975" y="3695388"/>
            <a:ext cx="1368152" cy="12422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1F1E903-A7B8-40F3-8F4D-DA9A67FD706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FF3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93" y="1657162"/>
            <a:ext cx="1242253" cy="124225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4EA94C-B0ED-48EB-AF66-5D616729812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FFFF3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89" b="98667" l="8889" r="93778">
                        <a14:foregroundMark x1="51556" y1="12444" x2="51556" y2="12444"/>
                        <a14:foregroundMark x1="15556" y1="46667" x2="15556" y2="46667"/>
                        <a14:foregroundMark x1="13778" y1="43111" x2="11556" y2="66222"/>
                        <a14:foregroundMark x1="11556" y1="66222" x2="11556" y2="66222"/>
                        <a14:foregroundMark x1="60889" y1="94667" x2="67556" y2="94222"/>
                        <a14:foregroundMark x1="36444" y1="96000" x2="41778" y2="95556"/>
                        <a14:foregroundMark x1="87556" y1="41333" x2="88444" y2="75111"/>
                        <a14:foregroundMark x1="48444" y1="26222" x2="50222" y2="22222"/>
                        <a14:foregroundMark x1="42222" y1="18667" x2="36000" y2="29778"/>
                        <a14:foregroundMark x1="8000" y1="41333" x2="9333" y2="64889"/>
                        <a14:foregroundMark x1="9333" y1="64889" x2="13778" y2="72444"/>
                        <a14:foregroundMark x1="64000" y1="98667" x2="62667" y2="98667"/>
                        <a14:foregroundMark x1="39556" y1="99111" x2="36000" y2="98222"/>
                        <a14:foregroundMark x1="93333" y1="43111" x2="92889" y2="71111"/>
                        <a14:foregroundMark x1="93778" y1="43111" x2="93333" y2="53333"/>
                        <a14:foregroundMark x1="34222" y1="7556" x2="30222" y2="889"/>
                        <a14:backgroundMark x1="63111" y1="20889" x2="64889" y2="21778"/>
                        <a14:backgroundMark x1="33778" y1="20444" x2="35111" y2="21778"/>
                        <a14:backgroundMark x1="34667" y1="20444" x2="37333" y2="21778"/>
                        <a14:backgroundMark x1="64000" y1="22222" x2="64444" y2="23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061" y="3740451"/>
            <a:ext cx="1021115" cy="11521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302458E-B441-4667-855D-EDF4993B216D}"/>
              </a:ext>
            </a:extLst>
          </p:cNvPr>
          <p:cNvSpPr txBox="1"/>
          <p:nvPr/>
        </p:nvSpPr>
        <p:spPr>
          <a:xfrm>
            <a:off x="2323278" y="1075782"/>
            <a:ext cx="205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Motivation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DBB701-D211-45B7-9556-EED697F05905}"/>
              </a:ext>
            </a:extLst>
          </p:cNvPr>
          <p:cNvSpPr txBox="1"/>
          <p:nvPr/>
        </p:nvSpPr>
        <p:spPr>
          <a:xfrm>
            <a:off x="5031963" y="1075781"/>
            <a:ext cx="2369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Construction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2F756C-1401-4586-A939-84C86821EC32}"/>
              </a:ext>
            </a:extLst>
          </p:cNvPr>
          <p:cNvSpPr txBox="1"/>
          <p:nvPr/>
        </p:nvSpPr>
        <p:spPr>
          <a:xfrm>
            <a:off x="2234292" y="4931967"/>
            <a:ext cx="2140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Kinematic</a:t>
            </a:r>
            <a:endParaRPr lang="de-D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B4CA90-1BED-4D19-89E2-E48100DFA76A}"/>
              </a:ext>
            </a:extLst>
          </p:cNvPr>
          <p:cNvSpPr txBox="1"/>
          <p:nvPr/>
        </p:nvSpPr>
        <p:spPr>
          <a:xfrm>
            <a:off x="5146351" y="4934224"/>
            <a:ext cx="2140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Application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7F811D-1204-4918-ADE1-46EBDB85809B}"/>
              </a:ext>
            </a:extLst>
          </p:cNvPr>
          <p:cNvCxnSpPr>
            <a:cxnSpLocks/>
          </p:cNvCxnSpPr>
          <p:nvPr/>
        </p:nvCxnSpPr>
        <p:spPr bwMode="auto">
          <a:xfrm>
            <a:off x="2000672" y="3284984"/>
            <a:ext cx="5489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59EB36-9841-4990-BC8D-1BF3EEBF2FBD}"/>
              </a:ext>
            </a:extLst>
          </p:cNvPr>
          <p:cNvCxnSpPr>
            <a:cxnSpLocks/>
          </p:cNvCxnSpPr>
          <p:nvPr/>
        </p:nvCxnSpPr>
        <p:spPr bwMode="auto">
          <a:xfrm>
            <a:off x="4745238" y="1075781"/>
            <a:ext cx="0" cy="43178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44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C90C-D02C-406A-B322-FBB25D14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E4293-ED4D-4D35-9F80-B1D1A9326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942-18D5-432C-A15A-E831BB5F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© Prof. Dr. Ralf E.D. Seepold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80BE1-C91E-4185-99D5-A0630BCA9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309C61-69D7-4701-A7FF-66C3DC8DEA1B}" type="slidenum">
              <a:rPr lang="de-DE" noProof="0" smtClean="0"/>
              <a:pPr/>
              <a:t>3</a:t>
            </a:fld>
            <a:endParaRPr lang="de-DE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C8783-86F2-4257-B5CB-BA3D5476CE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Ubiquitous Computing Lab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9105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227B-F961-486E-B998-88E85FCD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F3648-5854-4F9B-BBCB-32E34C1E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586A-7FB6-4802-8837-69E20DF7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© Prof. Dr. Ralf E.D. Seepold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F23DB-D032-4E63-95B1-FC7E2C174D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309C61-69D7-4701-A7FF-66C3DC8DEA1B}" type="slidenum">
              <a:rPr lang="de-DE" noProof="0" smtClean="0"/>
              <a:pPr/>
              <a:t>4</a:t>
            </a:fld>
            <a:endParaRPr lang="de-DE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9FCA1-6C02-435B-944F-BAB9F72969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Ubiquitous Computing Lab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9296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5086-64E6-3D43-B3FE-767E9C7F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CD7B-6DDC-4E40-83A5-5B5C8BFE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B8EBE-25A6-824B-8A0E-94C69CA7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© Prof. Dr. Ralf E.D. Seepold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416DE-47E4-F044-B665-2161E7B921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309C61-69D7-4701-A7FF-66C3DC8DEA1B}" type="slidenum">
              <a:rPr lang="de-DE" noProof="0" smtClean="0"/>
              <a:pPr/>
              <a:t>5</a:t>
            </a:fld>
            <a:endParaRPr lang="de-DE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19868-1F43-8247-88C1-6154187EA4E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Ubiquitous Computing Lab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8486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>
            <a:off x="560512" y="188640"/>
            <a:ext cx="8784976" cy="6163883"/>
          </a:xfrm>
          <a:prstGeom prst="rect">
            <a:avLst/>
          </a:prstGeom>
        </p:spPr>
      </p:pic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Thanks for your attention.</a:t>
            </a:r>
            <a:br>
              <a:rPr lang="en-US" noProof="0" dirty="0"/>
            </a:br>
            <a:r>
              <a:rPr lang="en-US" noProof="0" dirty="0"/>
              <a:t>Questions?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309C61-69D7-4701-A7FF-66C3DC8DEA1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3008784" y="1268760"/>
            <a:ext cx="6264696" cy="47885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noProof="0" dirty="0"/>
              <a:t>Your name here</a:t>
            </a: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HTWG Konstanz </a:t>
            </a:r>
            <a:br>
              <a:rPr lang="en-US" noProof="0" dirty="0"/>
            </a:br>
            <a:r>
              <a:rPr lang="en-US" noProof="0" dirty="0"/>
              <a:t>Department of Computer Science</a:t>
            </a:r>
          </a:p>
          <a:p>
            <a:pPr marL="0" indent="0">
              <a:buNone/>
            </a:pPr>
            <a:r>
              <a:rPr lang="en-US" noProof="0" dirty="0"/>
              <a:t>Ubiquitous Computing Lab </a:t>
            </a:r>
          </a:p>
          <a:p>
            <a:pPr marL="0" indent="0">
              <a:buNone/>
            </a:pPr>
            <a:r>
              <a:rPr lang="en-US" noProof="0" dirty="0"/>
              <a:t>Alfred-</a:t>
            </a:r>
            <a:r>
              <a:rPr lang="en-US" noProof="0" dirty="0" err="1"/>
              <a:t>Wachtel</a:t>
            </a:r>
            <a:r>
              <a:rPr lang="en-US" noProof="0" dirty="0"/>
              <a:t>-Str. 8</a:t>
            </a:r>
          </a:p>
          <a:p>
            <a:pPr marL="0" indent="0">
              <a:buNone/>
            </a:pPr>
            <a:r>
              <a:rPr lang="en-US" noProof="0" dirty="0"/>
              <a:t>D-78462 Konstanz (Germany) </a:t>
            </a:r>
          </a:p>
          <a:p>
            <a:pPr marL="0" indent="0">
              <a:buNone/>
            </a:pPr>
            <a:r>
              <a:rPr lang="en-US" noProof="0" dirty="0"/>
              <a:t>Phone: +49 7531-206 0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URL: http://</a:t>
            </a:r>
            <a:r>
              <a:rPr lang="en-US" noProof="0" dirty="0" err="1"/>
              <a:t>uc-lab.in.htwg-konstanz.de</a:t>
            </a: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Twitter: /</a:t>
            </a:r>
            <a:r>
              <a:rPr lang="en-US" noProof="0" dirty="0" err="1"/>
              <a:t>UCLabHTWG</a:t>
            </a: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Facebook: /</a:t>
            </a:r>
            <a:r>
              <a:rPr lang="en-US" noProof="0" dirty="0" err="1"/>
              <a:t>UCLabHTWG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51964"/>
      </p:ext>
    </p:extLst>
  </p:cSld>
  <p:clrMapOvr>
    <a:masterClrMapping/>
  </p:clrMapOvr>
</p:sld>
</file>

<file path=ppt/theme/theme1.xml><?xml version="1.0" encoding="utf-8"?>
<a:theme xmlns:a="http://schemas.openxmlformats.org/drawingml/2006/main" name="1_0273710133_desig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0273710133_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0273710133_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73710133_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73710133_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73710133_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73710133_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73710133_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73710133_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24</Pages>
  <Words>101</Words>
  <Application>Microsoft Office PowerPoint</Application>
  <PresentationFormat>A4 Paper (210x297 mm)</PresentationFormat>
  <Paragraphs>42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Monotype Sorts</vt:lpstr>
      <vt:lpstr>Tahoma</vt:lpstr>
      <vt:lpstr>Times</vt:lpstr>
      <vt:lpstr>Verdana</vt:lpstr>
      <vt:lpstr>Wingdings</vt:lpstr>
      <vt:lpstr>Zapf Dingbats</vt:lpstr>
      <vt:lpstr>1_0273710133_design</vt:lpstr>
      <vt:lpstr>Title</vt:lpstr>
      <vt:lpstr>PowerPoint Presentation</vt:lpstr>
      <vt:lpstr>PowerPoint Presentation</vt:lpstr>
      <vt:lpstr>PowerPoint Presentation</vt:lpstr>
      <vt:lpstr>PowerPoint Presentation</vt:lpstr>
      <vt:lpstr>Thanks for your attention. 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>Ralf Seepold</dc:creator>
  <cp:keywords/>
  <dc:description/>
  <cp:lastModifiedBy>Christoph Ulrich</cp:lastModifiedBy>
  <cp:revision>204</cp:revision>
  <cp:lastPrinted>2013-03-13T08:06:11Z</cp:lastPrinted>
  <dcterms:created xsi:type="dcterms:W3CDTF">2010-03-17T08:23:53Z</dcterms:created>
  <dcterms:modified xsi:type="dcterms:W3CDTF">2019-01-23T14:17:53Z</dcterms:modified>
  <cp:category/>
</cp:coreProperties>
</file>