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Montserra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b5cfdded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b5cfdded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ro">
                <a:solidFill>
                  <a:schemeClr val="dk1"/>
                </a:solidFill>
              </a:rPr>
              <a:t>Căutarea în practică: a ajunge de la A la B</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b5cfdded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b5cfdded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ro">
                <a:solidFill>
                  <a:schemeClr val="dk1"/>
                </a:solidFill>
              </a:rPr>
              <a:t>Căutarea în practică: a ajunge de la A la B</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b5cfdded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b5cfdded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ro">
                <a:solidFill>
                  <a:schemeClr val="dk1"/>
                </a:solidFill>
              </a:rPr>
              <a:t>Căutarea în practică: a ajunge de la A la B</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9d09078d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9d09078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ro">
                <a:solidFill>
                  <a:schemeClr val="dk1"/>
                </a:solidFill>
              </a:rPr>
              <a:t>Căutarea în practică: a ajunge de la A la B</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9d09078d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9d09078d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ro">
                <a:solidFill>
                  <a:schemeClr val="dk1"/>
                </a:solidFill>
              </a:rPr>
              <a:t>Căutarea în practică: a ajunge de la A la B</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b5cfdded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b5cfdded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9d09078d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9d09078d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9d09078d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9d09078d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9d09078d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9d09078d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9d09078d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9d09078d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ro">
                <a:solidFill>
                  <a:schemeClr val="dk1"/>
                </a:solidFill>
              </a:rPr>
              <a:t>Luați în considerare, de exemplu, următorul arbore de joc care începe nu de la rădăcină, ci la mijlocul jocului (pentru că altfel arborele ar fi mult prea mare pentru a fi afișat). Rețineți că acest lucru este diferit de jocul prezentat în ilustrația de la începutul acestei secțiuni. Am numerotat nodurile cu numerele 1, 2, ..., 14.</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ro">
                <a:solidFill>
                  <a:schemeClr val="dk1"/>
                </a:solidFill>
              </a:rPr>
              <a:t>Arborele este compus din straturi alternante unde fie este rândul lui Min să plaseze un O, fie rândul lui Max pentru a plasa un X la oricare dintre sloturile libere de pe tablă. Jucătorul al cărui rând este să joace în continuare este afișat în stânga.</a:t>
            </a:r>
            <a:endParaRPr>
              <a:solidFill>
                <a:schemeClr val="dk1"/>
              </a:solidFill>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ro">
                <a:solidFill>
                  <a:schemeClr val="dk1"/>
                </a:solidFill>
              </a:rPr>
              <a:t>Jocul continuă în poziția de tablă afișată în nodul rădăcină, numerotată ca (1) în partea de sus, cu rândul lui Min să plaseze O la oricare dintre cele trei celule libere. Nodurile (2) - (4) prezintă pozițiile tablei care rezultă din fiecare dintre cele trei opțiuni, respectiv. În pasul următor, fiecare nod are două opțiuni posibile pentru ca Max să pună X, astfel încât arborele să se ramifice din nou.</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ro">
                <a:solidFill>
                  <a:schemeClr val="dk1"/>
                </a:solidFill>
              </a:rPr>
              <a:t>Când începe din poziția de start de mai sus, jocul se termină întotdeauna într-un rând de trei: în nodurile (7) și (9), câștigătorul este Max care joacă cu X, iar în nodurile (11) - (14) câștigătorul este Min care joacă cu O.</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ro">
                <a:solidFill>
                  <a:schemeClr val="dk1"/>
                </a:solidFill>
              </a:rPr>
              <a:t>Rețineți că, din moment ce rândurile jucătorilor alternează, nivelurile pot fi etichetate ca niveluri minime și niveluri maxime, ceea ce indică al cui rând este.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b5cfdde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b5cfdde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ro">
                <a:solidFill>
                  <a:schemeClr val="dk1"/>
                </a:solidFill>
              </a:rPr>
              <a:t>Căutarea în practică: a ajunge de la A la B</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9d09078d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9d09078d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9d09078d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9d09078d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9d09078d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9d09078d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9d09078d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9d09078d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9d09078d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9d09078d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9d09078d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9d09078d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9d09078d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99d09078d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b5cfdded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b5cfdded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ro">
                <a:solidFill>
                  <a:schemeClr val="dk1"/>
                </a:solidFill>
              </a:rPr>
              <a:t>Căutarea în practică: a ajunge de la A la B</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b5cfdded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b5cfdded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b5cfdded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b5cfdded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ro">
                <a:solidFill>
                  <a:schemeClr val="dk1"/>
                </a:solidFill>
              </a:rPr>
              <a:t>Căutarea în practică: a ajunge de la A la B</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b5cfdded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b5cfdded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ro">
                <a:solidFill>
                  <a:schemeClr val="dk1"/>
                </a:solidFill>
              </a:rPr>
              <a:t>Vom începe de la un exercițiu simplu pentru a ilustra ideile. Un robot pe o barcă cu vâsle trebuie să mute trei elemente peste un râu: o vulpe, un pui și un sac de mâncare pentru pui. Vulpea va mânca puiul dacă are ocazia, iar puiul va mânca porumbul dacă va avea șansa și niciunul dintre acestea nu se acceptă. Robotul este capabil să împiedice animalele să facă rău atunci când este aproape de ele, dar numai robotul poate vâsli barca și doar două dintre entități pot sta pe barcă împreună cu robotul. Cum poate robotul să-și mute toată încărcătura pe malul opus al râului, în cel mai optimal mod?</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b5cfdded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b5cfdded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ro">
                <a:solidFill>
                  <a:schemeClr val="dk1"/>
                </a:solidFill>
              </a:rPr>
              <a:t>Unele dintre aceste stări sunt interzise de condițiile puzzle-ului. De exemplu, în starea NFFN (ceea ce înseamnă că robotul este pe partea apropiată cu hrana pentru pui, dar vulpea și puiul sunt pe partea îndepărtată), vulpea va mânca puiul, pe care nu îl putem avea. Astfel, putem exclude stările NFFN, NFFF, FNNF, FNNN, NNFF și FFNN (le puteți verifica pe fiecare dacă vă îndoiați de raționamentul nostru). Ne-au rămas zece stări.</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b5cfdded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b5cfdded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b5cfdded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b5cfdded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o">
                <a:latin typeface="Courier New"/>
                <a:ea typeface="Courier New"/>
                <a:cs typeface="Courier New"/>
                <a:sym typeface="Courier New"/>
              </a:rPr>
              <a:t>Algoritmi determiniști în AI</a:t>
            </a:r>
            <a:endParaRPr>
              <a:latin typeface="Courier New"/>
              <a:ea typeface="Courier New"/>
              <a:cs typeface="Courier New"/>
              <a:sym typeface="Courier New"/>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o" sz="2000"/>
              <a:t>TEMA 3</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85950" y="21316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ro" sz="2700">
                <a:latin typeface="Roboto"/>
                <a:ea typeface="Roboto"/>
                <a:cs typeface="Roboto"/>
                <a:sym typeface="Roboto"/>
              </a:rPr>
              <a:t>Spațiul de stări</a:t>
            </a:r>
            <a:r>
              <a:rPr b="1" i="1" lang="ro" sz="2700">
                <a:latin typeface="Roboto"/>
                <a:ea typeface="Roboto"/>
                <a:cs typeface="Roboto"/>
                <a:sym typeface="Roboto"/>
              </a:rPr>
              <a:t> </a:t>
            </a:r>
            <a:r>
              <a:rPr lang="ro" sz="2700">
                <a:latin typeface="Roboto"/>
                <a:ea typeface="Roboto"/>
                <a:cs typeface="Roboto"/>
                <a:sym typeface="Roboto"/>
              </a:rPr>
              <a:t>înseamnă mulțimea de situații posibile</a:t>
            </a:r>
            <a:endParaRPr b="1" sz="44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85950" y="21316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ro" sz="2700">
                <a:latin typeface="Roboto"/>
                <a:ea typeface="Roboto"/>
                <a:cs typeface="Roboto"/>
                <a:sym typeface="Roboto"/>
              </a:rPr>
              <a:t>Tranzițiile </a:t>
            </a:r>
            <a:r>
              <a:rPr lang="ro" sz="2700">
                <a:latin typeface="Roboto"/>
                <a:ea typeface="Roboto"/>
                <a:cs typeface="Roboto"/>
                <a:sym typeface="Roboto"/>
              </a:rPr>
              <a:t>sunt posibile mișcări între o stare și alta, cum ar fi </a:t>
            </a:r>
            <a:r>
              <a:rPr i="1" lang="ro" sz="2700">
                <a:latin typeface="Roboto"/>
                <a:ea typeface="Roboto"/>
                <a:cs typeface="Roboto"/>
                <a:sym typeface="Roboto"/>
              </a:rPr>
              <a:t>NNNN </a:t>
            </a:r>
            <a:r>
              <a:rPr lang="ro" sz="2700">
                <a:latin typeface="Roboto"/>
                <a:ea typeface="Roboto"/>
                <a:cs typeface="Roboto"/>
                <a:sym typeface="Roboto"/>
              </a:rPr>
              <a:t>în </a:t>
            </a:r>
            <a:r>
              <a:rPr i="1" lang="ro" sz="2700">
                <a:latin typeface="Roboto"/>
                <a:ea typeface="Roboto"/>
                <a:cs typeface="Roboto"/>
                <a:sym typeface="Roboto"/>
              </a:rPr>
              <a:t>FNFN</a:t>
            </a:r>
            <a:endParaRPr i="1" sz="44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460200" y="18983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ro" sz="2700">
                <a:latin typeface="Roboto"/>
                <a:ea typeface="Roboto"/>
                <a:cs typeface="Roboto"/>
                <a:sym typeface="Roboto"/>
              </a:rPr>
              <a:t>Costurile</a:t>
            </a:r>
            <a:r>
              <a:rPr lang="ro" sz="2700">
                <a:latin typeface="Roboto"/>
                <a:ea typeface="Roboto"/>
                <a:cs typeface="Roboto"/>
                <a:sym typeface="Roboto"/>
              </a:rPr>
              <a:t> se referă la faptul că, de multe ori, tranzițiile nu sunt la fel</a:t>
            </a:r>
            <a:endParaRPr sz="2700">
              <a:latin typeface="Roboto"/>
              <a:ea typeface="Roboto"/>
              <a:cs typeface="Roboto"/>
              <a:sym typeface="Roboto"/>
            </a:endParaRPr>
          </a:p>
          <a:p>
            <a:pPr indent="0" lvl="0" marL="0" rtl="0" algn="l">
              <a:lnSpc>
                <a:spcPct val="115000"/>
              </a:lnSpc>
              <a:spcBef>
                <a:spcPts val="0"/>
              </a:spcBef>
              <a:spcAft>
                <a:spcPts val="0"/>
              </a:spcAft>
              <a:buNone/>
            </a:pPr>
            <a:r>
              <a:t/>
            </a:r>
            <a:endParaRPr b="1" sz="27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a:latin typeface="Montserrat"/>
                <a:ea typeface="Montserrat"/>
                <a:cs typeface="Montserrat"/>
                <a:sym typeface="Montserrat"/>
              </a:rPr>
              <a:t>Rezolvarea problemelor cu AI</a:t>
            </a:r>
            <a:endParaRPr b="1">
              <a:latin typeface="Montserrat"/>
              <a:ea typeface="Montserrat"/>
              <a:cs typeface="Montserrat"/>
              <a:sym typeface="Montserrat"/>
            </a:endParaRPr>
          </a:p>
        </p:txBody>
      </p:sp>
      <p:sp>
        <p:nvSpPr>
          <p:cNvPr id="126" name="Google Shape;126;p25"/>
          <p:cNvSpPr txBox="1"/>
          <p:nvPr>
            <p:ph idx="1" type="body"/>
          </p:nvPr>
        </p:nvSpPr>
        <p:spPr>
          <a:xfrm>
            <a:off x="311700" y="1400225"/>
            <a:ext cx="8520600" cy="2884500"/>
          </a:xfrm>
          <a:prstGeom prst="rect">
            <a:avLst/>
          </a:prstGeom>
        </p:spPr>
        <p:txBody>
          <a:bodyPr anchorCtr="0" anchor="t" bIns="91425" lIns="91425" spcFirstLastPara="1" rIns="91425" wrap="square" tIns="91425">
            <a:noAutofit/>
          </a:bodyPr>
          <a:lstStyle/>
          <a:p>
            <a:pPr indent="-361950" lvl="0" marL="457200" rtl="0" algn="l">
              <a:lnSpc>
                <a:spcPct val="200000"/>
              </a:lnSpc>
              <a:spcBef>
                <a:spcPts val="0"/>
              </a:spcBef>
              <a:spcAft>
                <a:spcPts val="0"/>
              </a:spcAft>
              <a:buClr>
                <a:schemeClr val="dk1"/>
              </a:buClr>
              <a:buSzPts val="2100"/>
              <a:buFont typeface="Montserrat"/>
              <a:buChar char="●"/>
            </a:pPr>
            <a:r>
              <a:rPr lang="ro" sz="2100">
                <a:solidFill>
                  <a:schemeClr val="dk1"/>
                </a:solidFill>
                <a:latin typeface="Montserrat"/>
                <a:ea typeface="Montserrat"/>
                <a:cs typeface="Montserrat"/>
                <a:sym typeface="Montserrat"/>
              </a:rPr>
              <a:t>AI în ajutor la câștigarea celui de</a:t>
            </a:r>
            <a:r>
              <a:rPr lang="ro" sz="2100">
                <a:solidFill>
                  <a:schemeClr val="dk1"/>
                </a:solidFill>
                <a:latin typeface="Montserrat"/>
                <a:ea typeface="Montserrat"/>
                <a:cs typeface="Montserrat"/>
                <a:sym typeface="Montserrat"/>
              </a:rPr>
              <a:t>-</a:t>
            </a:r>
            <a:r>
              <a:rPr lang="ro" sz="2100">
                <a:solidFill>
                  <a:schemeClr val="dk1"/>
                </a:solidFill>
                <a:latin typeface="Montserrat"/>
                <a:ea typeface="Montserrat"/>
                <a:cs typeface="Montserrat"/>
                <a:sym typeface="Montserrat"/>
              </a:rPr>
              <a:t>al doilea război mondial</a:t>
            </a:r>
            <a:r>
              <a:rPr lang="ro" sz="2100">
                <a:solidFill>
                  <a:schemeClr val="dk1"/>
                </a:solidFill>
                <a:latin typeface="Montserrat"/>
                <a:ea typeface="Montserrat"/>
                <a:cs typeface="Montserrat"/>
                <a:sym typeface="Montserrat"/>
              </a:rPr>
              <a:t> </a:t>
            </a:r>
            <a:endParaRPr sz="2100">
              <a:solidFill>
                <a:schemeClr val="dk1"/>
              </a:solidFill>
              <a:latin typeface="Montserrat"/>
              <a:ea typeface="Montserrat"/>
              <a:cs typeface="Montserrat"/>
              <a:sym typeface="Montserrat"/>
            </a:endParaRPr>
          </a:p>
          <a:p>
            <a:pPr indent="-374650" lvl="1" marL="914400" rtl="0" algn="l">
              <a:spcBef>
                <a:spcPts val="0"/>
              </a:spcBef>
              <a:spcAft>
                <a:spcPts val="0"/>
              </a:spcAft>
              <a:buClr>
                <a:schemeClr val="dk1"/>
              </a:buClr>
              <a:buSzPts val="2300"/>
              <a:buFont typeface="Montserrat"/>
              <a:buChar char="○"/>
            </a:pPr>
            <a:r>
              <a:rPr lang="ro" sz="1300">
                <a:solidFill>
                  <a:schemeClr val="dk1"/>
                </a:solidFill>
              </a:rPr>
              <a:t>Turing a proiectat un dispozitiv foarte simplu care poate calcula orice este calculabil ‒ </a:t>
            </a:r>
            <a:r>
              <a:rPr b="1" lang="ro" sz="1300">
                <a:solidFill>
                  <a:schemeClr val="dk1"/>
                </a:solidFill>
              </a:rPr>
              <a:t>mașina Turing</a:t>
            </a:r>
            <a:endParaRPr sz="23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2100">
              <a:solidFill>
                <a:schemeClr val="dk1"/>
              </a:solidFill>
              <a:latin typeface="Montserrat"/>
              <a:ea typeface="Montserrat"/>
              <a:cs typeface="Montserrat"/>
              <a:sym typeface="Montserrat"/>
            </a:endParaRPr>
          </a:p>
        </p:txBody>
      </p:sp>
      <p:pic>
        <p:nvPicPr>
          <p:cNvPr id="127" name="Google Shape;127;p25"/>
          <p:cNvPicPr preferRelativeResize="0"/>
          <p:nvPr/>
        </p:nvPicPr>
        <p:blipFill>
          <a:blip r:embed="rId3">
            <a:alphaModFix/>
          </a:blip>
          <a:stretch>
            <a:fillRect/>
          </a:stretch>
        </p:blipFill>
        <p:spPr>
          <a:xfrm>
            <a:off x="1943001" y="2571750"/>
            <a:ext cx="5495801" cy="2347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a:latin typeface="Montserrat"/>
                <a:ea typeface="Montserrat"/>
                <a:cs typeface="Montserrat"/>
                <a:sym typeface="Montserrat"/>
              </a:rPr>
              <a:t>De ce căutarea și jocurile au devenit centrale în cercetarea AI</a:t>
            </a:r>
            <a:endParaRPr b="1">
              <a:latin typeface="Montserrat"/>
              <a:ea typeface="Montserrat"/>
              <a:cs typeface="Montserrat"/>
              <a:sym typeface="Montserrat"/>
            </a:endParaRPr>
          </a:p>
        </p:txBody>
      </p:sp>
      <p:sp>
        <p:nvSpPr>
          <p:cNvPr id="133" name="Google Shape;133;p26"/>
          <p:cNvSpPr txBox="1"/>
          <p:nvPr>
            <p:ph idx="1" type="body"/>
          </p:nvPr>
        </p:nvSpPr>
        <p:spPr>
          <a:xfrm>
            <a:off x="311700" y="2034350"/>
            <a:ext cx="8520600" cy="2884500"/>
          </a:xfrm>
          <a:prstGeom prst="rect">
            <a:avLst/>
          </a:prstGeom>
        </p:spPr>
        <p:txBody>
          <a:bodyPr anchorCtr="0" anchor="t" bIns="91425" lIns="91425" spcFirstLastPara="1" rIns="91425" wrap="square" tIns="91425">
            <a:noAutofit/>
          </a:bodyPr>
          <a:lstStyle/>
          <a:p>
            <a:pPr indent="-361950" lvl="0" marL="457200" rtl="0" algn="l">
              <a:lnSpc>
                <a:spcPct val="100000"/>
              </a:lnSpc>
              <a:spcBef>
                <a:spcPts val="0"/>
              </a:spcBef>
              <a:spcAft>
                <a:spcPts val="0"/>
              </a:spcAft>
              <a:buClr>
                <a:schemeClr val="dk1"/>
              </a:buClr>
              <a:buSzPts val="2100"/>
              <a:buFont typeface="Montserrat"/>
              <a:buChar char="●"/>
            </a:pPr>
            <a:r>
              <a:rPr lang="ro" sz="2100">
                <a:solidFill>
                  <a:schemeClr val="dk1"/>
                </a:solidFill>
                <a:latin typeface="Montserrat"/>
                <a:ea typeface="Montserrat"/>
                <a:cs typeface="Montserrat"/>
                <a:sym typeface="Montserrat"/>
              </a:rPr>
              <a:t>Jocurile furnizau un domeniu restricționat convenabil, care putea fi formalizat cu ușurință</a:t>
            </a:r>
            <a:endParaRPr sz="2100">
              <a:solidFill>
                <a:schemeClr val="dk1"/>
              </a:solidFill>
              <a:latin typeface="Montserrat"/>
              <a:ea typeface="Montserrat"/>
              <a:cs typeface="Montserrat"/>
              <a:sym typeface="Montserrat"/>
            </a:endParaRPr>
          </a:p>
          <a:p>
            <a:pPr indent="0" lvl="0" marL="457200" rtl="0" algn="l">
              <a:lnSpc>
                <a:spcPct val="100000"/>
              </a:lnSpc>
              <a:spcBef>
                <a:spcPts val="0"/>
              </a:spcBef>
              <a:spcAft>
                <a:spcPts val="0"/>
              </a:spcAft>
              <a:buNone/>
            </a:pPr>
            <a:r>
              <a:t/>
            </a:r>
            <a:endParaRPr sz="2100">
              <a:solidFill>
                <a:schemeClr val="dk1"/>
              </a:solidFill>
              <a:latin typeface="Montserrat"/>
              <a:ea typeface="Montserrat"/>
              <a:cs typeface="Montserrat"/>
              <a:sym typeface="Montserrat"/>
            </a:endParaRPr>
          </a:p>
          <a:p>
            <a:pPr indent="-374650" lvl="1" marL="914400" rtl="0" algn="l">
              <a:spcBef>
                <a:spcPts val="0"/>
              </a:spcBef>
              <a:spcAft>
                <a:spcPts val="0"/>
              </a:spcAft>
              <a:buClr>
                <a:schemeClr val="dk1"/>
              </a:buClr>
              <a:buSzPts val="2300"/>
              <a:buFont typeface="Montserrat"/>
              <a:buChar char="○"/>
            </a:pPr>
            <a:r>
              <a:rPr lang="ro" sz="1100">
                <a:solidFill>
                  <a:schemeClr val="dk1"/>
                </a:solidFill>
              </a:rPr>
              <a:t>Jocurile de masă, cum ar fi dame, șah și, recent, Go (un joc de masă de strategie extrem de complex, originar din China</a:t>
            </a:r>
            <a:endParaRPr sz="1300">
              <a:solidFill>
                <a:schemeClr val="dk1"/>
              </a:solidFill>
            </a:endParaRPr>
          </a:p>
          <a:p>
            <a:pPr indent="0" lvl="0" marL="0" rtl="0" algn="l">
              <a:lnSpc>
                <a:spcPct val="100000"/>
              </a:lnSpc>
              <a:spcBef>
                <a:spcPts val="0"/>
              </a:spcBef>
              <a:spcAft>
                <a:spcPts val="0"/>
              </a:spcAft>
              <a:buNone/>
            </a:pPr>
            <a:r>
              <a:t/>
            </a:r>
            <a:endParaRPr sz="2100">
              <a:solidFill>
                <a:schemeClr val="dk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a:latin typeface="Montserrat"/>
                <a:ea typeface="Montserrat"/>
                <a:cs typeface="Montserrat"/>
                <a:sym typeface="Montserrat"/>
              </a:rPr>
              <a:t>Căutarea și jocurile</a:t>
            </a:r>
            <a:endParaRPr b="1">
              <a:latin typeface="Montserrat"/>
              <a:ea typeface="Montserrat"/>
              <a:cs typeface="Montserrat"/>
              <a:sym typeface="Montserrat"/>
            </a:endParaRPr>
          </a:p>
        </p:txBody>
      </p:sp>
      <p:sp>
        <p:nvSpPr>
          <p:cNvPr id="139" name="Google Shape;139;p27"/>
          <p:cNvSpPr txBox="1"/>
          <p:nvPr>
            <p:ph idx="1" type="body"/>
          </p:nvPr>
        </p:nvSpPr>
        <p:spPr>
          <a:xfrm>
            <a:off x="311700" y="1357675"/>
            <a:ext cx="8520600" cy="2871600"/>
          </a:xfrm>
          <a:prstGeom prst="rect">
            <a:avLst/>
          </a:prstGeom>
        </p:spPr>
        <p:txBody>
          <a:bodyPr anchorCtr="0" anchor="t" bIns="91425" lIns="91425" spcFirstLastPara="1" rIns="91425" wrap="square" tIns="91425">
            <a:noAutofit/>
          </a:bodyPr>
          <a:lstStyle/>
          <a:p>
            <a:pPr indent="-387350" lvl="0" marL="457200" rtl="0" algn="l">
              <a:lnSpc>
                <a:spcPct val="200000"/>
              </a:lnSpc>
              <a:spcBef>
                <a:spcPts val="0"/>
              </a:spcBef>
              <a:spcAft>
                <a:spcPts val="0"/>
              </a:spcAft>
              <a:buClr>
                <a:schemeClr val="dk1"/>
              </a:buClr>
              <a:buSzPts val="2500"/>
              <a:buFont typeface="Montserrat"/>
              <a:buChar char="●"/>
            </a:pPr>
            <a:r>
              <a:rPr lang="ro" sz="2500">
                <a:solidFill>
                  <a:schemeClr val="dk1"/>
                </a:solidFill>
                <a:latin typeface="Montserrat"/>
                <a:ea typeface="Montserrat"/>
                <a:cs typeface="Montserrat"/>
                <a:sym typeface="Montserrat"/>
              </a:rPr>
              <a:t>Problemă clasică în AI: </a:t>
            </a:r>
            <a:r>
              <a:rPr b="1" lang="ro" sz="2500">
                <a:solidFill>
                  <a:schemeClr val="dk1"/>
                </a:solidFill>
                <a:latin typeface="Montserrat"/>
                <a:ea typeface="Montserrat"/>
                <a:cs typeface="Montserrat"/>
                <a:sym typeface="Montserrat"/>
              </a:rPr>
              <a:t>jocurile</a:t>
            </a:r>
            <a:endParaRPr b="1" sz="2500">
              <a:solidFill>
                <a:schemeClr val="dk1"/>
              </a:solidFill>
              <a:latin typeface="Montserrat"/>
              <a:ea typeface="Montserrat"/>
              <a:cs typeface="Montserrat"/>
              <a:sym typeface="Montserrat"/>
            </a:endParaRPr>
          </a:p>
          <a:p>
            <a:pPr indent="-387350" lvl="0" marL="457200" rtl="0" algn="l">
              <a:lnSpc>
                <a:spcPct val="200000"/>
              </a:lnSpc>
              <a:spcBef>
                <a:spcPts val="0"/>
              </a:spcBef>
              <a:spcAft>
                <a:spcPts val="0"/>
              </a:spcAft>
              <a:buClr>
                <a:schemeClr val="dk1"/>
              </a:buClr>
              <a:buSzPts val="2500"/>
              <a:buFont typeface="Montserrat"/>
              <a:buChar char="●"/>
            </a:pPr>
            <a:r>
              <a:rPr lang="ro" sz="2500">
                <a:solidFill>
                  <a:schemeClr val="dk1"/>
                </a:solidFill>
                <a:latin typeface="Montserrat"/>
                <a:ea typeface="Montserrat"/>
                <a:cs typeface="Montserrat"/>
                <a:sym typeface="Montserrat"/>
              </a:rPr>
              <a:t>Jocurile cu doi jucători cu informații perfecte</a:t>
            </a:r>
            <a:endParaRPr sz="2500">
              <a:solidFill>
                <a:schemeClr val="dk1"/>
              </a:solidFill>
              <a:latin typeface="Montserrat"/>
              <a:ea typeface="Montserrat"/>
              <a:cs typeface="Montserrat"/>
              <a:sym typeface="Montserrat"/>
            </a:endParaRPr>
          </a:p>
          <a:p>
            <a:pPr indent="0" lvl="0" marL="0" rtl="0" algn="ctr">
              <a:lnSpc>
                <a:spcPct val="200000"/>
              </a:lnSpc>
              <a:spcBef>
                <a:spcPts val="0"/>
              </a:spcBef>
              <a:spcAft>
                <a:spcPts val="0"/>
              </a:spcAft>
              <a:buNone/>
            </a:pPr>
            <a:r>
              <a:rPr lang="ro" sz="2500">
                <a:solidFill>
                  <a:srgbClr val="783F04"/>
                </a:solidFill>
                <a:latin typeface="Montserrat"/>
                <a:ea typeface="Montserrat"/>
                <a:cs typeface="Montserrat"/>
                <a:sym typeface="Montserrat"/>
              </a:rPr>
              <a:t>tic-tac-toe</a:t>
            </a:r>
            <a:r>
              <a:rPr lang="ro" sz="2500">
                <a:solidFill>
                  <a:schemeClr val="dk1"/>
                </a:solidFill>
                <a:latin typeface="Montserrat"/>
                <a:ea typeface="Montserrat"/>
                <a:cs typeface="Montserrat"/>
                <a:sym typeface="Montserrat"/>
              </a:rPr>
              <a:t> | </a:t>
            </a:r>
            <a:r>
              <a:rPr lang="ro" sz="2500">
                <a:solidFill>
                  <a:srgbClr val="4A86E8"/>
                </a:solidFill>
                <a:latin typeface="Montserrat"/>
                <a:ea typeface="Montserrat"/>
                <a:cs typeface="Montserrat"/>
                <a:sym typeface="Montserrat"/>
              </a:rPr>
              <a:t>șah</a:t>
            </a:r>
            <a:endParaRPr sz="2500">
              <a:solidFill>
                <a:srgbClr val="4A86E8"/>
              </a:solidFill>
              <a:latin typeface="Montserrat"/>
              <a:ea typeface="Montserrat"/>
              <a:cs typeface="Montserrat"/>
              <a:sym typeface="Montserrat"/>
            </a:endParaRPr>
          </a:p>
          <a:p>
            <a:pPr indent="0" lvl="0" marL="0" rtl="0" algn="l">
              <a:spcBef>
                <a:spcPts val="0"/>
              </a:spcBef>
              <a:spcAft>
                <a:spcPts val="0"/>
              </a:spcAft>
              <a:buNone/>
            </a:pPr>
            <a:r>
              <a:t/>
            </a:r>
            <a:endParaRPr sz="2500">
              <a:solidFill>
                <a:schemeClr val="dk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a:latin typeface="Montserrat"/>
                <a:ea typeface="Montserrat"/>
                <a:cs typeface="Montserrat"/>
                <a:sym typeface="Montserrat"/>
              </a:rPr>
              <a:t>Exemplu: jocul tic tac toe</a:t>
            </a:r>
            <a:endParaRPr b="1">
              <a:latin typeface="Montserrat"/>
              <a:ea typeface="Montserrat"/>
              <a:cs typeface="Montserrat"/>
              <a:sym typeface="Montserrat"/>
            </a:endParaRPr>
          </a:p>
        </p:txBody>
      </p:sp>
      <p:pic>
        <p:nvPicPr>
          <p:cNvPr id="145" name="Google Shape;145;p28"/>
          <p:cNvPicPr preferRelativeResize="0"/>
          <p:nvPr/>
        </p:nvPicPr>
        <p:blipFill rotWithShape="1">
          <a:blip r:embed="rId3">
            <a:alphaModFix/>
          </a:blip>
          <a:srcRect b="0" l="0" r="0" t="2572"/>
          <a:stretch/>
        </p:blipFill>
        <p:spPr>
          <a:xfrm>
            <a:off x="402100" y="1178500"/>
            <a:ext cx="7959625" cy="3722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a:latin typeface="Montserrat"/>
                <a:ea typeface="Montserrat"/>
                <a:cs typeface="Montserrat"/>
                <a:sym typeface="Montserrat"/>
              </a:rPr>
              <a:t>Arborii jocurilor (arbori de decizie)</a:t>
            </a:r>
            <a:endParaRPr b="1">
              <a:latin typeface="Montserrat"/>
              <a:ea typeface="Montserrat"/>
              <a:cs typeface="Montserrat"/>
              <a:sym typeface="Montserrat"/>
            </a:endParaRPr>
          </a:p>
        </p:txBody>
      </p:sp>
      <p:sp>
        <p:nvSpPr>
          <p:cNvPr id="151" name="Google Shape;151;p29"/>
          <p:cNvSpPr txBox="1"/>
          <p:nvPr>
            <p:ph idx="1" type="body"/>
          </p:nvPr>
        </p:nvSpPr>
        <p:spPr>
          <a:xfrm>
            <a:off x="311700" y="1357675"/>
            <a:ext cx="8520600" cy="2871600"/>
          </a:xfrm>
          <a:prstGeom prst="rect">
            <a:avLst/>
          </a:prstGeom>
        </p:spPr>
        <p:txBody>
          <a:bodyPr anchorCtr="0" anchor="t" bIns="91425" lIns="91425" spcFirstLastPara="1" rIns="91425" wrap="square" tIns="91425">
            <a:noAutofit/>
          </a:bodyPr>
          <a:lstStyle/>
          <a:p>
            <a:pPr indent="-387350" lvl="0" marL="457200" rtl="0" algn="l">
              <a:lnSpc>
                <a:spcPct val="100000"/>
              </a:lnSpc>
              <a:spcBef>
                <a:spcPts val="0"/>
              </a:spcBef>
              <a:spcAft>
                <a:spcPts val="0"/>
              </a:spcAft>
              <a:buClr>
                <a:schemeClr val="dk1"/>
              </a:buClr>
              <a:buSzPts val="2500"/>
              <a:buFont typeface="Montserrat"/>
              <a:buChar char="●"/>
            </a:pPr>
            <a:r>
              <a:rPr lang="ro" sz="2500">
                <a:solidFill>
                  <a:schemeClr val="dk1"/>
                </a:solidFill>
                <a:latin typeface="Montserrat"/>
                <a:ea typeface="Montserrat"/>
                <a:cs typeface="Montserrat"/>
                <a:sym typeface="Montserrat"/>
              </a:rPr>
              <a:t>Diferite stări ale jocului sunt reprezentate de </a:t>
            </a:r>
            <a:r>
              <a:rPr b="1" lang="ro" sz="2500">
                <a:solidFill>
                  <a:schemeClr val="dk1"/>
                </a:solidFill>
                <a:latin typeface="Montserrat"/>
                <a:ea typeface="Montserrat"/>
                <a:cs typeface="Montserrat"/>
                <a:sym typeface="Montserrat"/>
              </a:rPr>
              <a:t>noduri </a:t>
            </a:r>
            <a:r>
              <a:rPr lang="ro" sz="2500">
                <a:solidFill>
                  <a:schemeClr val="dk1"/>
                </a:solidFill>
                <a:latin typeface="Montserrat"/>
                <a:ea typeface="Montserrat"/>
                <a:cs typeface="Montserrat"/>
                <a:sym typeface="Montserrat"/>
              </a:rPr>
              <a:t>în arborele jocului</a:t>
            </a:r>
            <a:endParaRPr sz="2500">
              <a:solidFill>
                <a:schemeClr val="dk1"/>
              </a:solidFill>
              <a:latin typeface="Montserrat"/>
              <a:ea typeface="Montserrat"/>
              <a:cs typeface="Montserrat"/>
              <a:sym typeface="Montserrat"/>
            </a:endParaRPr>
          </a:p>
          <a:p>
            <a:pPr indent="0" lvl="0" marL="457200" rtl="0" algn="l">
              <a:lnSpc>
                <a:spcPct val="100000"/>
              </a:lnSpc>
              <a:spcBef>
                <a:spcPts val="0"/>
              </a:spcBef>
              <a:spcAft>
                <a:spcPts val="0"/>
              </a:spcAft>
              <a:buNone/>
            </a:pPr>
            <a:r>
              <a:t/>
            </a:r>
            <a:endParaRPr sz="2500">
              <a:solidFill>
                <a:schemeClr val="dk1"/>
              </a:solidFill>
              <a:latin typeface="Montserrat"/>
              <a:ea typeface="Montserrat"/>
              <a:cs typeface="Montserrat"/>
              <a:sym typeface="Montserrat"/>
            </a:endParaRPr>
          </a:p>
          <a:p>
            <a:pPr indent="-387350" lvl="0" marL="457200" rtl="0" algn="l">
              <a:lnSpc>
                <a:spcPct val="100000"/>
              </a:lnSpc>
              <a:spcBef>
                <a:spcPts val="0"/>
              </a:spcBef>
              <a:spcAft>
                <a:spcPts val="0"/>
              </a:spcAft>
              <a:buClr>
                <a:schemeClr val="dk1"/>
              </a:buClr>
              <a:buSzPts val="2500"/>
              <a:buFont typeface="Montserrat"/>
              <a:buChar char="●"/>
            </a:pPr>
            <a:r>
              <a:rPr lang="ro" sz="2500">
                <a:solidFill>
                  <a:schemeClr val="dk1"/>
                </a:solidFill>
                <a:latin typeface="Montserrat"/>
                <a:ea typeface="Montserrat"/>
                <a:cs typeface="Montserrat"/>
                <a:sym typeface="Montserrat"/>
              </a:rPr>
              <a:t>În </a:t>
            </a:r>
            <a:r>
              <a:rPr b="1" lang="ro" sz="2500">
                <a:solidFill>
                  <a:schemeClr val="dk1"/>
                </a:solidFill>
                <a:latin typeface="Montserrat"/>
                <a:ea typeface="Montserrat"/>
                <a:cs typeface="Montserrat"/>
                <a:sym typeface="Montserrat"/>
              </a:rPr>
              <a:t>arborele jocului</a:t>
            </a:r>
            <a:r>
              <a:rPr lang="ro" sz="2500">
                <a:solidFill>
                  <a:schemeClr val="dk1"/>
                </a:solidFill>
                <a:latin typeface="Montserrat"/>
                <a:ea typeface="Montserrat"/>
                <a:cs typeface="Montserrat"/>
                <a:sym typeface="Montserrat"/>
              </a:rPr>
              <a:t>, nodurile sunt aranjate în nivele care corespund mișcărilor fiecărui jucător în joc, astfel încât nodul </a:t>
            </a:r>
            <a:r>
              <a:rPr i="1" lang="ro" sz="2500">
                <a:solidFill>
                  <a:schemeClr val="dk1"/>
                </a:solidFill>
                <a:latin typeface="Montserrat"/>
                <a:ea typeface="Montserrat"/>
                <a:cs typeface="Montserrat"/>
                <a:sym typeface="Montserrat"/>
              </a:rPr>
              <a:t>„rădăcină”</a:t>
            </a:r>
            <a:r>
              <a:rPr lang="ro" sz="2500">
                <a:solidFill>
                  <a:schemeClr val="dk1"/>
                </a:solidFill>
                <a:latin typeface="Montserrat"/>
                <a:ea typeface="Montserrat"/>
                <a:cs typeface="Montserrat"/>
                <a:sym typeface="Montserrat"/>
              </a:rPr>
              <a:t> al arborelui</a:t>
            </a:r>
            <a:endParaRPr sz="2500">
              <a:solidFill>
                <a:srgbClr val="4A86E8"/>
              </a:solidFill>
              <a:latin typeface="Montserrat"/>
              <a:ea typeface="Montserrat"/>
              <a:cs typeface="Montserrat"/>
              <a:sym typeface="Montserrat"/>
            </a:endParaRPr>
          </a:p>
          <a:p>
            <a:pPr indent="0" lvl="0" marL="0" rtl="0" algn="l">
              <a:spcBef>
                <a:spcPts val="0"/>
              </a:spcBef>
              <a:spcAft>
                <a:spcPts val="0"/>
              </a:spcAft>
              <a:buNone/>
            </a:pPr>
            <a:r>
              <a:t/>
            </a:r>
            <a:endParaRPr sz="2500">
              <a:solidFill>
                <a:schemeClr val="dk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a:latin typeface="Montserrat"/>
                <a:ea typeface="Montserrat"/>
                <a:cs typeface="Montserrat"/>
                <a:sym typeface="Montserrat"/>
              </a:rPr>
              <a:t>Minimizarea și maximizarea valorii</a:t>
            </a:r>
            <a:endParaRPr b="1">
              <a:latin typeface="Montserrat"/>
              <a:ea typeface="Montserrat"/>
              <a:cs typeface="Montserrat"/>
              <a:sym typeface="Montserrat"/>
            </a:endParaRPr>
          </a:p>
        </p:txBody>
      </p:sp>
      <p:sp>
        <p:nvSpPr>
          <p:cNvPr id="157" name="Google Shape;157;p30"/>
          <p:cNvSpPr txBox="1"/>
          <p:nvPr>
            <p:ph idx="1" type="body"/>
          </p:nvPr>
        </p:nvSpPr>
        <p:spPr>
          <a:xfrm>
            <a:off x="311700" y="1357675"/>
            <a:ext cx="8520600" cy="2871600"/>
          </a:xfrm>
          <a:prstGeom prst="rect">
            <a:avLst/>
          </a:prstGeom>
        </p:spPr>
        <p:txBody>
          <a:bodyPr anchorCtr="0" anchor="t" bIns="91425" lIns="91425" spcFirstLastPara="1" rIns="91425" wrap="square" tIns="91425">
            <a:noAutofit/>
          </a:bodyPr>
          <a:lstStyle/>
          <a:p>
            <a:pPr indent="-361950" lvl="0" marL="457200" rtl="0" algn="l">
              <a:lnSpc>
                <a:spcPct val="100000"/>
              </a:lnSpc>
              <a:spcBef>
                <a:spcPts val="0"/>
              </a:spcBef>
              <a:spcAft>
                <a:spcPts val="0"/>
              </a:spcAft>
              <a:buClr>
                <a:schemeClr val="dk1"/>
              </a:buClr>
              <a:buSzPts val="2100"/>
              <a:buFont typeface="Montserrat"/>
              <a:buChar char="●"/>
            </a:pPr>
            <a:r>
              <a:rPr lang="ro" sz="2100">
                <a:solidFill>
                  <a:schemeClr val="dk1"/>
                </a:solidFill>
                <a:latin typeface="Montserrat"/>
                <a:ea typeface="Montserrat"/>
                <a:cs typeface="Montserrat"/>
                <a:sym typeface="Montserrat"/>
              </a:rPr>
              <a:t>La pozițiile tablei în care Max câștigă cu 3 de X în linie, atașăm valoarea </a:t>
            </a:r>
            <a:r>
              <a:rPr b="1" lang="ro" sz="2100">
                <a:solidFill>
                  <a:schemeClr val="dk1"/>
                </a:solidFill>
                <a:latin typeface="Montserrat"/>
                <a:ea typeface="Montserrat"/>
                <a:cs typeface="Montserrat"/>
                <a:sym typeface="Montserrat"/>
              </a:rPr>
              <a:t>+1</a:t>
            </a:r>
            <a:r>
              <a:rPr lang="ro" sz="2100">
                <a:solidFill>
                  <a:schemeClr val="dk1"/>
                </a:solidFill>
                <a:latin typeface="Montserrat"/>
                <a:ea typeface="Montserrat"/>
                <a:cs typeface="Montserrat"/>
                <a:sym typeface="Montserrat"/>
              </a:rPr>
              <a:t> și, la fel, la pozițiile în care Min câștigă cu trei O la rând, atașăm valoarea </a:t>
            </a:r>
            <a:r>
              <a:rPr b="1" lang="ro" sz="2100">
                <a:solidFill>
                  <a:schemeClr val="dk1"/>
                </a:solidFill>
                <a:latin typeface="Montserrat"/>
                <a:ea typeface="Montserrat"/>
                <a:cs typeface="Montserrat"/>
                <a:sym typeface="Montserrat"/>
              </a:rPr>
              <a:t>-1</a:t>
            </a:r>
            <a:endParaRPr sz="21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2100">
              <a:solidFill>
                <a:schemeClr val="dk1"/>
              </a:solidFill>
              <a:latin typeface="Montserrat"/>
              <a:ea typeface="Montserrat"/>
              <a:cs typeface="Montserrat"/>
              <a:sym typeface="Montserrat"/>
            </a:endParaRPr>
          </a:p>
          <a:p>
            <a:pPr indent="-361950" lvl="0" marL="457200" rtl="0" algn="l">
              <a:lnSpc>
                <a:spcPct val="100000"/>
              </a:lnSpc>
              <a:spcBef>
                <a:spcPts val="0"/>
              </a:spcBef>
              <a:spcAft>
                <a:spcPts val="0"/>
              </a:spcAft>
              <a:buClr>
                <a:schemeClr val="dk1"/>
              </a:buClr>
              <a:buSzPts val="2100"/>
              <a:buFont typeface="Montserrat"/>
              <a:buChar char="●"/>
            </a:pPr>
            <a:r>
              <a:rPr lang="ro" sz="2100">
                <a:solidFill>
                  <a:schemeClr val="dk1"/>
                </a:solidFill>
                <a:latin typeface="Montserrat"/>
                <a:ea typeface="Montserrat"/>
                <a:cs typeface="Montserrat"/>
                <a:sym typeface="Montserrat"/>
              </a:rPr>
              <a:t>else - valoarea neutră </a:t>
            </a:r>
            <a:r>
              <a:rPr b="1" lang="ro" sz="2100">
                <a:solidFill>
                  <a:schemeClr val="dk1"/>
                </a:solidFill>
                <a:latin typeface="Montserrat"/>
                <a:ea typeface="Montserrat"/>
                <a:cs typeface="Montserrat"/>
                <a:sym typeface="Montserrat"/>
              </a:rPr>
              <a:t>0</a:t>
            </a:r>
            <a:endParaRPr b="1" sz="21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2500">
              <a:solidFill>
                <a:srgbClr val="4A86E8"/>
              </a:solidFill>
              <a:latin typeface="Montserrat"/>
              <a:ea typeface="Montserrat"/>
              <a:cs typeface="Montserrat"/>
              <a:sym typeface="Montserrat"/>
            </a:endParaRPr>
          </a:p>
          <a:p>
            <a:pPr indent="0" lvl="0" marL="0" rtl="0" algn="l">
              <a:spcBef>
                <a:spcPts val="0"/>
              </a:spcBef>
              <a:spcAft>
                <a:spcPts val="0"/>
              </a:spcAft>
              <a:buNone/>
            </a:pPr>
            <a:r>
              <a:t/>
            </a:r>
            <a:endParaRPr sz="2500">
              <a:solidFill>
                <a:schemeClr val="dk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675" y="1995300"/>
            <a:ext cx="1985400" cy="115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sz="1900">
                <a:solidFill>
                  <a:srgbClr val="000000"/>
                </a:solidFill>
                <a:latin typeface="Montserrat"/>
                <a:ea typeface="Montserrat"/>
                <a:cs typeface="Montserrat"/>
                <a:sym typeface="Montserrat"/>
              </a:rPr>
              <a:t>Un exemplu de arbore de joc</a:t>
            </a:r>
            <a:endParaRPr sz="1900">
              <a:solidFill>
                <a:srgbClr val="000000"/>
              </a:solidFill>
              <a:latin typeface="Montserrat"/>
              <a:ea typeface="Montserrat"/>
              <a:cs typeface="Montserrat"/>
              <a:sym typeface="Montserrat"/>
            </a:endParaRPr>
          </a:p>
        </p:txBody>
      </p:sp>
      <p:pic>
        <p:nvPicPr>
          <p:cNvPr id="163" name="Google Shape;163;p31"/>
          <p:cNvPicPr preferRelativeResize="0"/>
          <p:nvPr/>
        </p:nvPicPr>
        <p:blipFill>
          <a:blip r:embed="rId3">
            <a:alphaModFix/>
          </a:blip>
          <a:stretch>
            <a:fillRect/>
          </a:stretch>
        </p:blipFill>
        <p:spPr>
          <a:xfrm>
            <a:off x="2526250" y="201025"/>
            <a:ext cx="6011674" cy="4723475"/>
          </a:xfrm>
          <a:prstGeom prst="rect">
            <a:avLst/>
          </a:prstGeom>
          <a:noFill/>
          <a:ln>
            <a:noFill/>
          </a:ln>
        </p:spPr>
      </p:pic>
      <p:cxnSp>
        <p:nvCxnSpPr>
          <p:cNvPr id="164" name="Google Shape;164;p31"/>
          <p:cNvCxnSpPr/>
          <p:nvPr/>
        </p:nvCxnSpPr>
        <p:spPr>
          <a:xfrm flipH="1" rot="10800000">
            <a:off x="2297075" y="2568150"/>
            <a:ext cx="122400" cy="36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a:latin typeface="Montserrat"/>
                <a:ea typeface="Montserrat"/>
                <a:cs typeface="Montserrat"/>
                <a:sym typeface="Montserrat"/>
              </a:rPr>
              <a:t>Căutarea și rezolvarea problemelor</a:t>
            </a:r>
            <a:endParaRPr b="1">
              <a:latin typeface="Montserrat"/>
              <a:ea typeface="Montserrat"/>
              <a:cs typeface="Montserrat"/>
              <a:sym typeface="Montserrat"/>
            </a:endParaRPr>
          </a:p>
        </p:txBody>
      </p:sp>
      <p:sp>
        <p:nvSpPr>
          <p:cNvPr id="61" name="Google Shape;61;p14"/>
          <p:cNvSpPr txBox="1"/>
          <p:nvPr>
            <p:ph idx="1" type="body"/>
          </p:nvPr>
        </p:nvSpPr>
        <p:spPr>
          <a:xfrm>
            <a:off x="311700" y="1697250"/>
            <a:ext cx="8520600" cy="2871600"/>
          </a:xfrm>
          <a:prstGeom prst="rect">
            <a:avLst/>
          </a:prstGeom>
        </p:spPr>
        <p:txBody>
          <a:bodyPr anchorCtr="0" anchor="t" bIns="91425" lIns="91425" spcFirstLastPara="1" rIns="91425" wrap="square" tIns="91425">
            <a:noAutofit/>
          </a:bodyPr>
          <a:lstStyle/>
          <a:p>
            <a:pPr indent="-361950" lvl="0" marL="457200" rtl="0" algn="l">
              <a:lnSpc>
                <a:spcPct val="200000"/>
              </a:lnSpc>
              <a:spcBef>
                <a:spcPts val="0"/>
              </a:spcBef>
              <a:spcAft>
                <a:spcPts val="0"/>
              </a:spcAft>
              <a:buClr>
                <a:schemeClr val="dk1"/>
              </a:buClr>
              <a:buSzPts val="2100"/>
              <a:buFont typeface="Montserrat"/>
              <a:buChar char="●"/>
            </a:pPr>
            <a:r>
              <a:rPr lang="ro" sz="2100">
                <a:solidFill>
                  <a:schemeClr val="dk1"/>
                </a:solidFill>
                <a:latin typeface="Montserrat"/>
                <a:ea typeface="Montserrat"/>
                <a:cs typeface="Montserrat"/>
                <a:sym typeface="Montserrat"/>
              </a:rPr>
              <a:t>Multe probleme pot fi formulate ca probleme de căutare</a:t>
            </a:r>
            <a:endParaRPr b="1" sz="2100">
              <a:solidFill>
                <a:schemeClr val="dk1"/>
              </a:solidFill>
              <a:latin typeface="Montserrat"/>
              <a:ea typeface="Montserrat"/>
              <a:cs typeface="Montserrat"/>
              <a:sym typeface="Montserrat"/>
            </a:endParaRPr>
          </a:p>
          <a:p>
            <a:pPr indent="-361950" lvl="0" marL="457200" rtl="0" algn="l">
              <a:lnSpc>
                <a:spcPct val="200000"/>
              </a:lnSpc>
              <a:spcBef>
                <a:spcPts val="0"/>
              </a:spcBef>
              <a:spcAft>
                <a:spcPts val="0"/>
              </a:spcAft>
              <a:buClr>
                <a:schemeClr val="dk1"/>
              </a:buClr>
              <a:buSzPts val="2100"/>
              <a:buFont typeface="Montserrat"/>
              <a:buChar char="●"/>
            </a:pPr>
            <a:r>
              <a:rPr lang="ro" sz="2100">
                <a:solidFill>
                  <a:schemeClr val="dk1"/>
                </a:solidFill>
                <a:latin typeface="Montserrat"/>
                <a:ea typeface="Montserrat"/>
                <a:cs typeface="Montserrat"/>
                <a:sym typeface="Montserrat"/>
              </a:rPr>
              <a:t>Căutarea în practică: </a:t>
            </a:r>
            <a:r>
              <a:rPr b="1" lang="ro" sz="2100">
                <a:solidFill>
                  <a:schemeClr val="dk1"/>
                </a:solidFill>
                <a:latin typeface="Montserrat"/>
                <a:ea typeface="Montserrat"/>
                <a:cs typeface="Montserrat"/>
                <a:sym typeface="Montserrat"/>
              </a:rPr>
              <a:t>a ajunge de la A la B</a:t>
            </a:r>
            <a:endParaRPr b="1" sz="2100">
              <a:solidFill>
                <a:schemeClr val="dk1"/>
              </a:solidFill>
              <a:latin typeface="Montserrat"/>
              <a:ea typeface="Montserrat"/>
              <a:cs typeface="Montserrat"/>
              <a:sym typeface="Montserrat"/>
            </a:endParaRPr>
          </a:p>
          <a:p>
            <a:pPr indent="-361950" lvl="0" marL="457200" rtl="0" algn="l">
              <a:lnSpc>
                <a:spcPct val="200000"/>
              </a:lnSpc>
              <a:spcBef>
                <a:spcPts val="0"/>
              </a:spcBef>
              <a:spcAft>
                <a:spcPts val="0"/>
              </a:spcAft>
              <a:buClr>
                <a:schemeClr val="dk1"/>
              </a:buClr>
              <a:buSzPts val="2100"/>
              <a:buFont typeface="Montserrat"/>
              <a:buChar char="●"/>
            </a:pPr>
            <a:r>
              <a:rPr lang="ro" sz="2100">
                <a:solidFill>
                  <a:schemeClr val="dk1"/>
                </a:solidFill>
                <a:latin typeface="Montserrat"/>
                <a:ea typeface="Montserrat"/>
                <a:cs typeface="Montserrat"/>
                <a:sym typeface="Montserrat"/>
              </a:rPr>
              <a:t>Clasa de probleme de căutare și planificare</a:t>
            </a:r>
            <a:endParaRPr sz="21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2500">
              <a:solidFill>
                <a:schemeClr val="dk1"/>
              </a:solidFill>
              <a:latin typeface="Montserrat"/>
              <a:ea typeface="Montserrat"/>
              <a:cs typeface="Montserrat"/>
              <a:sym typeface="Montserrat"/>
            </a:endParaRPr>
          </a:p>
        </p:txBody>
      </p:sp>
      <p:pic>
        <p:nvPicPr>
          <p:cNvPr id="62" name="Google Shape;62;p14"/>
          <p:cNvPicPr preferRelativeResize="0"/>
          <p:nvPr/>
        </p:nvPicPr>
        <p:blipFill>
          <a:blip r:embed="rId3">
            <a:alphaModFix/>
          </a:blip>
          <a:stretch>
            <a:fillRect/>
          </a:stretch>
        </p:blipFill>
        <p:spPr>
          <a:xfrm>
            <a:off x="5078075" y="3119700"/>
            <a:ext cx="3885675" cy="2023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675" y="1995300"/>
            <a:ext cx="1985400" cy="115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ro" sz="2100">
                <a:latin typeface="Roboto"/>
                <a:ea typeface="Roboto"/>
                <a:cs typeface="Roboto"/>
                <a:sym typeface="Roboto"/>
              </a:rPr>
              <a:t>Despre strategie</a:t>
            </a:r>
            <a:endParaRPr sz="2900">
              <a:solidFill>
                <a:srgbClr val="6D9EEB"/>
              </a:solidFill>
              <a:latin typeface="Roboto"/>
              <a:ea typeface="Roboto"/>
              <a:cs typeface="Roboto"/>
              <a:sym typeface="Roboto"/>
            </a:endParaRPr>
          </a:p>
        </p:txBody>
      </p:sp>
      <p:pic>
        <p:nvPicPr>
          <p:cNvPr id="170" name="Google Shape;170;p32"/>
          <p:cNvPicPr preferRelativeResize="0"/>
          <p:nvPr/>
        </p:nvPicPr>
        <p:blipFill>
          <a:blip r:embed="rId3">
            <a:alphaModFix/>
          </a:blip>
          <a:stretch>
            <a:fillRect/>
          </a:stretch>
        </p:blipFill>
        <p:spPr>
          <a:xfrm>
            <a:off x="2108850" y="152400"/>
            <a:ext cx="6074675" cy="4772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33"/>
          <p:cNvPicPr preferRelativeResize="0"/>
          <p:nvPr/>
        </p:nvPicPr>
        <p:blipFill>
          <a:blip r:embed="rId3">
            <a:alphaModFix/>
          </a:blip>
          <a:stretch>
            <a:fillRect/>
          </a:stretch>
        </p:blipFill>
        <p:spPr>
          <a:xfrm>
            <a:off x="1370275" y="209550"/>
            <a:ext cx="5734050" cy="4724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a:latin typeface="Montserrat"/>
                <a:ea typeface="Montserrat"/>
                <a:cs typeface="Montserrat"/>
                <a:sym typeface="Montserrat"/>
              </a:rPr>
              <a:t>Determinarea câștigătorului</a:t>
            </a:r>
            <a:endParaRPr b="1">
              <a:latin typeface="Montserrat"/>
              <a:ea typeface="Montserrat"/>
              <a:cs typeface="Montserrat"/>
              <a:sym typeface="Montserrat"/>
            </a:endParaRPr>
          </a:p>
        </p:txBody>
      </p:sp>
      <p:sp>
        <p:nvSpPr>
          <p:cNvPr id="181" name="Google Shape;181;p34"/>
          <p:cNvSpPr txBox="1"/>
          <p:nvPr>
            <p:ph idx="1" type="body"/>
          </p:nvPr>
        </p:nvSpPr>
        <p:spPr>
          <a:xfrm>
            <a:off x="311700" y="1357675"/>
            <a:ext cx="8520600" cy="2871600"/>
          </a:xfrm>
          <a:prstGeom prst="rect">
            <a:avLst/>
          </a:prstGeom>
        </p:spPr>
        <p:txBody>
          <a:bodyPr anchorCtr="0" anchor="t" bIns="91425" lIns="91425" spcFirstLastPara="1" rIns="91425" wrap="square" tIns="91425">
            <a:noAutofit/>
          </a:bodyPr>
          <a:lstStyle/>
          <a:p>
            <a:pPr indent="-425450" lvl="0" marL="457200" rtl="0" algn="l">
              <a:spcBef>
                <a:spcPts val="0"/>
              </a:spcBef>
              <a:spcAft>
                <a:spcPts val="0"/>
              </a:spcAft>
              <a:buClr>
                <a:schemeClr val="dk1"/>
              </a:buClr>
              <a:buSzPts val="3100"/>
              <a:buFont typeface="Roboto"/>
              <a:buChar char="●"/>
            </a:pPr>
            <a:r>
              <a:rPr lang="ro" sz="2100">
                <a:solidFill>
                  <a:schemeClr val="dk1"/>
                </a:solidFill>
                <a:latin typeface="Roboto"/>
                <a:ea typeface="Roboto"/>
                <a:cs typeface="Roboto"/>
                <a:sym typeface="Roboto"/>
              </a:rPr>
              <a:t>Cea mai importantă lecție din această secțiune este de a aplica în mod repetat tipul de raționament de mai sus pentru a determina rezultatul jocului în avans (</a:t>
            </a:r>
            <a:r>
              <a:rPr b="1" lang="ro" sz="2100">
                <a:solidFill>
                  <a:schemeClr val="dk1"/>
                </a:solidFill>
                <a:latin typeface="Roboto"/>
                <a:ea typeface="Roboto"/>
                <a:cs typeface="Roboto"/>
                <a:sym typeface="Roboto"/>
              </a:rPr>
              <a:t>anticipare</a:t>
            </a:r>
            <a:r>
              <a:rPr lang="ro" sz="2100">
                <a:solidFill>
                  <a:schemeClr val="dk1"/>
                </a:solidFill>
                <a:latin typeface="Roboto"/>
                <a:ea typeface="Roboto"/>
                <a:cs typeface="Roboto"/>
                <a:sym typeface="Roboto"/>
              </a:rPr>
              <a:t>) din orice poziție a tablei.</a:t>
            </a:r>
            <a:endParaRPr sz="21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2500">
              <a:solidFill>
                <a:srgbClr val="4A86E8"/>
              </a:solidFill>
              <a:latin typeface="Montserrat"/>
              <a:ea typeface="Montserrat"/>
              <a:cs typeface="Montserrat"/>
              <a:sym typeface="Montserrat"/>
            </a:endParaRPr>
          </a:p>
          <a:p>
            <a:pPr indent="0" lvl="0" marL="0" rtl="0" algn="l">
              <a:spcBef>
                <a:spcPts val="0"/>
              </a:spcBef>
              <a:spcAft>
                <a:spcPts val="0"/>
              </a:spcAft>
              <a:buNone/>
            </a:pPr>
            <a:r>
              <a:t/>
            </a:r>
            <a:endParaRPr sz="2500">
              <a:solidFill>
                <a:schemeClr val="dk1"/>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1815675" y="4213525"/>
            <a:ext cx="6060300" cy="668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ro" sz="2100">
                <a:latin typeface="Roboto"/>
                <a:ea typeface="Roboto"/>
                <a:cs typeface="Roboto"/>
                <a:sym typeface="Roboto"/>
              </a:rPr>
              <a:t>Valoarea nodului rădăcină = cine câștigă</a:t>
            </a:r>
            <a:endParaRPr sz="2900">
              <a:solidFill>
                <a:srgbClr val="6D9EEB"/>
              </a:solidFill>
              <a:latin typeface="Roboto"/>
              <a:ea typeface="Roboto"/>
              <a:cs typeface="Roboto"/>
              <a:sym typeface="Roboto"/>
            </a:endParaRPr>
          </a:p>
        </p:txBody>
      </p:sp>
      <p:pic>
        <p:nvPicPr>
          <p:cNvPr id="187" name="Google Shape;187;p35"/>
          <p:cNvPicPr preferRelativeResize="0"/>
          <p:nvPr/>
        </p:nvPicPr>
        <p:blipFill>
          <a:blip r:embed="rId3">
            <a:alphaModFix/>
          </a:blip>
          <a:stretch>
            <a:fillRect/>
          </a:stretch>
        </p:blipFill>
        <p:spPr>
          <a:xfrm>
            <a:off x="2297075" y="209550"/>
            <a:ext cx="4790000" cy="3946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a:latin typeface="Montserrat"/>
                <a:ea typeface="Montserrat"/>
                <a:cs typeface="Montserrat"/>
                <a:sym typeface="Montserrat"/>
              </a:rPr>
              <a:t>Algoritmul Minimax</a:t>
            </a:r>
            <a:endParaRPr b="1">
              <a:latin typeface="Montserrat"/>
              <a:ea typeface="Montserrat"/>
              <a:cs typeface="Montserrat"/>
              <a:sym typeface="Montserrat"/>
            </a:endParaRPr>
          </a:p>
        </p:txBody>
      </p:sp>
      <p:sp>
        <p:nvSpPr>
          <p:cNvPr id="193" name="Google Shape;193;p36"/>
          <p:cNvSpPr txBox="1"/>
          <p:nvPr>
            <p:ph idx="1" type="body"/>
          </p:nvPr>
        </p:nvSpPr>
        <p:spPr>
          <a:xfrm>
            <a:off x="311700" y="1357675"/>
            <a:ext cx="8520600" cy="2871600"/>
          </a:xfrm>
          <a:prstGeom prst="rect">
            <a:avLst/>
          </a:prstGeom>
        </p:spPr>
        <p:txBody>
          <a:bodyPr anchorCtr="0" anchor="t" bIns="91425" lIns="91425" spcFirstLastPara="1" rIns="91425" wrap="square" tIns="91425">
            <a:noAutofit/>
          </a:bodyPr>
          <a:lstStyle/>
          <a:p>
            <a:pPr indent="-425450" lvl="0" marL="457200" rtl="0" algn="l">
              <a:spcBef>
                <a:spcPts val="0"/>
              </a:spcBef>
              <a:spcAft>
                <a:spcPts val="0"/>
              </a:spcAft>
              <a:buClr>
                <a:schemeClr val="dk1"/>
              </a:buClr>
              <a:buSzPts val="3100"/>
              <a:buFont typeface="Roboto"/>
              <a:buChar char="●"/>
            </a:pPr>
            <a:r>
              <a:rPr lang="ro" sz="2100">
                <a:solidFill>
                  <a:schemeClr val="dk1"/>
                </a:solidFill>
                <a:latin typeface="Roboto"/>
                <a:ea typeface="Roboto"/>
                <a:cs typeface="Roboto"/>
                <a:sym typeface="Roboto"/>
              </a:rPr>
              <a:t>Garantează un joc optim, teoretic vorbind, orice joc deterministic, cu două persoane, cu informație perfectă.</a:t>
            </a:r>
            <a:endParaRPr sz="2100">
              <a:solidFill>
                <a:schemeClr val="dk1"/>
              </a:solidFill>
              <a:latin typeface="Roboto"/>
              <a:ea typeface="Roboto"/>
              <a:cs typeface="Roboto"/>
              <a:sym typeface="Roboto"/>
            </a:endParaRPr>
          </a:p>
          <a:p>
            <a:pPr indent="-425450" lvl="0" marL="457200" rtl="0" algn="l">
              <a:spcBef>
                <a:spcPts val="0"/>
              </a:spcBef>
              <a:spcAft>
                <a:spcPts val="0"/>
              </a:spcAft>
              <a:buClr>
                <a:schemeClr val="dk1"/>
              </a:buClr>
              <a:buSzPts val="3100"/>
              <a:buFont typeface="Roboto"/>
              <a:buChar char="●"/>
            </a:pPr>
            <a:r>
              <a:rPr lang="ro" sz="2100">
                <a:solidFill>
                  <a:schemeClr val="dk1"/>
                </a:solidFill>
                <a:latin typeface="Roboto"/>
                <a:ea typeface="Roboto"/>
                <a:cs typeface="Roboto"/>
                <a:sym typeface="Roboto"/>
              </a:rPr>
              <a:t>Având în vedere o stare a jocului, algoritmul calculează pur și simplu valorile copiilor stării date și îl alege pe cel care are valoarea maximă dacă este rândul lui </a:t>
            </a:r>
            <a:r>
              <a:rPr b="1" lang="ro" sz="2100">
                <a:solidFill>
                  <a:schemeClr val="dk1"/>
                </a:solidFill>
                <a:latin typeface="Roboto"/>
                <a:ea typeface="Roboto"/>
                <a:cs typeface="Roboto"/>
                <a:sym typeface="Roboto"/>
              </a:rPr>
              <a:t>Max</a:t>
            </a:r>
            <a:r>
              <a:rPr lang="ro" sz="2100">
                <a:solidFill>
                  <a:schemeClr val="dk1"/>
                </a:solidFill>
                <a:latin typeface="Roboto"/>
                <a:ea typeface="Roboto"/>
                <a:cs typeface="Roboto"/>
                <a:sym typeface="Roboto"/>
              </a:rPr>
              <a:t> și cel care are valoarea minimă dacă este rândul lui</a:t>
            </a:r>
            <a:r>
              <a:rPr b="1" lang="ro" sz="2100">
                <a:solidFill>
                  <a:schemeClr val="dk1"/>
                </a:solidFill>
                <a:latin typeface="Roboto"/>
                <a:ea typeface="Roboto"/>
                <a:cs typeface="Roboto"/>
                <a:sym typeface="Roboto"/>
              </a:rPr>
              <a:t> Min</a:t>
            </a:r>
            <a:endParaRPr b="1" sz="21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2500">
              <a:solidFill>
                <a:srgbClr val="4A86E8"/>
              </a:solidFill>
              <a:latin typeface="Montserrat"/>
              <a:ea typeface="Montserrat"/>
              <a:cs typeface="Montserrat"/>
              <a:sym typeface="Montserrat"/>
            </a:endParaRPr>
          </a:p>
          <a:p>
            <a:pPr indent="0" lvl="0" marL="0" rtl="0" algn="l">
              <a:spcBef>
                <a:spcPts val="0"/>
              </a:spcBef>
              <a:spcAft>
                <a:spcPts val="0"/>
              </a:spcAft>
              <a:buNone/>
            </a:pPr>
            <a:r>
              <a:t/>
            </a:r>
            <a:endParaRPr sz="2500">
              <a:solidFill>
                <a:schemeClr val="dk1"/>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a:latin typeface="Montserrat"/>
                <a:ea typeface="Montserrat"/>
                <a:cs typeface="Montserrat"/>
                <a:sym typeface="Montserrat"/>
              </a:rPr>
              <a:t>Problema arborilor masivi</a:t>
            </a:r>
            <a:endParaRPr b="1">
              <a:latin typeface="Montserrat"/>
              <a:ea typeface="Montserrat"/>
              <a:cs typeface="Montserrat"/>
              <a:sym typeface="Montserrat"/>
            </a:endParaRPr>
          </a:p>
        </p:txBody>
      </p:sp>
      <p:sp>
        <p:nvSpPr>
          <p:cNvPr id="199" name="Google Shape;199;p37"/>
          <p:cNvSpPr txBox="1"/>
          <p:nvPr>
            <p:ph idx="1" type="body"/>
          </p:nvPr>
        </p:nvSpPr>
        <p:spPr>
          <a:xfrm>
            <a:off x="311700" y="1357675"/>
            <a:ext cx="8520600" cy="2871600"/>
          </a:xfrm>
          <a:prstGeom prst="rect">
            <a:avLst/>
          </a:prstGeom>
        </p:spPr>
        <p:txBody>
          <a:bodyPr anchorCtr="0" anchor="t" bIns="91425" lIns="91425" spcFirstLastPara="1" rIns="91425" wrap="square" tIns="91425">
            <a:noAutofit/>
          </a:bodyPr>
          <a:lstStyle/>
          <a:p>
            <a:pPr indent="-450850" lvl="0" marL="457200" rtl="0" algn="l">
              <a:spcBef>
                <a:spcPts val="0"/>
              </a:spcBef>
              <a:spcAft>
                <a:spcPts val="0"/>
              </a:spcAft>
              <a:buClr>
                <a:schemeClr val="dk1"/>
              </a:buClr>
              <a:buSzPts val="3500"/>
              <a:buFont typeface="Roboto"/>
              <a:buChar char="●"/>
            </a:pPr>
            <a:r>
              <a:rPr lang="ro" sz="1500">
                <a:solidFill>
                  <a:schemeClr val="dk1"/>
                </a:solidFill>
                <a:latin typeface="Roboto"/>
                <a:ea typeface="Roboto"/>
                <a:cs typeface="Roboto"/>
                <a:sym typeface="Roboto"/>
              </a:rPr>
              <a:t>În multe jocuri, arborele de joc este pur și simplu mult prea mare pentru a fi parcurs în întregime. De exemplu, în șah factorul mediu de ramificare, adică numărul mediu de copii (mișcări disponibile) pe nod este de aproximativ </a:t>
            </a:r>
            <a:r>
              <a:rPr b="1" lang="ro" sz="1500">
                <a:solidFill>
                  <a:schemeClr val="dk1"/>
                </a:solidFill>
                <a:latin typeface="Roboto"/>
                <a:ea typeface="Roboto"/>
                <a:cs typeface="Roboto"/>
                <a:sym typeface="Roboto"/>
              </a:rPr>
              <a:t>35</a:t>
            </a:r>
            <a:r>
              <a:rPr lang="ro" sz="1500">
                <a:solidFill>
                  <a:schemeClr val="dk1"/>
                </a:solidFill>
                <a:latin typeface="Roboto"/>
                <a:ea typeface="Roboto"/>
                <a:cs typeface="Roboto"/>
                <a:sym typeface="Roboto"/>
              </a:rPr>
              <a:t>. Asta înseamnă că pentru a explora toate scenariile posibile până la doar două mișcări înainte, trebuie să vizităm aproximativ 35 x 35 = 1225 noduri. O privire înaintea a trei mișcări necesită vizitarea a 42875 noduri; patru mutări 1500625; și zece mișcări 2758547353515625 (adică aproximativ 2,7 miliarde) noduri. În Go, factorul mediu de ramificare este estimat la aproximativ 250. </a:t>
            </a:r>
            <a:endParaRPr sz="25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2500">
              <a:solidFill>
                <a:srgbClr val="4A86E8"/>
              </a:solidFill>
              <a:latin typeface="Montserrat"/>
              <a:ea typeface="Montserrat"/>
              <a:cs typeface="Montserrat"/>
              <a:sym typeface="Montserrat"/>
            </a:endParaRPr>
          </a:p>
          <a:p>
            <a:pPr indent="0" lvl="0" marL="0" rtl="0" algn="l">
              <a:spcBef>
                <a:spcPts val="0"/>
              </a:spcBef>
              <a:spcAft>
                <a:spcPts val="0"/>
              </a:spcAft>
              <a:buNone/>
            </a:pPr>
            <a:r>
              <a:t/>
            </a:r>
            <a:endParaRPr sz="2500">
              <a:solidFill>
                <a:schemeClr val="dk1"/>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a:latin typeface="Montserrat"/>
                <a:ea typeface="Montserrat"/>
                <a:cs typeface="Montserrat"/>
                <a:sym typeface="Montserrat"/>
              </a:rPr>
              <a:t>Limitările căutării simple</a:t>
            </a:r>
            <a:endParaRPr b="1">
              <a:latin typeface="Montserrat"/>
              <a:ea typeface="Montserrat"/>
              <a:cs typeface="Montserrat"/>
              <a:sym typeface="Montserrat"/>
            </a:endParaRPr>
          </a:p>
        </p:txBody>
      </p:sp>
      <p:pic>
        <p:nvPicPr>
          <p:cNvPr id="205" name="Google Shape;205;p38"/>
          <p:cNvPicPr preferRelativeResize="0"/>
          <p:nvPr/>
        </p:nvPicPr>
        <p:blipFill>
          <a:blip r:embed="rId3">
            <a:alphaModFix/>
          </a:blip>
          <a:stretch>
            <a:fillRect/>
          </a:stretch>
        </p:blipFill>
        <p:spPr>
          <a:xfrm>
            <a:off x="3291438" y="1135700"/>
            <a:ext cx="2561118"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a:latin typeface="Montserrat"/>
                <a:ea typeface="Montserrat"/>
                <a:cs typeface="Montserrat"/>
                <a:sym typeface="Montserrat"/>
              </a:rPr>
              <a:t>Multe posibilități de a rezolva problema</a:t>
            </a:r>
            <a:endParaRPr b="1">
              <a:latin typeface="Montserrat"/>
              <a:ea typeface="Montserrat"/>
              <a:cs typeface="Montserrat"/>
              <a:sym typeface="Montserrat"/>
            </a:endParaRPr>
          </a:p>
        </p:txBody>
      </p:sp>
      <p:pic>
        <p:nvPicPr>
          <p:cNvPr id="68" name="Google Shape;68;p15"/>
          <p:cNvPicPr preferRelativeResize="0"/>
          <p:nvPr/>
        </p:nvPicPr>
        <p:blipFill>
          <a:blip r:embed="rId3">
            <a:alphaModFix/>
          </a:blip>
          <a:stretch>
            <a:fillRect/>
          </a:stretch>
        </p:blipFill>
        <p:spPr>
          <a:xfrm>
            <a:off x="1591200" y="2122026"/>
            <a:ext cx="5844951" cy="2934624"/>
          </a:xfrm>
          <a:prstGeom prst="rect">
            <a:avLst/>
          </a:prstGeom>
          <a:noFill/>
          <a:ln>
            <a:noFill/>
          </a:ln>
        </p:spPr>
      </p:pic>
      <p:sp>
        <p:nvSpPr>
          <p:cNvPr id="69" name="Google Shape;69;p15"/>
          <p:cNvSpPr txBox="1"/>
          <p:nvPr>
            <p:ph idx="1" type="body"/>
          </p:nvPr>
        </p:nvSpPr>
        <p:spPr>
          <a:xfrm>
            <a:off x="311700" y="1400225"/>
            <a:ext cx="8520600" cy="2871600"/>
          </a:xfrm>
          <a:prstGeom prst="rect">
            <a:avLst/>
          </a:prstGeom>
        </p:spPr>
        <p:txBody>
          <a:bodyPr anchorCtr="0" anchor="t" bIns="91425" lIns="91425" spcFirstLastPara="1" rIns="91425" wrap="square" tIns="91425">
            <a:noAutofit/>
          </a:bodyPr>
          <a:lstStyle/>
          <a:p>
            <a:pPr indent="-361950" lvl="0" marL="457200" rtl="0" algn="l">
              <a:lnSpc>
                <a:spcPct val="100000"/>
              </a:lnSpc>
              <a:spcBef>
                <a:spcPts val="0"/>
              </a:spcBef>
              <a:spcAft>
                <a:spcPts val="0"/>
              </a:spcAft>
              <a:buClr>
                <a:schemeClr val="dk1"/>
              </a:buClr>
              <a:buSzPts val="2100"/>
              <a:buFont typeface="Montserrat"/>
              <a:buChar char="●"/>
            </a:pPr>
            <a:r>
              <a:rPr lang="ro" sz="2100">
                <a:solidFill>
                  <a:schemeClr val="dk1"/>
                </a:solidFill>
                <a:latin typeface="Montserrat"/>
                <a:ea typeface="Montserrat"/>
                <a:cs typeface="Montserrat"/>
                <a:sym typeface="Montserrat"/>
              </a:rPr>
              <a:t>unele pot fi mai preferabile în ceea ce privește timpul, efortul, costul sau alte criterii</a:t>
            </a:r>
            <a:endParaRPr sz="2100">
              <a:solidFill>
                <a:schemeClr val="dk1"/>
              </a:solidFill>
              <a:latin typeface="Montserrat"/>
              <a:ea typeface="Montserrat"/>
              <a:cs typeface="Montserrat"/>
              <a:sym typeface="Montserrat"/>
            </a:endParaRPr>
          </a:p>
          <a:p>
            <a:pPr indent="0" lvl="0" marL="457200" rtl="0" algn="l">
              <a:lnSpc>
                <a:spcPct val="100000"/>
              </a:lnSpc>
              <a:spcBef>
                <a:spcPts val="0"/>
              </a:spcBef>
              <a:spcAft>
                <a:spcPts val="0"/>
              </a:spcAft>
              <a:buNone/>
            </a:pPr>
            <a:r>
              <a:t/>
            </a:r>
            <a:endParaRPr sz="2100">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ro" sz="2600">
                <a:latin typeface="Roboto"/>
                <a:ea typeface="Roboto"/>
                <a:cs typeface="Roboto"/>
                <a:sym typeface="Roboto"/>
              </a:rPr>
              <a:t>Definirea alegerilor și a consecințelor acestora</a:t>
            </a:r>
            <a:endParaRPr sz="43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a:latin typeface="Montserrat"/>
                <a:ea typeface="Montserrat"/>
                <a:cs typeface="Montserrat"/>
                <a:sym typeface="Montserrat"/>
              </a:rPr>
              <a:t>Două tipuri de probleme</a:t>
            </a:r>
            <a:endParaRPr b="1">
              <a:latin typeface="Montserrat"/>
              <a:ea typeface="Montserrat"/>
              <a:cs typeface="Montserrat"/>
              <a:sym typeface="Montserrat"/>
            </a:endParaRPr>
          </a:p>
        </p:txBody>
      </p:sp>
      <p:sp>
        <p:nvSpPr>
          <p:cNvPr id="80" name="Google Shape;80;p17"/>
          <p:cNvSpPr txBox="1"/>
          <p:nvPr>
            <p:ph idx="1" type="body"/>
          </p:nvPr>
        </p:nvSpPr>
        <p:spPr>
          <a:xfrm>
            <a:off x="311700" y="1400225"/>
            <a:ext cx="8520600" cy="2871600"/>
          </a:xfrm>
          <a:prstGeom prst="rect">
            <a:avLst/>
          </a:prstGeom>
        </p:spPr>
        <p:txBody>
          <a:bodyPr anchorCtr="0" anchor="t" bIns="91425" lIns="91425" spcFirstLastPara="1" rIns="91425" wrap="square" tIns="91425">
            <a:noAutofit/>
          </a:bodyPr>
          <a:lstStyle/>
          <a:p>
            <a:pPr indent="-361950" lvl="0" marL="457200" rtl="0" algn="l">
              <a:lnSpc>
                <a:spcPct val="200000"/>
              </a:lnSpc>
              <a:spcBef>
                <a:spcPts val="0"/>
              </a:spcBef>
              <a:spcAft>
                <a:spcPts val="0"/>
              </a:spcAft>
              <a:buClr>
                <a:schemeClr val="dk1"/>
              </a:buClr>
              <a:buSzPts val="2100"/>
              <a:buFont typeface="Montserrat"/>
              <a:buChar char="●"/>
            </a:pPr>
            <a:r>
              <a:rPr lang="ro" sz="2100">
                <a:solidFill>
                  <a:schemeClr val="dk1"/>
                </a:solidFill>
                <a:latin typeface="Montserrat"/>
                <a:ea typeface="Montserrat"/>
                <a:cs typeface="Montserrat"/>
                <a:sym typeface="Montserrat"/>
              </a:rPr>
              <a:t>Căutare și planificare în medii statice cu un singur „agent” </a:t>
            </a:r>
            <a:endParaRPr sz="2100">
              <a:solidFill>
                <a:schemeClr val="dk1"/>
              </a:solidFill>
              <a:latin typeface="Montserrat"/>
              <a:ea typeface="Montserrat"/>
              <a:cs typeface="Montserrat"/>
              <a:sym typeface="Montserrat"/>
            </a:endParaRPr>
          </a:p>
          <a:p>
            <a:pPr indent="-361950" lvl="0" marL="457200" rtl="0" algn="l">
              <a:lnSpc>
                <a:spcPct val="115000"/>
              </a:lnSpc>
              <a:spcBef>
                <a:spcPts val="0"/>
              </a:spcBef>
              <a:spcAft>
                <a:spcPts val="0"/>
              </a:spcAft>
              <a:buClr>
                <a:schemeClr val="dk1"/>
              </a:buClr>
              <a:buSzPts val="2100"/>
              <a:buFont typeface="Montserrat"/>
              <a:buChar char="●"/>
            </a:pPr>
            <a:r>
              <a:rPr lang="ro" sz="2100">
                <a:solidFill>
                  <a:schemeClr val="dk1"/>
                </a:solidFill>
                <a:latin typeface="Montserrat"/>
                <a:ea typeface="Montserrat"/>
                <a:cs typeface="Montserrat"/>
                <a:sym typeface="Montserrat"/>
              </a:rPr>
              <a:t>Jocuri cu doi jucători („agenți”) concurând unul împotriva celuilalt</a:t>
            </a:r>
            <a:endParaRPr sz="2100">
              <a:solidFill>
                <a:schemeClr val="dk1"/>
              </a:solidFill>
              <a:latin typeface="Montserrat"/>
              <a:ea typeface="Montserrat"/>
              <a:cs typeface="Montserrat"/>
              <a:sym typeface="Montserrat"/>
            </a:endParaRPr>
          </a:p>
          <a:p>
            <a:pPr indent="0" lvl="0" marL="457200" rtl="0" algn="l">
              <a:lnSpc>
                <a:spcPct val="100000"/>
              </a:lnSpc>
              <a:spcBef>
                <a:spcPts val="0"/>
              </a:spcBef>
              <a:spcAft>
                <a:spcPts val="0"/>
              </a:spcAft>
              <a:buNone/>
            </a:pPr>
            <a:r>
              <a:t/>
            </a:r>
            <a:endParaRPr sz="2100">
              <a:solidFill>
                <a:schemeClr val="dk1"/>
              </a:solidFill>
              <a:latin typeface="Montserrat"/>
              <a:ea typeface="Montserrat"/>
              <a:cs typeface="Montserrat"/>
              <a:sym typeface="Montserrat"/>
            </a:endParaRPr>
          </a:p>
        </p:txBody>
      </p:sp>
      <p:pic>
        <p:nvPicPr>
          <p:cNvPr id="81" name="Google Shape;81;p17"/>
          <p:cNvPicPr preferRelativeResize="0"/>
          <p:nvPr/>
        </p:nvPicPr>
        <p:blipFill>
          <a:blip r:embed="rId3">
            <a:alphaModFix/>
          </a:blip>
          <a:stretch>
            <a:fillRect/>
          </a:stretch>
        </p:blipFill>
        <p:spPr>
          <a:xfrm>
            <a:off x="5849375" y="2650425"/>
            <a:ext cx="2027650" cy="2027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a:solidFill>
                  <a:schemeClr val="accent5"/>
                </a:solidFill>
                <a:latin typeface="Montserrat"/>
                <a:ea typeface="Montserrat"/>
                <a:cs typeface="Montserrat"/>
                <a:sym typeface="Montserrat"/>
              </a:rPr>
              <a:t>Problema: vulpea, puiul și porumbul</a:t>
            </a:r>
            <a:endParaRPr b="1">
              <a:solidFill>
                <a:schemeClr val="accent5"/>
              </a:solidFill>
              <a:latin typeface="Montserrat"/>
              <a:ea typeface="Montserrat"/>
              <a:cs typeface="Montserrat"/>
              <a:sym typeface="Montserrat"/>
            </a:endParaRPr>
          </a:p>
        </p:txBody>
      </p:sp>
      <p:pic>
        <p:nvPicPr>
          <p:cNvPr id="87" name="Google Shape;87;p18"/>
          <p:cNvPicPr preferRelativeResize="0"/>
          <p:nvPr/>
        </p:nvPicPr>
        <p:blipFill>
          <a:blip r:embed="rId3">
            <a:alphaModFix/>
          </a:blip>
          <a:stretch>
            <a:fillRect/>
          </a:stretch>
        </p:blipFill>
        <p:spPr>
          <a:xfrm>
            <a:off x="417775" y="1159500"/>
            <a:ext cx="6742549" cy="3334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sz="2700" strike="sngStrike">
                <a:solidFill>
                  <a:srgbClr val="000000"/>
                </a:solidFill>
                <a:latin typeface="Montserrat"/>
                <a:ea typeface="Montserrat"/>
                <a:cs typeface="Montserrat"/>
                <a:sym typeface="Montserrat"/>
              </a:rPr>
              <a:t>16</a:t>
            </a:r>
            <a:r>
              <a:rPr lang="ro" sz="2700">
                <a:solidFill>
                  <a:srgbClr val="000000"/>
                </a:solidFill>
                <a:latin typeface="Montserrat"/>
                <a:ea typeface="Montserrat"/>
                <a:cs typeface="Montserrat"/>
                <a:sym typeface="Montserrat"/>
              </a:rPr>
              <a:t> </a:t>
            </a:r>
            <a:r>
              <a:rPr lang="ro" sz="2700">
                <a:solidFill>
                  <a:schemeClr val="accent5"/>
                </a:solidFill>
                <a:latin typeface="Montserrat"/>
                <a:ea typeface="Montserrat"/>
                <a:cs typeface="Montserrat"/>
                <a:sym typeface="Montserrat"/>
              </a:rPr>
              <a:t>10 </a:t>
            </a:r>
            <a:r>
              <a:rPr lang="ro" sz="2700">
                <a:solidFill>
                  <a:srgbClr val="000000"/>
                </a:solidFill>
                <a:latin typeface="Montserrat"/>
                <a:ea typeface="Montserrat"/>
                <a:cs typeface="Montserrat"/>
                <a:sym typeface="Montserrat"/>
              </a:rPr>
              <a:t>combinații, pe care le vom numi </a:t>
            </a:r>
            <a:r>
              <a:rPr b="1" lang="ro" sz="2700">
                <a:solidFill>
                  <a:srgbClr val="000000"/>
                </a:solidFill>
                <a:latin typeface="Montserrat"/>
                <a:ea typeface="Montserrat"/>
                <a:cs typeface="Montserrat"/>
                <a:sym typeface="Montserrat"/>
              </a:rPr>
              <a:t>stări:</a:t>
            </a:r>
            <a:endParaRPr b="1" sz="2700">
              <a:solidFill>
                <a:srgbClr val="000000"/>
              </a:solidFill>
              <a:latin typeface="Montserrat"/>
              <a:ea typeface="Montserrat"/>
              <a:cs typeface="Montserrat"/>
              <a:sym typeface="Montserrat"/>
            </a:endParaRPr>
          </a:p>
        </p:txBody>
      </p:sp>
      <p:pic>
        <p:nvPicPr>
          <p:cNvPr id="93" name="Google Shape;93;p19"/>
          <p:cNvPicPr preferRelativeResize="0"/>
          <p:nvPr/>
        </p:nvPicPr>
        <p:blipFill>
          <a:blip r:embed="rId3">
            <a:alphaModFix/>
          </a:blip>
          <a:stretch>
            <a:fillRect/>
          </a:stretch>
        </p:blipFill>
        <p:spPr>
          <a:xfrm>
            <a:off x="265225" y="1176850"/>
            <a:ext cx="6923026" cy="3563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ro" sz="2100">
                <a:latin typeface="Roboto"/>
                <a:ea typeface="Roboto"/>
                <a:cs typeface="Roboto"/>
                <a:sym typeface="Roboto"/>
              </a:rPr>
              <a:t>Găsirea unei căi de la starea inițială NNNN la starea finală FFFF</a:t>
            </a:r>
            <a:endParaRPr sz="3800">
              <a:solidFill>
                <a:srgbClr val="666666"/>
              </a:solidFill>
              <a:latin typeface="Roboto"/>
              <a:ea typeface="Roboto"/>
              <a:cs typeface="Roboto"/>
              <a:sym typeface="Roboto"/>
            </a:endParaRPr>
          </a:p>
        </p:txBody>
      </p:sp>
      <p:pic>
        <p:nvPicPr>
          <p:cNvPr id="99" name="Google Shape;99;p20"/>
          <p:cNvPicPr preferRelativeResize="0"/>
          <p:nvPr/>
        </p:nvPicPr>
        <p:blipFill>
          <a:blip r:embed="rId3">
            <a:alphaModFix/>
          </a:blip>
          <a:stretch>
            <a:fillRect/>
          </a:stretch>
        </p:blipFill>
        <p:spPr>
          <a:xfrm>
            <a:off x="235500" y="1085250"/>
            <a:ext cx="7245608"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ro" sz="2700">
                <a:latin typeface="Roboto"/>
                <a:ea typeface="Roboto"/>
                <a:cs typeface="Roboto"/>
                <a:sym typeface="Roboto"/>
              </a:rPr>
              <a:t>Terminologie cheie</a:t>
            </a:r>
            <a:endParaRPr b="1" sz="4400">
              <a:latin typeface="Roboto"/>
              <a:ea typeface="Roboto"/>
              <a:cs typeface="Roboto"/>
              <a:sym typeface="Roboto"/>
            </a:endParaRPr>
          </a:p>
        </p:txBody>
      </p:sp>
      <p:sp>
        <p:nvSpPr>
          <p:cNvPr id="105" name="Google Shape;105;p21"/>
          <p:cNvSpPr txBox="1"/>
          <p:nvPr>
            <p:ph idx="1" type="body"/>
          </p:nvPr>
        </p:nvSpPr>
        <p:spPr>
          <a:xfrm>
            <a:off x="311700" y="2214450"/>
            <a:ext cx="8520600" cy="71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ro" sz="2900">
                <a:solidFill>
                  <a:schemeClr val="dk1"/>
                </a:solidFill>
              </a:rPr>
              <a:t>Spațiu de stări, tranziții și costuri</a:t>
            </a:r>
            <a:endParaRPr i="1" sz="3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