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5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15A-797F-4991-BB89-D6204041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B3F6E-B3E0-4FCB-ACBF-1E657558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D4EA-CF1D-435C-A27A-550EA3CD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3847-81CE-477E-B9B9-6637DF9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9FDD-AA23-4A7A-BBA5-C9EF7615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0405-3078-45DF-B21A-37747F22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D55A-E923-4DB5-9FCD-99125378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FFFC-3554-40AE-8B86-E495EFA4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25A4-6A01-4ADC-8F70-42C546ED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471-9E5A-42D6-A50E-822DEC17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791D3-22D7-4987-9D9F-46BEB8EA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0F55A-E249-4297-9538-B82F14786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C9B2-8AA5-4805-A2E8-1B368E86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CFB1-4481-42FE-B489-473FCE2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C77F-1D46-4E85-BBFB-3C193EA0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E54-E559-4898-B4F7-37EC9400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25D7-A7B6-4A29-90EC-FC35E438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1699-CF2F-4C4D-9883-D4D67B02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F06B3-973E-4955-8FEE-7A466810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57EC-6ECA-4936-B28E-1A481462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5604-C30A-4531-A7A4-5F047DBF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D004-A6A8-4CAC-ACD2-B47EBB1D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8332-EAF6-4099-978A-F69720C5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D885-A3CF-40F9-92C8-5C6A6DC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9587-E188-44CF-B5A5-35938778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3618-B7A9-4733-AFE6-0E69586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3401-1CF7-4CA4-9806-98946094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D2F6-9961-42FA-A28F-D80FC4F0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F09C-C871-4903-A3D9-62EFA84E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E96D-52DD-44F5-9B04-2EB3BE06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3A9C-4F4D-4D26-8035-A88E6AC0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C254-1014-46A8-A7A5-3D787380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A39C-4CC4-4EDD-9EBC-9F6DE178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EB5A-F022-4640-8EF4-5E273CD2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5380A-772D-44E0-9160-BBA7D18F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E59F0-1848-4A08-ACA1-44E163E7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1888B-EFD4-4059-BBD5-464E8ED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80C25-8BDB-464D-929B-38F19825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64999-AC03-4A93-8EB7-1AE5DC4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05E3-35AA-4695-83A0-9F9C430E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A4AFB-8F0F-4F5A-A3B0-42E6C2B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7CC3F-23C6-4768-B545-730E588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94E1C-A956-42DE-920F-EFA64667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C79D2-C962-4681-8EB0-0F3675C2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8F57A-F7A7-4C60-A0DA-C5FA43E7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79B15-9F62-4AB4-B7AE-036E37C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D074-1640-460A-A101-03E9C5A3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82F-1432-42DB-9B26-4FDCA3A3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81CD-13A0-497C-8BD5-C4254B6C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0FA3-71A4-4300-8D49-8D4EDEDF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79C2-5784-4303-A54F-2CBE3509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5B63-1E78-456D-8661-E1A3512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4BF0-9C9E-4E85-8120-272ADAA0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9DB0C-0235-452F-A99C-73EE7ED8B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6A0B-DC8F-4588-9696-F9977FD6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DC23-EDE7-4C7C-BC80-C96C658A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4E25-DD60-446B-A6AE-7AE27117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4B9C-70D9-405E-9FF4-53474DA2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F73B1-D567-4498-B8ED-5D1B3D48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F4C2A-9FAE-4604-8D87-661DE4CE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DB4C-13CC-4EAB-9CBE-78C495E57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3CED-472F-4695-BF4A-27F513C95E1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528C-8A7C-48DE-BF72-B67D47DE6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0B28-3D78-49C0-9D43-5DC204720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46B6D-895F-4717-8B1C-558FEC3F3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o-RO" sz="7200" b="1" dirty="0">
                <a:latin typeface="Arial Black" panose="020B0A04020102020204" pitchFamily="34" charset="0"/>
              </a:rPr>
              <a:t>P</a:t>
            </a:r>
            <a:r>
              <a:rPr lang="it-IT" sz="7200" b="1" dirty="0">
                <a:latin typeface="Arial Black" panose="020B0A04020102020204" pitchFamily="34" charset="0"/>
              </a:rPr>
              <a:t>latforma </a:t>
            </a:r>
            <a:r>
              <a:rPr lang="ro-RO" sz="7200" b="1" dirty="0">
                <a:latin typeface="Arial Black" panose="020B0A04020102020204" pitchFamily="34" charset="0"/>
              </a:rPr>
              <a:t>”</a:t>
            </a:r>
            <a:r>
              <a:rPr lang="it-IT" sz="7200" b="1" dirty="0">
                <a:latin typeface="Arial Black" panose="020B0A04020102020204" pitchFamily="34" charset="0"/>
              </a:rPr>
              <a:t>Meriți o viață mai bună”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1077-F38D-4EF9-AB21-5A98E18F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 dirty="0"/>
              <a:t>Ulmanu Cristian</a:t>
            </a:r>
            <a:r>
              <a:rPr lang="ro-RO" sz="2800" dirty="0"/>
              <a:t>, </a:t>
            </a:r>
            <a:r>
              <a:rPr lang="en-GB" sz="2800" dirty="0" err="1"/>
              <a:t>Tcaciuc</a:t>
            </a:r>
            <a:r>
              <a:rPr lang="en-GB" sz="2800" dirty="0"/>
              <a:t> Maxim</a:t>
            </a:r>
            <a:r>
              <a:rPr lang="ro-RO" sz="2800" dirty="0"/>
              <a:t>, </a:t>
            </a:r>
            <a:r>
              <a:rPr lang="en-GB" sz="2800" dirty="0" err="1"/>
              <a:t>Zb</a:t>
            </a:r>
            <a:r>
              <a:rPr lang="ro-RO" sz="2800" dirty="0"/>
              <a:t>î</a:t>
            </a:r>
            <a:r>
              <a:rPr lang="en-GB" sz="2800" dirty="0" err="1"/>
              <a:t>rnea</a:t>
            </a:r>
            <a:r>
              <a:rPr lang="en-GB" sz="2800" dirty="0"/>
              <a:t> </a:t>
            </a:r>
            <a:r>
              <a:rPr lang="ro-RO" sz="2800" dirty="0"/>
              <a:t>M</a:t>
            </a:r>
            <a:r>
              <a:rPr lang="en-GB" sz="2800" dirty="0" err="1"/>
              <a:t>ihai</a:t>
            </a:r>
            <a:r>
              <a:rPr lang="ro-RO" sz="2800" dirty="0"/>
              <a:t> IA-182</a:t>
            </a:r>
            <a:endParaRPr lang="en-GB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074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0646-2D67-4B96-AFE9-55018E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lvl="0"/>
            <a:r>
              <a:rPr lang="ro-RO" b="1" dirty="0"/>
              <a:t>Stabilirea strategiei proiectului</a:t>
            </a:r>
            <a:endParaRPr lang="ru-M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D020CD-6E3E-4F6E-8BE1-547205DB68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6319" y="301840"/>
            <a:ext cx="7345679" cy="6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46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9CC-D72D-4EFD-B86D-DFEF30A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7EA1-B097-4136-86FE-245FDECE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  <p:pic>
        <p:nvPicPr>
          <p:cNvPr id="5124" name="Picture 4" descr="Presentation ended Thank you for your attention, Мем Тони Старк разводит  руками">
            <a:extLst>
              <a:ext uri="{FF2B5EF4-FFF2-40B4-BE49-F238E27FC236}">
                <a16:creationId xmlns:a16="http://schemas.microsoft.com/office/drawing/2014/main" id="{8DCFEFB4-C623-4C14-A915-3BF05105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737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5915-A92E-4FB4-8242-31968211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 dirty="0"/>
              <a:t>DOMENIUL PROBLEMATIC</a:t>
            </a:r>
            <a:endParaRPr lang="en-US" sz="4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F82-93AD-498A-A52B-14CEF3F6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1800" b="1" dirty="0" err="1"/>
              <a:t>Reintegrarea</a:t>
            </a:r>
            <a:r>
              <a:rPr lang="en-GB" sz="1800" b="1" dirty="0"/>
              <a:t> </a:t>
            </a:r>
            <a:r>
              <a:rPr lang="en-GB" sz="1800" b="1" dirty="0" err="1"/>
              <a:t>persoanelor</a:t>
            </a:r>
            <a:r>
              <a:rPr lang="en-GB" sz="1800" b="1" dirty="0"/>
              <a:t> din </a:t>
            </a:r>
            <a:r>
              <a:rPr lang="en-GB" sz="1800" b="1" dirty="0" err="1"/>
              <a:t>păturile</a:t>
            </a:r>
            <a:r>
              <a:rPr lang="en-GB" sz="1800" b="1" dirty="0"/>
              <a:t> social </a:t>
            </a:r>
            <a:r>
              <a:rPr lang="en-GB" sz="1800" b="1" dirty="0" err="1"/>
              <a:t>vulnerabile</a:t>
            </a:r>
            <a:endParaRPr lang="en-GB" sz="1800" b="1" dirty="0"/>
          </a:p>
          <a:p>
            <a:r>
              <a:rPr lang="en-GB" sz="1800" b="1" dirty="0"/>
              <a:t>REZUMAT</a:t>
            </a:r>
          </a:p>
          <a:p>
            <a:r>
              <a:rPr lang="en-GB" sz="1800" b="1" dirty="0" err="1"/>
              <a:t>Grupurile</a:t>
            </a:r>
            <a:r>
              <a:rPr lang="en-GB" sz="1800" b="1" dirty="0"/>
              <a:t> </a:t>
            </a:r>
            <a:r>
              <a:rPr lang="en-GB" sz="1800" b="1" dirty="0" err="1"/>
              <a:t>vulnerabile</a:t>
            </a:r>
            <a:r>
              <a:rPr lang="en-GB" sz="1800" b="1" dirty="0"/>
              <a:t> din </a:t>
            </a:r>
            <a:r>
              <a:rPr lang="en-GB" sz="1800" b="1" dirty="0" err="1"/>
              <a:t>societatea</a:t>
            </a:r>
            <a:r>
              <a:rPr lang="en-GB" sz="1800" b="1" dirty="0"/>
              <a:t> au </a:t>
            </a:r>
            <a:r>
              <a:rPr lang="en-GB" sz="1800" b="1" dirty="0" err="1"/>
              <a:t>nivel</a:t>
            </a:r>
            <a:r>
              <a:rPr lang="en-GB" sz="1800" b="1" dirty="0"/>
              <a:t> de </a:t>
            </a:r>
            <a:r>
              <a:rPr lang="en-GB" sz="1800" b="1" dirty="0" err="1"/>
              <a:t>trai</a:t>
            </a:r>
            <a:r>
              <a:rPr lang="en-GB" sz="1800" b="1" dirty="0"/>
              <a:t> </a:t>
            </a:r>
            <a:r>
              <a:rPr lang="en-GB" sz="1800" b="1" dirty="0" err="1"/>
              <a:t>mai</a:t>
            </a:r>
            <a:r>
              <a:rPr lang="en-GB" sz="1800" b="1" dirty="0"/>
              <a:t> </a:t>
            </a:r>
            <a:r>
              <a:rPr lang="en-GB" sz="1800" b="1" dirty="0" err="1"/>
              <a:t>scăzut</a:t>
            </a:r>
            <a:r>
              <a:rPr lang="en-GB" sz="1800" b="1" dirty="0"/>
              <a:t> </a:t>
            </a:r>
            <a:r>
              <a:rPr lang="en-GB" sz="1800" b="1" dirty="0" err="1"/>
              <a:t>decât</a:t>
            </a:r>
            <a:r>
              <a:rPr lang="en-GB" sz="1800" b="1" dirty="0"/>
              <a:t> </a:t>
            </a:r>
            <a:r>
              <a:rPr lang="en-GB" sz="1800" b="1" dirty="0" err="1"/>
              <a:t>nivelul</a:t>
            </a:r>
            <a:r>
              <a:rPr lang="en-GB" sz="1800" b="1" dirty="0"/>
              <a:t> </a:t>
            </a:r>
            <a:r>
              <a:rPr lang="en-GB" sz="1800" b="1" dirty="0" err="1"/>
              <a:t>mediu</a:t>
            </a:r>
            <a:r>
              <a:rPr lang="en-GB" sz="1800" b="1" dirty="0"/>
              <a:t>, </a:t>
            </a:r>
            <a:r>
              <a:rPr lang="en-GB" sz="1800" b="1" dirty="0" err="1"/>
              <a:t>acces</a:t>
            </a:r>
            <a:r>
              <a:rPr lang="en-GB" sz="1800" b="1" dirty="0"/>
              <a:t> </a:t>
            </a:r>
            <a:r>
              <a:rPr lang="en-GB" sz="1800" b="1" dirty="0" err="1"/>
              <a:t>mai</a:t>
            </a:r>
            <a:r>
              <a:rPr lang="en-GB" sz="1800" b="1" dirty="0"/>
              <a:t> </a:t>
            </a:r>
            <a:r>
              <a:rPr lang="en-GB" sz="1800" b="1" dirty="0" err="1"/>
              <a:t>redus</a:t>
            </a:r>
            <a:r>
              <a:rPr lang="en-GB" sz="1800" b="1" dirty="0"/>
              <a:t> la </a:t>
            </a:r>
            <a:r>
              <a:rPr lang="en-GB" sz="1800" b="1" dirty="0" err="1"/>
              <a:t>servicii</a:t>
            </a:r>
            <a:r>
              <a:rPr lang="en-GB" sz="1800" b="1" dirty="0"/>
              <a:t> </a:t>
            </a:r>
            <a:r>
              <a:rPr lang="en-GB" sz="1800" b="1" dirty="0" err="1"/>
              <a:t>medicale</a:t>
            </a:r>
            <a:r>
              <a:rPr lang="en-GB" sz="1800" b="1" dirty="0"/>
              <a:t> 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locuri</a:t>
            </a:r>
            <a:r>
              <a:rPr lang="en-GB" sz="1800" b="1" dirty="0"/>
              <a:t> de </a:t>
            </a:r>
            <a:r>
              <a:rPr lang="en-GB" sz="1800" b="1" dirty="0" err="1"/>
              <a:t>muncă</a:t>
            </a:r>
            <a:r>
              <a:rPr lang="en-GB" sz="1800" b="1" dirty="0"/>
              <a:t>.</a:t>
            </a:r>
          </a:p>
          <a:p>
            <a:r>
              <a:rPr lang="en-GB" sz="1800" b="1" dirty="0"/>
              <a:t> </a:t>
            </a:r>
            <a:r>
              <a:rPr lang="en-GB" sz="1800" b="1" dirty="0" err="1"/>
              <a:t>Noi</a:t>
            </a:r>
            <a:r>
              <a:rPr lang="en-GB" sz="1800" b="1" dirty="0"/>
              <a:t> ne </a:t>
            </a:r>
            <a:r>
              <a:rPr lang="en-GB" sz="1800" b="1" dirty="0" err="1"/>
              <a:t>propunem</a:t>
            </a:r>
            <a:r>
              <a:rPr lang="en-GB" sz="1800" b="1" dirty="0"/>
              <a:t> </a:t>
            </a:r>
            <a:r>
              <a:rPr lang="en-GB" sz="1800" b="1" dirty="0" err="1"/>
              <a:t>sa</a:t>
            </a:r>
            <a:r>
              <a:rPr lang="en-GB" sz="1800" b="1" dirty="0"/>
              <a:t> cream o </a:t>
            </a:r>
            <a:r>
              <a:rPr lang="en-GB" sz="1800" b="1" dirty="0" err="1"/>
              <a:t>platforma</a:t>
            </a:r>
            <a:r>
              <a:rPr lang="en-GB" sz="1800" b="1" dirty="0"/>
              <a:t> </a:t>
            </a:r>
            <a:r>
              <a:rPr lang="en-GB" sz="1800" b="1" dirty="0" err="1"/>
              <a:t>unica</a:t>
            </a:r>
            <a:r>
              <a:rPr lang="en-GB" sz="1800" b="1" dirty="0"/>
              <a:t> </a:t>
            </a:r>
            <a:r>
              <a:rPr lang="en-GB" sz="1800" b="1" dirty="0" err="1"/>
              <a:t>centralizata</a:t>
            </a:r>
            <a:r>
              <a:rPr lang="en-GB" sz="1800" b="1" dirty="0"/>
              <a:t> </a:t>
            </a:r>
            <a:r>
              <a:rPr lang="en-GB" sz="1800" b="1" dirty="0" err="1"/>
              <a:t>pentru</a:t>
            </a:r>
            <a:r>
              <a:rPr lang="en-GB" sz="1800" b="1" dirty="0"/>
              <a:t> </a:t>
            </a:r>
            <a:r>
              <a:rPr lang="en-GB" sz="1800" b="1" dirty="0" err="1"/>
              <a:t>statul</a:t>
            </a:r>
            <a:r>
              <a:rPr lang="en-GB" sz="1800" b="1" dirty="0"/>
              <a:t> </a:t>
            </a:r>
            <a:r>
              <a:rPr lang="en-GB" sz="1800" b="1" dirty="0" err="1"/>
              <a:t>nostru</a:t>
            </a:r>
            <a:r>
              <a:rPr lang="en-GB" sz="1800" b="1" dirty="0"/>
              <a:t> care </a:t>
            </a:r>
            <a:r>
              <a:rPr lang="en-GB" sz="1800" b="1" dirty="0" err="1"/>
              <a:t>sa</a:t>
            </a:r>
            <a:r>
              <a:rPr lang="en-GB" sz="1800" b="1" dirty="0"/>
              <a:t> </a:t>
            </a:r>
            <a:r>
              <a:rPr lang="en-GB" sz="1800" b="1" dirty="0" err="1"/>
              <a:t>permita</a:t>
            </a:r>
            <a:r>
              <a:rPr lang="en-GB" sz="1800" b="1" dirty="0"/>
              <a:t> </a:t>
            </a:r>
            <a:r>
              <a:rPr lang="en-GB" sz="1800" b="1" dirty="0" err="1"/>
              <a:t>sa</a:t>
            </a:r>
            <a:r>
              <a:rPr lang="en-GB" sz="1800" b="1" dirty="0"/>
              <a:t> </a:t>
            </a:r>
            <a:r>
              <a:rPr lang="en-GB" sz="1800" b="1" dirty="0" err="1"/>
              <a:t>faciliteze</a:t>
            </a:r>
            <a:r>
              <a:rPr lang="en-GB" sz="1800" b="1" dirty="0"/>
              <a:t>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optimizeze</a:t>
            </a:r>
            <a:r>
              <a:rPr lang="en-GB" sz="1800" b="1" dirty="0"/>
              <a:t> </a:t>
            </a:r>
            <a:r>
              <a:rPr lang="en-GB" sz="1800" b="1" dirty="0" err="1"/>
              <a:t>conexiunea</a:t>
            </a:r>
            <a:r>
              <a:rPr lang="en-GB" sz="1800" b="1" dirty="0"/>
              <a:t> </a:t>
            </a:r>
            <a:r>
              <a:rPr lang="en-GB" sz="1800" b="1" dirty="0" err="1"/>
              <a:t>dintre</a:t>
            </a:r>
            <a:r>
              <a:rPr lang="en-GB" sz="1800" b="1" dirty="0"/>
              <a:t> stat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paturile</a:t>
            </a:r>
            <a:r>
              <a:rPr lang="en-GB" sz="1800" b="1" dirty="0"/>
              <a:t> social </a:t>
            </a:r>
            <a:r>
              <a:rPr lang="en-GB" sz="1800" b="1" dirty="0" err="1"/>
              <a:t>vulnerabile</a:t>
            </a:r>
            <a:r>
              <a:rPr lang="en-GB" sz="1800" b="1" dirty="0"/>
              <a:t>. </a:t>
            </a:r>
          </a:p>
          <a:p>
            <a:r>
              <a:rPr lang="en-GB" sz="1800" b="1" dirty="0" err="1"/>
              <a:t>Platforma</a:t>
            </a:r>
            <a:r>
              <a:rPr lang="en-GB" sz="1800" b="1" dirty="0"/>
              <a:t> data </a:t>
            </a:r>
            <a:r>
              <a:rPr lang="en-GB" sz="1800" b="1" dirty="0" err="1"/>
              <a:t>va</a:t>
            </a:r>
            <a:r>
              <a:rPr lang="en-GB" sz="1800" b="1" dirty="0"/>
              <a:t> </a:t>
            </a:r>
            <a:r>
              <a:rPr lang="en-GB" sz="1800" b="1" dirty="0" err="1"/>
              <a:t>permite</a:t>
            </a:r>
            <a:r>
              <a:rPr lang="en-GB" sz="1800" b="1" dirty="0"/>
              <a:t> </a:t>
            </a:r>
            <a:r>
              <a:rPr lang="en-GB" sz="1800" b="1" dirty="0" err="1"/>
              <a:t>colectarea</a:t>
            </a:r>
            <a:r>
              <a:rPr lang="en-GB" sz="1800" b="1" dirty="0"/>
              <a:t>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stocarea</a:t>
            </a:r>
            <a:r>
              <a:rPr lang="en-GB" sz="1800" b="1" dirty="0"/>
              <a:t> </a:t>
            </a:r>
            <a:r>
              <a:rPr lang="en-GB" sz="1800" b="1" dirty="0" err="1"/>
              <a:t>datelor</a:t>
            </a:r>
            <a:r>
              <a:rPr lang="en-GB" sz="1800" b="1" dirty="0"/>
              <a:t> </a:t>
            </a:r>
            <a:r>
              <a:rPr lang="en-GB" sz="1800" b="1" dirty="0" err="1"/>
              <a:t>despre</a:t>
            </a:r>
            <a:r>
              <a:rPr lang="en-GB" sz="1800" b="1" dirty="0"/>
              <a:t> </a:t>
            </a:r>
            <a:r>
              <a:rPr lang="en-GB" sz="1800" b="1" dirty="0" err="1"/>
              <a:t>toate</a:t>
            </a:r>
            <a:r>
              <a:rPr lang="en-GB" sz="1800" b="1" dirty="0"/>
              <a:t> </a:t>
            </a:r>
            <a:r>
              <a:rPr lang="en-GB" sz="1800" b="1" dirty="0" err="1"/>
              <a:t>persoanele</a:t>
            </a:r>
            <a:r>
              <a:rPr lang="en-GB" sz="1800" b="1" dirty="0"/>
              <a:t> social </a:t>
            </a:r>
            <a:r>
              <a:rPr lang="en-GB" sz="1800" b="1" dirty="0" err="1"/>
              <a:t>vulnerabile</a:t>
            </a:r>
            <a:r>
              <a:rPr lang="en-GB" sz="1800" b="1" dirty="0"/>
              <a:t>,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va</a:t>
            </a:r>
            <a:r>
              <a:rPr lang="en-GB" sz="1800" b="1" dirty="0"/>
              <a:t> </a:t>
            </a:r>
            <a:r>
              <a:rPr lang="en-GB" sz="1800" b="1" dirty="0" err="1"/>
              <a:t>permite</a:t>
            </a:r>
            <a:r>
              <a:rPr lang="en-GB" sz="1800" b="1" dirty="0"/>
              <a:t> ca </a:t>
            </a:r>
            <a:r>
              <a:rPr lang="en-GB" sz="1800" b="1" dirty="0" err="1"/>
              <a:t>statul</a:t>
            </a:r>
            <a:r>
              <a:rPr lang="en-GB" sz="1800" b="1" dirty="0"/>
              <a:t> </a:t>
            </a:r>
            <a:r>
              <a:rPr lang="en-GB" sz="1800" b="1" dirty="0" err="1"/>
              <a:t>sa</a:t>
            </a:r>
            <a:r>
              <a:rPr lang="en-GB" sz="1800" b="1" dirty="0"/>
              <a:t> </a:t>
            </a:r>
            <a:r>
              <a:rPr lang="en-GB" sz="1800" b="1" dirty="0" err="1"/>
              <a:t>poata</a:t>
            </a:r>
            <a:r>
              <a:rPr lang="en-GB" sz="1800" b="1" dirty="0"/>
              <a:t> </a:t>
            </a:r>
            <a:r>
              <a:rPr lang="en-GB" sz="1800" b="1" dirty="0" err="1"/>
              <a:t>planifica</a:t>
            </a:r>
            <a:r>
              <a:rPr lang="en-GB" sz="1800" b="1" dirty="0"/>
              <a:t> </a:t>
            </a:r>
            <a:r>
              <a:rPr lang="en-GB" sz="1800" b="1" dirty="0" err="1"/>
              <a:t>bugetul</a:t>
            </a:r>
            <a:endParaRPr lang="en-GB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E408C-7550-4DFA-AC58-AA7D268BE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996" y="2184396"/>
            <a:ext cx="6203950" cy="42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63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5915-A92E-4FB4-8242-31968211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b="1" dirty="0"/>
              <a:t>Părțile interesate în proiectul dat</a:t>
            </a:r>
            <a:endParaRPr lang="en-US" sz="4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F82-93AD-498A-A52B-14CEF3F6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34" y="2179048"/>
            <a:ext cx="4537891" cy="415339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b="1" dirty="0" err="1"/>
              <a:t>Factori</a:t>
            </a:r>
            <a:r>
              <a:rPr lang="en-GB" sz="1800" b="1" dirty="0"/>
              <a:t> </a:t>
            </a:r>
            <a:r>
              <a:rPr lang="en-GB" sz="1800" b="1" dirty="0" err="1"/>
              <a:t>interesați</a:t>
            </a:r>
            <a:r>
              <a:rPr lang="en-GB" sz="1800" b="1" dirty="0"/>
              <a:t>/ </a:t>
            </a:r>
            <a:r>
              <a:rPr lang="en-GB" sz="1800" b="1" dirty="0" err="1"/>
              <a:t>Părți</a:t>
            </a:r>
            <a:r>
              <a:rPr lang="en-GB" sz="1800" b="1" dirty="0"/>
              <a:t> </a:t>
            </a:r>
            <a:r>
              <a:rPr lang="en-GB" sz="1800" b="1" dirty="0" err="1"/>
              <a:t>interesate</a:t>
            </a:r>
            <a:r>
              <a:rPr lang="en-GB" sz="1800" b="1" dirty="0"/>
              <a:t>: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Ministerul</a:t>
            </a:r>
            <a:r>
              <a:rPr lang="en-GB" sz="1800" b="1" dirty="0"/>
              <a:t> </a:t>
            </a:r>
            <a:r>
              <a:rPr lang="en-GB" sz="1800" b="1" dirty="0" err="1"/>
              <a:t>Sănătății</a:t>
            </a:r>
            <a:r>
              <a:rPr lang="en-GB" sz="1800" b="1" dirty="0"/>
              <a:t>, </a:t>
            </a:r>
            <a:r>
              <a:rPr lang="en-GB" sz="1800" b="1" dirty="0" err="1"/>
              <a:t>Muncii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Protecţiei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al </a:t>
            </a:r>
            <a:r>
              <a:rPr lang="en-GB" sz="1800" b="1" dirty="0" err="1"/>
              <a:t>Republicii</a:t>
            </a:r>
            <a:r>
              <a:rPr lang="en-GB" sz="1800" b="1" dirty="0"/>
              <a:t> Moldova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Piața</a:t>
            </a:r>
            <a:r>
              <a:rPr lang="en-GB" sz="1800" b="1" dirty="0"/>
              <a:t> </a:t>
            </a:r>
            <a:r>
              <a:rPr lang="en-GB" sz="1800" b="1" dirty="0" err="1"/>
              <a:t>muncii</a:t>
            </a:r>
            <a:r>
              <a:rPr lang="en-GB" sz="1800" b="1" dirty="0"/>
              <a:t> din </a:t>
            </a:r>
            <a:r>
              <a:rPr lang="en-GB" sz="1800" b="1" dirty="0" err="1"/>
              <a:t>Republica</a:t>
            </a:r>
            <a:r>
              <a:rPr lang="en-GB" sz="1800" b="1" dirty="0"/>
              <a:t> Moldova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Cetățenii</a:t>
            </a:r>
            <a:r>
              <a:rPr lang="en-GB" sz="1800" b="1" dirty="0"/>
              <a:t> </a:t>
            </a:r>
            <a:r>
              <a:rPr lang="en-GB" sz="1800" b="1" dirty="0" err="1"/>
              <a:t>Republicii</a:t>
            </a:r>
            <a:r>
              <a:rPr lang="en-GB" sz="1800" b="1" dirty="0"/>
              <a:t> Moldova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Organizații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asociații</a:t>
            </a:r>
            <a:r>
              <a:rPr lang="en-GB" sz="1800" b="1" dirty="0"/>
              <a:t> de </a:t>
            </a:r>
            <a:r>
              <a:rPr lang="en-GB" sz="1800" b="1" dirty="0" err="1"/>
              <a:t>caritate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Organizații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asociații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nonguvernamentale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Agenți</a:t>
            </a:r>
            <a:r>
              <a:rPr lang="en-GB" sz="1800" b="1" dirty="0"/>
              <a:t> </a:t>
            </a:r>
            <a:r>
              <a:rPr lang="en-GB" sz="1800" b="1" dirty="0" err="1"/>
              <a:t>economici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diferrite</a:t>
            </a:r>
            <a:r>
              <a:rPr lang="en-GB" sz="1800" b="1" dirty="0"/>
              <a:t> </a:t>
            </a:r>
            <a:r>
              <a:rPr lang="en-GB" sz="1800" b="1" dirty="0" err="1"/>
              <a:t>sindicate</a:t>
            </a: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err="1"/>
              <a:t>Grup</a:t>
            </a:r>
            <a:r>
              <a:rPr lang="en-GB" sz="1800" b="1" dirty="0"/>
              <a:t> </a:t>
            </a:r>
            <a:r>
              <a:rPr lang="en-GB" sz="1800" b="1" dirty="0" err="1"/>
              <a:t>țintă</a:t>
            </a:r>
            <a:r>
              <a:rPr lang="en-GB" sz="1800" b="1" dirty="0"/>
              <a:t>: </a:t>
            </a:r>
            <a:r>
              <a:rPr lang="en-GB" sz="1800" b="1" dirty="0" err="1"/>
              <a:t>Ministerul</a:t>
            </a:r>
            <a:r>
              <a:rPr lang="en-GB" sz="1800" b="1" dirty="0"/>
              <a:t> </a:t>
            </a:r>
            <a:r>
              <a:rPr lang="en-GB" sz="1800" b="1" dirty="0" err="1"/>
              <a:t>Sănătății</a:t>
            </a:r>
            <a:r>
              <a:rPr lang="en-GB" sz="1800" b="1" dirty="0"/>
              <a:t>, </a:t>
            </a:r>
            <a:r>
              <a:rPr lang="en-GB" sz="1800" b="1" dirty="0" err="1"/>
              <a:t>Muncii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Protecţiei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al </a:t>
            </a:r>
            <a:r>
              <a:rPr lang="en-GB" sz="1800" b="1" dirty="0" err="1"/>
              <a:t>Republicii</a:t>
            </a:r>
            <a:r>
              <a:rPr lang="en-GB" sz="1800" b="1" dirty="0"/>
              <a:t> Moldova, </a:t>
            </a:r>
            <a:r>
              <a:rPr lang="en-GB" sz="1800" b="1" dirty="0" err="1"/>
              <a:t>piața</a:t>
            </a:r>
            <a:r>
              <a:rPr lang="en-GB" sz="1800" b="1" dirty="0"/>
              <a:t> </a:t>
            </a:r>
            <a:r>
              <a:rPr lang="en-GB" sz="1800" b="1" dirty="0" err="1"/>
              <a:t>muncii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toți</a:t>
            </a:r>
            <a:r>
              <a:rPr lang="en-GB" sz="1800" b="1" dirty="0"/>
              <a:t> </a:t>
            </a:r>
            <a:r>
              <a:rPr lang="en-GB" sz="1800" b="1" dirty="0" err="1"/>
              <a:t>cetățenii</a:t>
            </a:r>
            <a:r>
              <a:rPr lang="en-GB" sz="1800" b="1" dirty="0"/>
              <a:t> din </a:t>
            </a:r>
            <a:r>
              <a:rPr lang="en-GB" sz="1800" b="1" dirty="0" err="1"/>
              <a:t>păturile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vulnerabile</a:t>
            </a:r>
            <a:r>
              <a:rPr lang="en-GB" sz="1800" b="1" dirty="0"/>
              <a:t>.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err="1"/>
              <a:t>Beneficiari</a:t>
            </a:r>
            <a:r>
              <a:rPr lang="en-GB" sz="1800" b="1" dirty="0"/>
              <a:t> </a:t>
            </a:r>
            <a:r>
              <a:rPr lang="en-GB" sz="1800" b="1" dirty="0" err="1"/>
              <a:t>finali</a:t>
            </a:r>
            <a:r>
              <a:rPr lang="en-GB" sz="1800" b="1" dirty="0"/>
              <a:t>: </a:t>
            </a:r>
            <a:r>
              <a:rPr lang="en-GB" sz="1800" b="1" dirty="0" err="1"/>
              <a:t>Cetățenii</a:t>
            </a:r>
            <a:r>
              <a:rPr lang="en-GB" sz="1800" b="1" dirty="0"/>
              <a:t> RM, </a:t>
            </a:r>
            <a:r>
              <a:rPr lang="en-GB" sz="1800" b="1" dirty="0" err="1"/>
              <a:t>în</a:t>
            </a:r>
            <a:r>
              <a:rPr lang="en-GB" sz="1800" b="1" dirty="0"/>
              <a:t> special </a:t>
            </a:r>
            <a:r>
              <a:rPr lang="en-GB" sz="1800" b="1" dirty="0" err="1"/>
              <a:t>toate</a:t>
            </a:r>
            <a:r>
              <a:rPr lang="en-GB" sz="1800" b="1" dirty="0"/>
              <a:t> </a:t>
            </a:r>
            <a:r>
              <a:rPr lang="en-GB" sz="1800" b="1" dirty="0" err="1"/>
              <a:t>persoanele</a:t>
            </a:r>
            <a:r>
              <a:rPr lang="en-GB" sz="1800" b="1" dirty="0"/>
              <a:t> din </a:t>
            </a:r>
            <a:r>
              <a:rPr lang="en-GB" sz="1800" b="1" dirty="0" err="1"/>
              <a:t>păturile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vulnerabile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care au </a:t>
            </a:r>
            <a:r>
              <a:rPr lang="en-GB" sz="1800" b="1" dirty="0" err="1"/>
              <a:t>probleme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financiare</a:t>
            </a:r>
            <a:r>
              <a:rPr lang="en-GB" sz="1800" b="1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A0367-E18D-4E7B-9C03-326D5CA5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5" y="2087604"/>
            <a:ext cx="6813103" cy="41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88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33DFB-3B21-4540-81EE-2DD053A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Definire și analiza problemei. </a:t>
            </a:r>
            <a:endParaRPr lang="ru-MD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C54ED3-D9BE-42A9-AEF8-031AAC830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22756"/>
              </p:ext>
            </p:extLst>
          </p:nvPr>
        </p:nvGraphicFramePr>
        <p:xfrm>
          <a:off x="1051560" y="2711823"/>
          <a:ext cx="10081038" cy="259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890">
                  <a:extLst>
                    <a:ext uri="{9D8B030D-6E8A-4147-A177-3AD203B41FA5}">
                      <a16:colId xmlns:a16="http://schemas.microsoft.com/office/drawing/2014/main" val="3498460171"/>
                    </a:ext>
                  </a:extLst>
                </a:gridCol>
                <a:gridCol w="1276571">
                  <a:extLst>
                    <a:ext uri="{9D8B030D-6E8A-4147-A177-3AD203B41FA5}">
                      <a16:colId xmlns:a16="http://schemas.microsoft.com/office/drawing/2014/main" val="1607722811"/>
                    </a:ext>
                  </a:extLst>
                </a:gridCol>
                <a:gridCol w="1506740">
                  <a:extLst>
                    <a:ext uri="{9D8B030D-6E8A-4147-A177-3AD203B41FA5}">
                      <a16:colId xmlns:a16="http://schemas.microsoft.com/office/drawing/2014/main" val="305039340"/>
                    </a:ext>
                  </a:extLst>
                </a:gridCol>
                <a:gridCol w="1505772">
                  <a:extLst>
                    <a:ext uri="{9D8B030D-6E8A-4147-A177-3AD203B41FA5}">
                      <a16:colId xmlns:a16="http://schemas.microsoft.com/office/drawing/2014/main" val="2761104692"/>
                    </a:ext>
                  </a:extLst>
                </a:gridCol>
                <a:gridCol w="1486431">
                  <a:extLst>
                    <a:ext uri="{9D8B030D-6E8A-4147-A177-3AD203B41FA5}">
                      <a16:colId xmlns:a16="http://schemas.microsoft.com/office/drawing/2014/main" val="2587585515"/>
                    </a:ext>
                  </a:extLst>
                </a:gridCol>
                <a:gridCol w="1568634">
                  <a:extLst>
                    <a:ext uri="{9D8B030D-6E8A-4147-A177-3AD203B41FA5}">
                      <a16:colId xmlns:a16="http://schemas.microsoft.com/office/drawing/2014/main" val="351347764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 </a:t>
                      </a:r>
                      <a:endParaRPr lang="ru-MD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Problema</a:t>
                      </a:r>
                      <a:endParaRPr lang="ru-M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Ulmanu Cristian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Zbîrnea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Mihai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Tcaciuc 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Maxim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Media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Prioritate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734790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Lipsa unui mecanism de luare în evidență a tuturor persoanelor din păturile social vulnerabile și problemele lor sociale.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18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18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17.33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436906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Lipsa unui plan bine stabilit de stat pentru combaterea sărăciei și problemelor sociale.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15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4</a:t>
                      </a:r>
                      <a:endParaRPr lang="ru-M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67896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Lipsa de platforme și mijloace de reintegrare sau reprofilare a persoanelor șomere sau sărace în câmpul muncii.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19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18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18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013592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Probleme în gestionarea ajutorului financiar și caritabil de către stat sau alte organizații sociale sau de caritate.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18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3</a:t>
                      </a:r>
                      <a:endParaRPr lang="ru-M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2691598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662B728B-7359-4BA1-B914-4A65A5D403E7}"/>
              </a:ext>
            </a:extLst>
          </p:cNvPr>
          <p:cNvSpPr txBox="1">
            <a:spLocks/>
          </p:cNvSpPr>
          <p:nvPr/>
        </p:nvSpPr>
        <p:spPr>
          <a:xfrm>
            <a:off x="5538621" y="49538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b="1" dirty="0"/>
              <a:t>Arborele Cauză-Efect</a:t>
            </a:r>
            <a:endParaRPr lang="ru-MD" b="1" dirty="0"/>
          </a:p>
        </p:txBody>
      </p:sp>
    </p:spTree>
    <p:extLst>
      <p:ext uri="{BB962C8B-B14F-4D97-AF65-F5344CB8AC3E}">
        <p14:creationId xmlns:p14="http://schemas.microsoft.com/office/powerpoint/2010/main" val="16073856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303-210F-4E49-84EA-8CD66C31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9A4D-5B12-471D-9462-AEC0486C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54056-2C99-4EC6-8B4B-421DAB9E79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6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33DFB-3B21-4540-81EE-2DD053A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Stabilirea scopului proiectului. </a:t>
            </a:r>
            <a:endParaRPr lang="ru-MD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2B728B-7359-4BA1-B914-4A65A5D403E7}"/>
              </a:ext>
            </a:extLst>
          </p:cNvPr>
          <p:cNvSpPr txBox="1">
            <a:spLocks/>
          </p:cNvSpPr>
          <p:nvPr/>
        </p:nvSpPr>
        <p:spPr>
          <a:xfrm>
            <a:off x="5538621" y="49538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b="1" dirty="0"/>
              <a:t>Arborele scop-obiective</a:t>
            </a:r>
            <a:endParaRPr lang="ru-M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C59BA-FFE0-40DD-89CF-797AC4AD6C7D}"/>
              </a:ext>
            </a:extLst>
          </p:cNvPr>
          <p:cNvSpPr/>
          <p:nvPr/>
        </p:nvSpPr>
        <p:spPr>
          <a:xfrm>
            <a:off x="405224" y="2655249"/>
            <a:ext cx="11381551" cy="3239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boxele de culoare roz sunt activitățile și obiectivele care pot fi realizate doar prin implicarea activă a forțelor din exterior sau a altor resurse de care echipa noastră acum nu dispune, în mare parte presupune colaborare cu autoritățile centrale sau locale.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M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 de culoare bej presupun activități care necesită implicarea forțelor externe sau a unor resurse din exterior. Totuși aici se cere colaborare cu mediul de afaceri și mai puțin sau aproape defel fără stat.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M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 albe presupun acitivități și obiective ce pot fi obținute doar de către activitatea echipei noastre, în mare parte asta presupune activități de elaborare a componentelor tehnice sau colectare de informație.</a:t>
            </a: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endParaRPr lang="ru-M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M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154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3A66-289A-4773-BA86-3BD9FFD1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0EF7-23F5-4470-92F4-6753843C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BCDCD-2087-4836-988F-E15C62BF81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61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0646-2D67-4B96-AFE9-55018E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lvl="0"/>
            <a:r>
              <a:rPr lang="ro-RO" b="1" dirty="0"/>
              <a:t>Analiza și stabilirea Strategiilor proiectului</a:t>
            </a:r>
            <a:endParaRPr lang="ru-M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CFA784-B203-4927-968A-DFC63B6E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793"/>
              </p:ext>
            </p:extLst>
          </p:nvPr>
        </p:nvGraphicFramePr>
        <p:xfrm>
          <a:off x="4907695" y="310718"/>
          <a:ext cx="7284308" cy="6432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482">
                  <a:extLst>
                    <a:ext uri="{9D8B030D-6E8A-4147-A177-3AD203B41FA5}">
                      <a16:colId xmlns:a16="http://schemas.microsoft.com/office/drawing/2014/main" val="2808194892"/>
                    </a:ext>
                  </a:extLst>
                </a:gridCol>
                <a:gridCol w="3600093">
                  <a:extLst>
                    <a:ext uri="{9D8B030D-6E8A-4147-A177-3AD203B41FA5}">
                      <a16:colId xmlns:a16="http://schemas.microsoft.com/office/drawing/2014/main" val="2422462104"/>
                    </a:ext>
                  </a:extLst>
                </a:gridCol>
                <a:gridCol w="2663733">
                  <a:extLst>
                    <a:ext uri="{9D8B030D-6E8A-4147-A177-3AD203B41FA5}">
                      <a16:colId xmlns:a16="http://schemas.microsoft.com/office/drawing/2014/main" val="950169057"/>
                    </a:ext>
                  </a:extLst>
                </a:gridCol>
              </a:tblGrid>
              <a:tr h="328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Nr</a:t>
                      </a:r>
                      <a:endParaRPr lang="ru-M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Denumirea Strategiei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Obiectivele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2724428256"/>
                  </a:ext>
                </a:extLst>
              </a:tr>
              <a:tr h="425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”</a:t>
                      </a:r>
                      <a:r>
                        <a:rPr lang="fr-FR" sz="1200" dirty="0" err="1">
                          <a:effectLst/>
                        </a:rPr>
                        <a:t>Platformă</a:t>
                      </a:r>
                      <a:r>
                        <a:rPr lang="fr-FR" sz="1200" dirty="0">
                          <a:effectLst/>
                        </a:rPr>
                        <a:t> de </a:t>
                      </a:r>
                      <a:r>
                        <a:rPr lang="fr-FR" sz="1200" dirty="0" err="1">
                          <a:effectLst/>
                        </a:rPr>
                        <a:t>reprofilare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profesională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și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informare</a:t>
                      </a:r>
                      <a:r>
                        <a:rPr lang="fr-FR" sz="1200" dirty="0">
                          <a:effectLst/>
                        </a:rPr>
                        <a:t>”</a:t>
                      </a:r>
                      <a:endParaRPr lang="ru-M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Organizarea unor stagiuni de practică la companii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2815498943"/>
                  </a:ext>
                </a:extLst>
              </a:tr>
              <a:tr h="360622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ru-M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Crearea sau promovarea de cursuri pentru pregătirea profesională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3002192562"/>
                  </a:ext>
                </a:extLst>
              </a:tr>
              <a:tr h="281639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Integrarea ofertelor de pe piața de muncă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175175341"/>
                  </a:ext>
                </a:extLst>
              </a:tr>
              <a:tr h="425994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Crearea unei platforme de informare a populației despre problemele sociale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1152887330"/>
                  </a:ext>
                </a:extLst>
              </a:tr>
              <a:tr h="545001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Înregistrarea de persoane vulnerabile și solicitare de ajutor în angajarea în câmpul muncii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1287000866"/>
                  </a:ext>
                </a:extLst>
              </a:tr>
              <a:tr h="570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2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“Platformă de colectare și sortare a informației despre problemele sociale din societate”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Înregistrarea de persoane vulnerabile și solicitare de ajutor psihologic sau material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746311584"/>
                  </a:ext>
                </a:extLst>
              </a:tr>
              <a:tr h="360622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Instriuirea asistenților sociali de lucru cu sistemul digital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3377573610"/>
                  </a:ext>
                </a:extLst>
              </a:tr>
              <a:tr h="545001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it-IT" sz="1200">
                          <a:effectLst/>
                        </a:rPr>
                        <a:t>Colectare de informații despre persoanele social-vulnerabile și problemele soiale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4115422087"/>
                  </a:ext>
                </a:extLst>
              </a:tr>
              <a:tr h="570349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it-IT" sz="1200">
                          <a:effectLst/>
                        </a:rPr>
                        <a:t>Planificarea bugetului de stat conform celor mai actuale date statistice din doemniul problemelor sociale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2471396218"/>
                  </a:ext>
                </a:extLst>
              </a:tr>
              <a:tr h="570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3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“Componenta de optimizare și gestionare a resurselor financiare și materiale”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it-IT" sz="1200">
                          <a:effectLst/>
                        </a:rPr>
                        <a:t>Implementarea fondurilor caritabile și asociațiilor sociale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640227528"/>
                  </a:ext>
                </a:extLst>
              </a:tr>
              <a:tr h="425994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it-IT" sz="1200">
                          <a:effectLst/>
                        </a:rPr>
                        <a:t>Crearea unui algoritm de completare a diferitelor documente necesare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4141001969"/>
                  </a:ext>
                </a:extLst>
              </a:tr>
              <a:tr h="281639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it-IT" sz="1200">
                          <a:effectLst/>
                        </a:rPr>
                        <a:t>Automatizarea acordării ajutorului social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2000826228"/>
                  </a:ext>
                </a:extLst>
              </a:tr>
              <a:tr h="17624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it-IT" sz="1200">
                          <a:effectLst/>
                        </a:rPr>
                        <a:t>Automatizarea plăților sociale</a:t>
                      </a:r>
                      <a:endParaRPr lang="ru-M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2984454169"/>
                  </a:ext>
                </a:extLst>
              </a:tr>
              <a:tr h="425994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Înregistrarea de persoane vulnerabile și solicitare de ajutor material</a:t>
                      </a:r>
                      <a:endParaRPr lang="ru-M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66" marR="37566" marT="0" marB="0"/>
                </a:tc>
                <a:extLst>
                  <a:ext uri="{0D108BD9-81ED-4DB2-BD59-A6C34878D82A}">
                    <a16:rowId xmlns:a16="http://schemas.microsoft.com/office/drawing/2014/main" val="189582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6569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0646-2D67-4B96-AFE9-55018E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lvl="0"/>
            <a:r>
              <a:rPr lang="ro-RO" b="1" dirty="0"/>
              <a:t>Evaluarea strategiilor</a:t>
            </a:r>
            <a:endParaRPr lang="ru-M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41C6A1-0E3C-4524-A774-67B768DE5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888"/>
              </p:ext>
            </p:extLst>
          </p:nvPr>
        </p:nvGraphicFramePr>
        <p:xfrm>
          <a:off x="5305254" y="1683808"/>
          <a:ext cx="6352540" cy="3491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392260490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577162034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3280403664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3506031158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371404942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570143411"/>
                    </a:ext>
                  </a:extLst>
                </a:gridCol>
              </a:tblGrid>
              <a:tr h="652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Strategia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Ulmanu Cristian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Zbîrnea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Mihai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Tcaciuc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Maxim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Media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Prioritate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569731"/>
                  </a:ext>
                </a:extLst>
              </a:tr>
              <a:tr h="712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”Platformă de reprofilare profesională și informare”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47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48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46.6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0619"/>
                  </a:ext>
                </a:extLst>
              </a:tr>
              <a:tr h="1173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639945" algn="l"/>
                        </a:tabLs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“Platformă de colectare și sortare a informației despre problemele sociale din societate”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44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40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43.3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780053"/>
                  </a:ext>
                </a:extLst>
              </a:tr>
              <a:tr h="953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639945" algn="l"/>
                        </a:tabLst>
                      </a:pPr>
                      <a:r>
                        <a:rPr lang="it-IT" sz="1200">
                          <a:effectLst/>
                        </a:rPr>
                        <a:t>“Componenta de optimizare și gestionare a resurselor financiare și materiale”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41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43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42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42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3</a:t>
                      </a:r>
                      <a:endParaRPr lang="ru-M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714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9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676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Platforma ”Meriți o viață mai bună” </vt:lpstr>
      <vt:lpstr>DOMENIUL PROBLEMATIC</vt:lpstr>
      <vt:lpstr>Părțile interesate în proiectul dat</vt:lpstr>
      <vt:lpstr>Definire și analiza problemei. </vt:lpstr>
      <vt:lpstr>PowerPoint Presentation</vt:lpstr>
      <vt:lpstr>Stabilirea scopului proiectului. </vt:lpstr>
      <vt:lpstr>PowerPoint Presentation</vt:lpstr>
      <vt:lpstr>Analiza și stabilirea Strategiilor proiectului</vt:lpstr>
      <vt:lpstr>Evaluarea strategiilor</vt:lpstr>
      <vt:lpstr>Stabilirea strategiei proiectului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Natalia Iovva</dc:creator>
  <cp:lastModifiedBy>Ulmanu Cristian</cp:lastModifiedBy>
  <cp:revision>15</cp:revision>
  <dcterms:created xsi:type="dcterms:W3CDTF">2020-10-09T11:10:41Z</dcterms:created>
  <dcterms:modified xsi:type="dcterms:W3CDTF">2020-10-13T21:04:03Z</dcterms:modified>
</cp:coreProperties>
</file>