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306" r:id="rId2"/>
    <p:sldId id="334" r:id="rId3"/>
    <p:sldId id="335" r:id="rId4"/>
    <p:sldId id="337" r:id="rId5"/>
    <p:sldId id="313" r:id="rId6"/>
    <p:sldId id="314" r:id="rId7"/>
    <p:sldId id="338" r:id="rId8"/>
    <p:sldId id="339" r:id="rId9"/>
    <p:sldId id="315" r:id="rId10"/>
    <p:sldId id="336" r:id="rId11"/>
    <p:sldId id="330" r:id="rId12"/>
    <p:sldId id="331" r:id="rId13"/>
    <p:sldId id="332" r:id="rId14"/>
    <p:sldId id="333" r:id="rId15"/>
    <p:sldId id="272" r:id="rId16"/>
    <p:sldId id="329" r:id="rId17"/>
    <p:sldId id="317" r:id="rId18"/>
    <p:sldId id="318" r:id="rId19"/>
    <p:sldId id="319" r:id="rId20"/>
    <p:sldId id="320" r:id="rId21"/>
    <p:sldId id="321" r:id="rId22"/>
    <p:sldId id="322" r:id="rId23"/>
    <p:sldId id="323" r:id="rId24"/>
    <p:sldId id="324" r:id="rId25"/>
    <p:sldId id="325" r:id="rId26"/>
    <p:sldId id="326" r:id="rId27"/>
    <p:sldId id="327" r:id="rId28"/>
    <p:sldId id="328" r:id="rId29"/>
    <p:sldId id="312" r:id="rId30"/>
    <p:sldId id="346" r:id="rId31"/>
  </p:sldIdLst>
  <p:sldSz cx="10693400" cy="7562850"/>
  <p:notesSz cx="10693400" cy="75628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949DB"/>
    <a:srgbClr val="3A3A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2970" autoAdjust="0"/>
  </p:normalViewPr>
  <p:slideViewPr>
    <p:cSldViewPr>
      <p:cViewPr varScale="1">
        <p:scale>
          <a:sx n="80" d="100"/>
          <a:sy n="80" d="100"/>
        </p:scale>
        <p:origin x="1974" y="84"/>
      </p:cViewPr>
      <p:guideLst>
        <p:guide orient="horz" pos="2880"/>
        <p:guide pos="216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633913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057900" y="0"/>
            <a:ext cx="4632325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406EF9-77D5-4038-9634-3FD2419827BD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543300" y="946150"/>
            <a:ext cx="3606800" cy="25511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69975" y="3640138"/>
            <a:ext cx="8553450" cy="29781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7183438"/>
            <a:ext cx="4633913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057900" y="7183438"/>
            <a:ext cx="4632325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D2A217-2523-422F-BCC0-66E41DBDA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4584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ro.wikipedia.org/wiki/23_octombrie" TargetMode="External"/><Relationship Id="rId13" Type="http://schemas.openxmlformats.org/officeDocument/2006/relationships/hyperlink" Target="https://ro.wikipedia.org/wiki/Premiul_Turing" TargetMode="External"/><Relationship Id="rId18" Type="http://schemas.openxmlformats.org/officeDocument/2006/relationships/hyperlink" Target="https://ro.wikipedia.org/wiki/LISP" TargetMode="External"/><Relationship Id="rId3" Type="http://schemas.openxmlformats.org/officeDocument/2006/relationships/hyperlink" Target="https://ro.wikipedia.org/wiki/4_septembrie" TargetMode="External"/><Relationship Id="rId7" Type="http://schemas.openxmlformats.org/officeDocument/2006/relationships/hyperlink" Target="https://ro.wikipedia.org/wiki/SUA" TargetMode="External"/><Relationship Id="rId12" Type="http://schemas.openxmlformats.org/officeDocument/2006/relationships/hyperlink" Target="https://ro.wikipedia.org/wiki/California" TargetMode="External"/><Relationship Id="rId17" Type="http://schemas.openxmlformats.org/officeDocument/2006/relationships/hyperlink" Target="https://ro.wikipedia.org/wiki/Limbaj_de_programare" TargetMode="External"/><Relationship Id="rId2" Type="http://schemas.openxmlformats.org/officeDocument/2006/relationships/slide" Target="../slides/slide4.xml"/><Relationship Id="rId16" Type="http://schemas.openxmlformats.org/officeDocument/2006/relationships/hyperlink" Target="https://ro.wikipedia.org/w/index.php?title=Conferin%C8%9Ba_de_la_Dartmouth&amp;action=edit&amp;redlink=1" TargetMode="Externa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ro.wikipedia.org/wiki/Massachusetts" TargetMode="External"/><Relationship Id="rId11" Type="http://schemas.openxmlformats.org/officeDocument/2006/relationships/hyperlink" Target="https://ro.wikipedia.org/wiki/Stanford,_California" TargetMode="External"/><Relationship Id="rId5" Type="http://schemas.openxmlformats.org/officeDocument/2006/relationships/hyperlink" Target="https://ro.wikipedia.org/wiki/Boston" TargetMode="External"/><Relationship Id="rId15" Type="http://schemas.openxmlformats.org/officeDocument/2006/relationships/hyperlink" Target="https://ro.wikipedia.org/wiki/Inteligen%C8%9B%C4%83_artificial%C4%83" TargetMode="External"/><Relationship Id="rId10" Type="http://schemas.openxmlformats.org/officeDocument/2006/relationships/hyperlink" Target="https://ro.wikipedia.org/wiki/John_McCarthy#cite_note-4" TargetMode="External"/><Relationship Id="rId4" Type="http://schemas.openxmlformats.org/officeDocument/2006/relationships/hyperlink" Target="https://ro.wikipedia.org/wiki/1927" TargetMode="External"/><Relationship Id="rId9" Type="http://schemas.openxmlformats.org/officeDocument/2006/relationships/hyperlink" Target="https://ro.wikipedia.org/wiki/2011" TargetMode="External"/><Relationship Id="rId14" Type="http://schemas.openxmlformats.org/officeDocument/2006/relationships/hyperlink" Target="https://ro.wikipedia.org/wiki/1971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dirty="0" smtClean="0"/>
              <a:t>Cordon – ansamblu de fire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2A217-2523-422F-BCC0-66E41DBDAFB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1143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2A217-2523-422F-BCC0-66E41DBDAFB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8926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2A217-2523-422F-BCC0-66E41DBDAFB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3537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dirty="0" smtClean="0"/>
              <a:t>O problemă importanta în studiul mașinilor instruibile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2A217-2523-422F-BCC0-66E41DBDAFB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7452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2A217-2523-422F-BCC0-66E41DBDAFB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2556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2A217-2523-422F-BCC0-66E41DBDAFB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747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2A217-2523-422F-BCC0-66E41DBDAFB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4583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dirty="0" smtClean="0"/>
              <a:t>Logico-simbolice - sistemele</a:t>
            </a:r>
            <a:r>
              <a:rPr lang="ro-RO" baseline="0" dirty="0" smtClean="0"/>
              <a:t> expert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2A217-2523-422F-BCC0-66E41DBDAFB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1228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Avantajul</a:t>
            </a:r>
            <a:r>
              <a:rPr lang="en-US" dirty="0" smtClean="0"/>
              <a:t> </a:t>
            </a:r>
            <a:r>
              <a:rPr lang="en-US" dirty="0" err="1" smtClean="0"/>
              <a:t>acestei</a:t>
            </a:r>
            <a:r>
              <a:rPr lang="en-US" dirty="0" smtClean="0"/>
              <a:t> </a:t>
            </a:r>
            <a:r>
              <a:rPr lang="en-US" dirty="0" err="1" smtClean="0"/>
              <a:t>abordari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este</a:t>
            </a:r>
            <a:r>
              <a:rPr lang="en-US" baseline="0" dirty="0" smtClean="0"/>
              <a:t> Acela c</a:t>
            </a:r>
            <a:r>
              <a:rPr lang="ro-RO" baseline="0" dirty="0" smtClean="0"/>
              <a:t>ă pragul poate fi ajustat împreună cu celelate.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2A217-2523-422F-BCC0-66E41DBDAFB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5487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2A217-2523-422F-BCC0-66E41DBDAFB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4540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2A217-2523-422F-BCC0-66E41DBDAFB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7433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dirty="0" smtClean="0"/>
              <a:t>Cordon – ansamblu de fire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2A217-2523-422F-BCC0-66E41DBDAFB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583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2A217-2523-422F-BCC0-66E41DBDAFB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44534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2A217-2523-422F-BCC0-66E41DBDAFB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8939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2A217-2523-422F-BCC0-66E41DBDAFB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66773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2A217-2523-422F-BCC0-66E41DBDAFB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30985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2A217-2523-422F-BCC0-66E41DBDAFB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18303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2A217-2523-422F-BCC0-66E41DBDAFB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3297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400" dirty="0" smtClean="0"/>
              <a:t>Dartmouth College </a:t>
            </a:r>
            <a:r>
              <a:rPr lang="en-US" altLang="en-US" sz="1400" dirty="0" err="1" smtClean="0"/>
              <a:t>este</a:t>
            </a:r>
            <a:r>
              <a:rPr lang="en-US" altLang="en-US" sz="1400" dirty="0" smtClean="0"/>
              <a:t> o </a:t>
            </a:r>
            <a:r>
              <a:rPr lang="en-US" altLang="en-US" sz="1400" dirty="0" err="1" smtClean="0"/>
              <a:t>universitate</a:t>
            </a:r>
            <a:r>
              <a:rPr lang="en-US" altLang="en-US" sz="1400" dirty="0" smtClean="0"/>
              <a:t> </a:t>
            </a:r>
            <a:r>
              <a:rPr lang="en-US" altLang="en-US" sz="1400" dirty="0" err="1" smtClean="0"/>
              <a:t>privată</a:t>
            </a:r>
            <a:r>
              <a:rPr lang="en-US" altLang="en-US" sz="1400" dirty="0" smtClean="0"/>
              <a:t> de </a:t>
            </a:r>
            <a:r>
              <a:rPr lang="en-US" altLang="en-US" sz="1400" dirty="0" err="1" smtClean="0"/>
              <a:t>cercetare</a:t>
            </a:r>
            <a:r>
              <a:rPr lang="en-US" altLang="en-US" sz="1400" dirty="0" smtClean="0"/>
              <a:t> a </a:t>
            </a:r>
            <a:r>
              <a:rPr lang="en-US" altLang="en-US" sz="1400" dirty="0" err="1" smtClean="0"/>
              <a:t>Ligii</a:t>
            </a:r>
            <a:r>
              <a:rPr lang="en-US" altLang="en-US" sz="1400" dirty="0" smtClean="0"/>
              <a:t> Ivy din </a:t>
            </a:r>
            <a:r>
              <a:rPr lang="en-US" altLang="en-US" sz="1400" dirty="0" err="1" smtClean="0"/>
              <a:t>Hanovra</a:t>
            </a:r>
            <a:r>
              <a:rPr lang="en-US" altLang="en-US" sz="1400" dirty="0" smtClean="0"/>
              <a:t>, New Hampshire, </a:t>
            </a:r>
            <a:r>
              <a:rPr lang="en-US" altLang="en-US" sz="1400" dirty="0" err="1" smtClean="0"/>
              <a:t>Statele</a:t>
            </a:r>
            <a:r>
              <a:rPr lang="en-US" altLang="en-US" sz="1400" dirty="0" smtClean="0"/>
              <a:t> Unite. </a:t>
            </a:r>
            <a:r>
              <a:rPr lang="en-US" altLang="en-US" sz="1400" b="1" dirty="0" smtClean="0"/>
              <a:t>John McCarthy</a:t>
            </a:r>
            <a:r>
              <a:rPr lang="en-US" altLang="en-US" sz="1400" dirty="0" smtClean="0"/>
              <a:t> (n. </a:t>
            </a:r>
            <a:r>
              <a:rPr lang="en-US" altLang="en-US" sz="1400" dirty="0" smtClean="0">
                <a:hlinkClick r:id="rId3" tooltip="4 septembrie"/>
              </a:rPr>
              <a:t>4 </a:t>
            </a:r>
            <a:r>
              <a:rPr lang="en-US" altLang="en-US" sz="1400" dirty="0" err="1" smtClean="0">
                <a:hlinkClick r:id="rId3" tooltip="4 septembrie"/>
              </a:rPr>
              <a:t>septembrie</a:t>
            </a:r>
            <a:r>
              <a:rPr lang="en-US" altLang="en-US" sz="1400" dirty="0" smtClean="0"/>
              <a:t> </a:t>
            </a:r>
            <a:r>
              <a:rPr lang="en-US" altLang="en-US" sz="1400" dirty="0" smtClean="0">
                <a:hlinkClick r:id="rId4" tooltip="1927"/>
              </a:rPr>
              <a:t>1927</a:t>
            </a:r>
            <a:r>
              <a:rPr lang="en-US" altLang="en-US" sz="1400" dirty="0" smtClean="0"/>
              <a:t>, </a:t>
            </a:r>
            <a:r>
              <a:rPr lang="en-US" altLang="en-US" sz="1400" dirty="0" smtClean="0">
                <a:hlinkClick r:id="rId5" tooltip="Boston"/>
              </a:rPr>
              <a:t>Boston</a:t>
            </a:r>
            <a:r>
              <a:rPr lang="en-US" altLang="en-US" sz="1400" dirty="0" smtClean="0"/>
              <a:t>, </a:t>
            </a:r>
            <a:r>
              <a:rPr lang="en-US" altLang="en-US" sz="1400" dirty="0" smtClean="0">
                <a:hlinkClick r:id="rId6" tooltip="Massachusetts"/>
              </a:rPr>
              <a:t>Massachusetts</a:t>
            </a:r>
            <a:r>
              <a:rPr lang="en-US" altLang="en-US" sz="1400" dirty="0" smtClean="0"/>
              <a:t>, </a:t>
            </a:r>
            <a:r>
              <a:rPr lang="en-US" altLang="en-US" sz="1400" dirty="0" smtClean="0">
                <a:hlinkClick r:id="rId7" tooltip="SUA"/>
              </a:rPr>
              <a:t>SUA</a:t>
            </a:r>
            <a:r>
              <a:rPr lang="en-US" altLang="en-US" sz="1400" dirty="0" smtClean="0"/>
              <a:t> – d. </a:t>
            </a:r>
            <a:r>
              <a:rPr lang="en-US" altLang="en-US" sz="1400" dirty="0" smtClean="0">
                <a:hlinkClick r:id="rId8" tooltip="23 octombrie"/>
              </a:rPr>
              <a:t>23 </a:t>
            </a:r>
            <a:r>
              <a:rPr lang="en-US" altLang="en-US" sz="1400" dirty="0" err="1" smtClean="0">
                <a:hlinkClick r:id="rId8" tooltip="23 octombrie"/>
              </a:rPr>
              <a:t>octombrie</a:t>
            </a:r>
            <a:r>
              <a:rPr lang="en-US" altLang="en-US" sz="1400" dirty="0" smtClean="0"/>
              <a:t> </a:t>
            </a:r>
            <a:r>
              <a:rPr lang="en-US" altLang="en-US" sz="1400" dirty="0" smtClean="0">
                <a:hlinkClick r:id="rId9" tooltip="2011"/>
              </a:rPr>
              <a:t>2011</a:t>
            </a:r>
            <a:r>
              <a:rPr lang="en-US" altLang="en-US" sz="1400" dirty="0" smtClean="0"/>
              <a:t>,</a:t>
            </a:r>
            <a:r>
              <a:rPr lang="en-US" altLang="en-US" sz="1400" baseline="30000" dirty="0" smtClean="0">
                <a:hlinkClick r:id="rId10"/>
              </a:rPr>
              <a:t>[4]</a:t>
            </a:r>
            <a:r>
              <a:rPr lang="en-US" altLang="en-US" sz="1400" dirty="0" smtClean="0"/>
              <a:t> </a:t>
            </a:r>
            <a:r>
              <a:rPr lang="en-US" altLang="en-US" sz="1400" dirty="0" smtClean="0">
                <a:hlinkClick r:id="rId11" tooltip="Stanford, California"/>
              </a:rPr>
              <a:t>Stanford</a:t>
            </a:r>
            <a:r>
              <a:rPr lang="en-US" altLang="en-US" sz="1400" dirty="0" smtClean="0"/>
              <a:t>, </a:t>
            </a:r>
            <a:r>
              <a:rPr lang="en-US" altLang="en-US" sz="1400" dirty="0" smtClean="0">
                <a:hlinkClick r:id="rId12" tooltip="California"/>
              </a:rPr>
              <a:t>California</a:t>
            </a:r>
            <a:r>
              <a:rPr lang="en-US" altLang="en-US" sz="1400" dirty="0" smtClean="0"/>
              <a:t>, SUA) a </a:t>
            </a:r>
            <a:r>
              <a:rPr lang="en-US" altLang="en-US" sz="1400" dirty="0" err="1" smtClean="0"/>
              <a:t>fost</a:t>
            </a:r>
            <a:r>
              <a:rPr lang="en-US" altLang="en-US" sz="1400" dirty="0" smtClean="0"/>
              <a:t> un </a:t>
            </a:r>
            <a:r>
              <a:rPr lang="en-US" altLang="en-US" sz="1400" dirty="0" err="1" smtClean="0"/>
              <a:t>informatician</a:t>
            </a:r>
            <a:r>
              <a:rPr lang="en-US" altLang="en-US" sz="1400" dirty="0" smtClean="0"/>
              <a:t> </a:t>
            </a:r>
            <a:r>
              <a:rPr lang="en-US" altLang="en-US" sz="1400" dirty="0" err="1" smtClean="0"/>
              <a:t>american</a:t>
            </a:r>
            <a:r>
              <a:rPr lang="en-US" altLang="en-US" sz="1400" dirty="0" smtClean="0"/>
              <a:t>, </a:t>
            </a:r>
            <a:r>
              <a:rPr lang="en-US" altLang="en-US" sz="1400" dirty="0" err="1" smtClean="0"/>
              <a:t>laureat</a:t>
            </a:r>
            <a:r>
              <a:rPr lang="en-US" altLang="en-US" sz="1400" dirty="0" smtClean="0"/>
              <a:t> al </a:t>
            </a:r>
            <a:r>
              <a:rPr lang="en-US" altLang="en-US" sz="1400" dirty="0" err="1" smtClean="0">
                <a:hlinkClick r:id="rId13" tooltip="Premiul Turing"/>
              </a:rPr>
              <a:t>Premiului</a:t>
            </a:r>
            <a:r>
              <a:rPr lang="en-US" altLang="en-US" sz="1400" dirty="0" smtClean="0">
                <a:hlinkClick r:id="rId13" tooltip="Premiul Turing"/>
              </a:rPr>
              <a:t> </a:t>
            </a:r>
            <a:r>
              <a:rPr lang="en-US" altLang="en-US" sz="1400" dirty="0" err="1" smtClean="0">
                <a:hlinkClick r:id="rId13" tooltip="Premiul Turing"/>
              </a:rPr>
              <a:t>Turing</a:t>
            </a:r>
            <a:r>
              <a:rPr lang="en-US" altLang="en-US" sz="1400" dirty="0" err="1" smtClean="0"/>
              <a:t>în</a:t>
            </a:r>
            <a:r>
              <a:rPr lang="en-US" altLang="en-US" sz="1400" dirty="0" smtClean="0"/>
              <a:t> </a:t>
            </a:r>
            <a:r>
              <a:rPr lang="en-US" altLang="en-US" sz="1400" dirty="0" smtClean="0">
                <a:hlinkClick r:id="rId14" tooltip="1971"/>
              </a:rPr>
              <a:t>1971</a:t>
            </a:r>
            <a:r>
              <a:rPr lang="en-US" altLang="en-US" sz="1400" dirty="0" smtClean="0"/>
              <a:t> </a:t>
            </a:r>
            <a:r>
              <a:rPr lang="en-US" altLang="en-US" sz="1400" dirty="0" err="1" smtClean="0"/>
              <a:t>pentru</a:t>
            </a:r>
            <a:r>
              <a:rPr lang="en-US" altLang="en-US" sz="1400" dirty="0" smtClean="0"/>
              <a:t> </a:t>
            </a:r>
            <a:r>
              <a:rPr lang="en-US" altLang="en-US" sz="1400" dirty="0" err="1" smtClean="0"/>
              <a:t>contribuţiile</a:t>
            </a:r>
            <a:r>
              <a:rPr lang="en-US" altLang="en-US" sz="1400" dirty="0" smtClean="0"/>
              <a:t> </a:t>
            </a:r>
            <a:r>
              <a:rPr lang="en-US" altLang="en-US" sz="1400" dirty="0" err="1" smtClean="0"/>
              <a:t>aduse</a:t>
            </a:r>
            <a:r>
              <a:rPr lang="en-US" altLang="en-US" sz="1400" dirty="0" smtClean="0"/>
              <a:t> </a:t>
            </a:r>
            <a:r>
              <a:rPr lang="en-US" altLang="en-US" sz="1400" dirty="0" err="1" smtClean="0"/>
              <a:t>în</a:t>
            </a:r>
            <a:r>
              <a:rPr lang="en-US" altLang="en-US" sz="1400" dirty="0" smtClean="0"/>
              <a:t> </a:t>
            </a:r>
            <a:r>
              <a:rPr lang="en-US" altLang="en-US" sz="1400" dirty="0" err="1" smtClean="0"/>
              <a:t>domeniul</a:t>
            </a:r>
            <a:r>
              <a:rPr lang="en-US" altLang="en-US" sz="1400" dirty="0" smtClean="0"/>
              <a:t> </a:t>
            </a:r>
            <a:r>
              <a:rPr lang="en-US" altLang="en-US" sz="1400" dirty="0" err="1" smtClean="0">
                <a:hlinkClick r:id="rId15" tooltip="Inteligență artificială"/>
              </a:rPr>
              <a:t>inteligenţei</a:t>
            </a:r>
            <a:r>
              <a:rPr lang="en-US" altLang="en-US" sz="1400" dirty="0" smtClean="0">
                <a:hlinkClick r:id="rId15" tooltip="Inteligență artificială"/>
              </a:rPr>
              <a:t> </a:t>
            </a:r>
            <a:r>
              <a:rPr lang="en-US" altLang="en-US" sz="1400" dirty="0" err="1" smtClean="0">
                <a:hlinkClick r:id="rId15" tooltip="Inteligență artificială"/>
              </a:rPr>
              <a:t>artificiale</a:t>
            </a:r>
            <a:r>
              <a:rPr lang="en-US" altLang="en-US" sz="1400" dirty="0" smtClean="0"/>
              <a:t>. El </a:t>
            </a:r>
            <a:r>
              <a:rPr lang="en-US" altLang="en-US" sz="1400" dirty="0" err="1" smtClean="0"/>
              <a:t>este</a:t>
            </a:r>
            <a:r>
              <a:rPr lang="en-US" altLang="en-US" sz="1400" dirty="0" smtClean="0"/>
              <a:t> </a:t>
            </a:r>
            <a:r>
              <a:rPr lang="en-US" altLang="en-US" sz="1400" dirty="0" err="1" smtClean="0"/>
              <a:t>cel</a:t>
            </a:r>
            <a:r>
              <a:rPr lang="en-US" altLang="en-US" sz="1400" dirty="0" smtClean="0"/>
              <a:t> care a </a:t>
            </a:r>
            <a:r>
              <a:rPr lang="en-US" altLang="en-US" sz="1400" dirty="0" err="1" smtClean="0"/>
              <a:t>propus</a:t>
            </a:r>
            <a:r>
              <a:rPr lang="en-US" altLang="en-US" sz="1400" dirty="0" smtClean="0"/>
              <a:t> </a:t>
            </a:r>
            <a:r>
              <a:rPr lang="en-US" altLang="en-US" sz="1400" dirty="0" err="1" smtClean="0"/>
              <a:t>termenul</a:t>
            </a:r>
            <a:r>
              <a:rPr lang="en-US" altLang="en-US" sz="1400" dirty="0" smtClean="0"/>
              <a:t> de </a:t>
            </a:r>
            <a:r>
              <a:rPr lang="en-US" altLang="en-US" sz="1400" i="1" dirty="0" err="1" smtClean="0"/>
              <a:t>inteligenţă</a:t>
            </a:r>
            <a:r>
              <a:rPr lang="en-US" altLang="en-US" sz="1400" i="1" dirty="0" smtClean="0"/>
              <a:t> </a:t>
            </a:r>
            <a:r>
              <a:rPr lang="en-US" altLang="en-US" sz="1400" i="1" dirty="0" err="1" smtClean="0"/>
              <a:t>artificială</a:t>
            </a:r>
            <a:r>
              <a:rPr lang="en-US" altLang="en-US" sz="1400" dirty="0" smtClean="0"/>
              <a:t> la </a:t>
            </a:r>
            <a:r>
              <a:rPr lang="en-US" altLang="en-US" sz="1400" dirty="0" err="1" smtClean="0">
                <a:hlinkClick r:id="rId16" tooltip="Conferința de la Dartmouth — pagină inexistentă"/>
              </a:rPr>
              <a:t>conferinţa</a:t>
            </a:r>
            <a:r>
              <a:rPr lang="en-US" altLang="en-US" sz="1400" dirty="0" smtClean="0">
                <a:hlinkClick r:id="rId16" tooltip="Conferința de la Dartmouth — pagină inexistentă"/>
              </a:rPr>
              <a:t> de la Dartmouth</a:t>
            </a:r>
            <a:r>
              <a:rPr lang="en-US" altLang="en-US" sz="1400" dirty="0" smtClean="0"/>
              <a:t> din 1956 </a:t>
            </a:r>
            <a:r>
              <a:rPr lang="en-US" altLang="en-US" sz="1400" dirty="0" err="1" smtClean="0"/>
              <a:t>şi</a:t>
            </a:r>
            <a:r>
              <a:rPr lang="en-US" altLang="en-US" sz="1400" dirty="0" smtClean="0"/>
              <a:t> a </a:t>
            </a:r>
            <a:r>
              <a:rPr lang="en-US" altLang="en-US" sz="1400" dirty="0" err="1" smtClean="0"/>
              <a:t>inventat</a:t>
            </a:r>
            <a:r>
              <a:rPr lang="en-US" altLang="en-US" sz="1400" dirty="0" smtClean="0"/>
              <a:t> </a:t>
            </a:r>
            <a:r>
              <a:rPr lang="en-US" altLang="en-US" sz="1400" dirty="0" err="1" smtClean="0">
                <a:hlinkClick r:id="rId17" tooltip="Limbaj de programare"/>
              </a:rPr>
              <a:t>limbajul</a:t>
            </a:r>
            <a:r>
              <a:rPr lang="en-US" altLang="en-US" sz="1400" dirty="0" smtClean="0">
                <a:hlinkClick r:id="rId17" tooltip="Limbaj de programare"/>
              </a:rPr>
              <a:t> de </a:t>
            </a:r>
            <a:r>
              <a:rPr lang="en-US" altLang="en-US" sz="1400" dirty="0" err="1" smtClean="0">
                <a:hlinkClick r:id="rId17" tooltip="Limbaj de programare"/>
              </a:rPr>
              <a:t>programare</a:t>
            </a:r>
            <a:r>
              <a:rPr lang="en-US" altLang="en-US" sz="1400" dirty="0" smtClean="0"/>
              <a:t> </a:t>
            </a:r>
            <a:r>
              <a:rPr lang="en-US" altLang="en-US" sz="1400" dirty="0" smtClean="0">
                <a:hlinkClick r:id="rId18" tooltip="LISP"/>
              </a:rPr>
              <a:t>LISP</a:t>
            </a:r>
            <a:r>
              <a:rPr lang="en-US" altLang="en-US" sz="1400" dirty="0" smtClean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2A217-2523-422F-BCC0-66E41DBDAFB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9250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dirty="0" smtClean="0"/>
              <a:t>Logico-simbolice - sistemele</a:t>
            </a:r>
            <a:r>
              <a:rPr lang="ro-RO" baseline="0" dirty="0" smtClean="0"/>
              <a:t> expert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2A217-2523-422F-BCC0-66E41DBDAFB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6027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dirty="0" smtClean="0"/>
              <a:t>McCulloch – neuroscientist,</a:t>
            </a:r>
            <a:r>
              <a:rPr lang="ro-RO" baseline="0" dirty="0" smtClean="0"/>
              <a:t> Pitts – matematicial</a:t>
            </a:r>
            <a:endParaRPr lang="en-US" baseline="0" dirty="0" smtClean="0"/>
          </a:p>
          <a:p>
            <a:r>
              <a:rPr lang="en-US" baseline="0" dirty="0" err="1" smtClean="0"/>
              <a:t>Invatarea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Hebiana</a:t>
            </a:r>
            <a:r>
              <a:rPr lang="en-US" baseline="0" dirty="0" smtClean="0"/>
              <a:t> – </a:t>
            </a:r>
            <a:r>
              <a:rPr lang="en-US" baseline="0" dirty="0" err="1" smtClean="0"/>
              <a:t>schimbarea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conexiunilor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sinaptice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dintre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celulele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nervoase</a:t>
            </a:r>
            <a:endParaRPr lang="en-US" baseline="0" dirty="0" smtClean="0"/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Frank Rosenblatt a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fost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psiholog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american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remarcabil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în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domeniul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inteligenței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artificiale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2A217-2523-422F-BCC0-66E41DBDAFB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2077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Marvin Minsky a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fost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 expert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american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în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științe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cognitive din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domeniul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inteligenței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artificiale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cofondator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al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laboratorului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inteligență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artificială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la MIT,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laureat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al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Premiului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Turing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în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1969. 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2A217-2523-422F-BCC0-66E41DBDAFB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3305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 dirty="0" smtClean="0"/>
          </a:p>
          <a:p>
            <a:r>
              <a:rPr lang="en-US" dirty="0" err="1" smtClean="0"/>
              <a:t>Procesare</a:t>
            </a:r>
            <a:r>
              <a:rPr lang="en-US" dirty="0" smtClean="0"/>
              <a:t> </a:t>
            </a:r>
            <a:r>
              <a:rPr lang="en-US" dirty="0" err="1" smtClean="0"/>
              <a:t>paralelă</a:t>
            </a:r>
            <a:r>
              <a:rPr lang="en-US" dirty="0" smtClean="0"/>
              <a:t> </a:t>
            </a:r>
            <a:r>
              <a:rPr lang="en-US" dirty="0" err="1" smtClean="0"/>
              <a:t>distribuită</a:t>
            </a:r>
            <a:r>
              <a:rPr lang="en-US" dirty="0" smtClean="0"/>
              <a:t>, </a:t>
            </a:r>
            <a:r>
              <a:rPr lang="en-US" dirty="0" err="1" smtClean="0"/>
              <a:t>explorări</a:t>
            </a:r>
            <a:r>
              <a:rPr lang="en-US" dirty="0" smtClean="0"/>
              <a:t> </a:t>
            </a:r>
            <a:r>
              <a:rPr lang="en-US" dirty="0" err="1" smtClean="0"/>
              <a:t>în</a:t>
            </a:r>
            <a:r>
              <a:rPr lang="en-US" dirty="0" smtClean="0"/>
              <a:t> </a:t>
            </a:r>
            <a:r>
              <a:rPr lang="en-US" dirty="0" err="1" smtClean="0"/>
              <a:t>microstructura</a:t>
            </a:r>
            <a:r>
              <a:rPr lang="en-US" dirty="0" smtClean="0"/>
              <a:t> </a:t>
            </a:r>
            <a:r>
              <a:rPr lang="en-US" dirty="0" err="1" smtClean="0"/>
              <a:t>cogniției</a:t>
            </a:r>
            <a:endParaRPr lang="ro-RO" dirty="0" smtClean="0"/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David Everett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Rumelhart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fost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psiholog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american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care a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adus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contribuții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analiza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formală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cogniției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umane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lucrând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în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primul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rând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în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cadrul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psihologiei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matematice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inteligenței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artificiale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simbolice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și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procesării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distribuite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paralel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ro-RO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o-RO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o-RO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Institutul Inginerilor Electrotehnişti şi Electronişti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2A217-2523-422F-BCC0-66E41DBDAFB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2179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2A217-2523-422F-BCC0-66E41DBDAFB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4425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2A217-2523-422F-BCC0-66E41DBDAFB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344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4483"/>
            <a:ext cx="908939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80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pc="15" dirty="0"/>
              <a:t>27 September</a:t>
            </a:r>
            <a:r>
              <a:rPr spc="-45" dirty="0"/>
              <a:t> </a:t>
            </a:r>
            <a:r>
              <a:rPr spc="15" dirty="0"/>
              <a:t>2018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pc="15" dirty="0"/>
              <a:t>Machine </a:t>
            </a:r>
            <a:r>
              <a:rPr spc="-5" dirty="0"/>
              <a:t>Translation: </a:t>
            </a:r>
            <a:r>
              <a:rPr spc="15" dirty="0"/>
              <a:t>Introduction </a:t>
            </a:r>
            <a:r>
              <a:rPr spc="10" dirty="0"/>
              <a:t>to Neural</a:t>
            </a:r>
            <a:r>
              <a:rPr spc="120" dirty="0"/>
              <a:t> </a:t>
            </a:r>
            <a:r>
              <a:rPr spc="15" dirty="0"/>
              <a:t>Networks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222500" y="394076"/>
            <a:ext cx="5638800" cy="478790"/>
          </a:xfrm>
        </p:spPr>
        <p:txBody>
          <a:bodyPr lIns="0" tIns="0" rIns="0" bIns="0"/>
          <a:lstStyle>
            <a:lvl1pPr>
              <a:defRPr sz="2950" b="1" i="0">
                <a:solidFill>
                  <a:srgbClr val="0000CC"/>
                </a:solidFill>
                <a:latin typeface="Book Antiqua"/>
                <a:cs typeface="Book Antiqua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 hasCustomPrompt="1"/>
          </p:nvPr>
        </p:nvSpPr>
        <p:spPr>
          <a:xfrm>
            <a:off x="600278" y="1266825"/>
            <a:ext cx="8556422" cy="861774"/>
          </a:xfrm>
        </p:spPr>
        <p:txBody>
          <a:bodyPr lIns="0" tIns="0" rIns="0" bIns="0"/>
          <a:lstStyle>
            <a:lvl1pPr>
              <a:spcBef>
                <a:spcPts val="1800"/>
              </a:spcBef>
              <a:defRPr sz="2050" b="0" i="0">
                <a:solidFill>
                  <a:schemeClr val="tx1"/>
                </a:solidFill>
                <a:latin typeface="Book Antiqua"/>
                <a:cs typeface="Book Antiqua"/>
              </a:defRPr>
            </a:lvl1pPr>
          </a:lstStyle>
          <a:p>
            <a:r>
              <a:rPr lang="ro-RO" dirty="0" smtClean="0"/>
              <a:t>Hkjgjh</a:t>
            </a:r>
          </a:p>
          <a:p>
            <a:r>
              <a:rPr lang="ro-RO" dirty="0" smtClean="0"/>
              <a:t>hgjhgjhgj</a:t>
            </a:r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pc="15" dirty="0"/>
              <a:t>27 September</a:t>
            </a:r>
            <a:r>
              <a:rPr spc="-45" dirty="0"/>
              <a:t> </a:t>
            </a:r>
            <a:r>
              <a:rPr spc="15" dirty="0"/>
              <a:t>2018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pc="15" dirty="0"/>
              <a:t>Machine </a:t>
            </a:r>
            <a:r>
              <a:rPr spc="-5" dirty="0"/>
              <a:t>Translation: </a:t>
            </a:r>
            <a:r>
              <a:rPr spc="15" dirty="0"/>
              <a:t>Introduction </a:t>
            </a:r>
            <a:r>
              <a:rPr spc="10" dirty="0"/>
              <a:t>to Neural</a:t>
            </a:r>
            <a:r>
              <a:rPr spc="120" dirty="0"/>
              <a:t> </a:t>
            </a:r>
            <a:r>
              <a:rPr spc="15" dirty="0"/>
              <a:t>Networks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50" b="1" i="0">
                <a:solidFill>
                  <a:srgbClr val="0000CC"/>
                </a:solidFill>
                <a:latin typeface="Book Antiqua"/>
                <a:cs typeface="Book Antiqu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pc="15" dirty="0"/>
              <a:t>27 September</a:t>
            </a:r>
            <a:r>
              <a:rPr spc="-45" dirty="0"/>
              <a:t> </a:t>
            </a:r>
            <a:r>
              <a:rPr spc="15" dirty="0"/>
              <a:t>2018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pc="15" dirty="0"/>
              <a:t>Machine </a:t>
            </a:r>
            <a:r>
              <a:rPr spc="-5" dirty="0"/>
              <a:t>Translation: </a:t>
            </a:r>
            <a:r>
              <a:rPr spc="15" dirty="0"/>
              <a:t>Introduction </a:t>
            </a:r>
            <a:r>
              <a:rPr spc="10" dirty="0"/>
              <a:t>to Neural</a:t>
            </a:r>
            <a:r>
              <a:rPr spc="120" dirty="0"/>
              <a:t> </a:t>
            </a:r>
            <a:r>
              <a:rPr spc="15" dirty="0"/>
              <a:t>Networks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50" b="1" i="0">
                <a:solidFill>
                  <a:srgbClr val="0000CC"/>
                </a:solidFill>
                <a:latin typeface="Book Antiqua"/>
                <a:cs typeface="Book Antiqu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pc="15" dirty="0"/>
              <a:t>27 September</a:t>
            </a:r>
            <a:r>
              <a:rPr spc="-45" dirty="0"/>
              <a:t> </a:t>
            </a:r>
            <a:r>
              <a:rPr spc="15" dirty="0"/>
              <a:t>2018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pc="15" dirty="0"/>
              <a:t>Machine </a:t>
            </a:r>
            <a:r>
              <a:rPr spc="-5" dirty="0"/>
              <a:t>Translation: </a:t>
            </a:r>
            <a:r>
              <a:rPr spc="15" dirty="0"/>
              <a:t>Introduction </a:t>
            </a:r>
            <a:r>
              <a:rPr spc="10" dirty="0"/>
              <a:t>to Neural</a:t>
            </a:r>
            <a:r>
              <a:rPr spc="120" dirty="0"/>
              <a:t> </a:t>
            </a:r>
            <a:r>
              <a:rPr spc="15" dirty="0"/>
              <a:t>Networks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pc="15" dirty="0"/>
              <a:t>27 September</a:t>
            </a:r>
            <a:r>
              <a:rPr spc="-45" dirty="0"/>
              <a:t> </a:t>
            </a:r>
            <a:r>
              <a:rPr spc="15" dirty="0"/>
              <a:t>2018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pc="15" dirty="0"/>
              <a:t>Machine </a:t>
            </a:r>
            <a:r>
              <a:rPr spc="-5" dirty="0"/>
              <a:t>Translation: </a:t>
            </a:r>
            <a:r>
              <a:rPr spc="15" dirty="0"/>
              <a:t>Introduction </a:t>
            </a:r>
            <a:r>
              <a:rPr spc="10" dirty="0"/>
              <a:t>to Neural</a:t>
            </a:r>
            <a:r>
              <a:rPr spc="120" dirty="0"/>
              <a:t> </a:t>
            </a:r>
            <a:r>
              <a:rPr spc="15" dirty="0"/>
              <a:t>Networks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612900" y="394076"/>
            <a:ext cx="7543800" cy="4787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950" b="1" i="0">
                <a:solidFill>
                  <a:srgbClr val="0000CC"/>
                </a:solidFill>
                <a:latin typeface="Book Antiqua"/>
                <a:cs typeface="Book Antiqua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0278" y="1266825"/>
            <a:ext cx="8556422" cy="17030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50" b="0" i="0">
                <a:solidFill>
                  <a:schemeClr val="tx1"/>
                </a:solidFill>
                <a:latin typeface="Book Antiqua"/>
                <a:cs typeface="Book Antiqua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8524656" y="6999275"/>
            <a:ext cx="1626234" cy="2514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pc="15" dirty="0"/>
              <a:t>27 September</a:t>
            </a:r>
            <a:r>
              <a:rPr spc="-45" dirty="0"/>
              <a:t> </a:t>
            </a:r>
            <a:r>
              <a:rPr spc="15" dirty="0"/>
              <a:t>2018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193032" y="6999275"/>
            <a:ext cx="4305934" cy="2514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pc="15" dirty="0"/>
              <a:t>Machine </a:t>
            </a:r>
            <a:r>
              <a:rPr spc="-5" dirty="0"/>
              <a:t>Translation: </a:t>
            </a:r>
            <a:r>
              <a:rPr spc="15" dirty="0"/>
              <a:t>Introduction </a:t>
            </a:r>
            <a:r>
              <a:rPr spc="10" dirty="0"/>
              <a:t>to Neural</a:t>
            </a:r>
            <a:r>
              <a:rPr spc="120" dirty="0"/>
              <a:t> </a:t>
            </a:r>
            <a:r>
              <a:rPr spc="15" dirty="0"/>
              <a:t>Networks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699248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png"/><Relationship Id="rId13" Type="http://schemas.openxmlformats.org/officeDocument/2006/relationships/image" Target="../media/image180.png"/><Relationship Id="rId18" Type="http://schemas.openxmlformats.org/officeDocument/2006/relationships/image" Target="../media/image11.png"/><Relationship Id="rId3" Type="http://schemas.openxmlformats.org/officeDocument/2006/relationships/image" Target="../media/image7.png"/><Relationship Id="rId7" Type="http://schemas.openxmlformats.org/officeDocument/2006/relationships/image" Target="../media/image120.png"/><Relationship Id="rId12" Type="http://schemas.openxmlformats.org/officeDocument/2006/relationships/image" Target="../media/image170.png"/><Relationship Id="rId17" Type="http://schemas.openxmlformats.org/officeDocument/2006/relationships/image" Target="../media/image22.png"/><Relationship Id="rId2" Type="http://schemas.openxmlformats.org/officeDocument/2006/relationships/image" Target="../media/image6.png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60.png"/><Relationship Id="rId5" Type="http://schemas.openxmlformats.org/officeDocument/2006/relationships/image" Target="../media/image9.png"/><Relationship Id="rId15" Type="http://schemas.openxmlformats.org/officeDocument/2006/relationships/image" Target="../media/image20.png"/><Relationship Id="rId10" Type="http://schemas.openxmlformats.org/officeDocument/2006/relationships/image" Target="../media/image150.png"/><Relationship Id="rId4" Type="http://schemas.openxmlformats.org/officeDocument/2006/relationships/image" Target="../media/image8.png"/><Relationship Id="rId9" Type="http://schemas.openxmlformats.org/officeDocument/2006/relationships/image" Target="../media/image140.png"/><Relationship Id="rId1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3" Type="http://schemas.openxmlformats.org/officeDocument/2006/relationships/image" Target="../media/image2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victorzhou.com/blog/intro-to-neural-networks/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54405" y="760647"/>
            <a:ext cx="9583420" cy="0"/>
          </a:xfrm>
          <a:custGeom>
            <a:avLst/>
            <a:gdLst/>
            <a:ahLst/>
            <a:cxnLst/>
            <a:rect l="l" t="t" r="r" b="b"/>
            <a:pathLst>
              <a:path w="9583420">
                <a:moveTo>
                  <a:pt x="0" y="0"/>
                </a:moveTo>
                <a:lnTo>
                  <a:pt x="9583204" y="0"/>
                </a:lnTo>
              </a:path>
            </a:pathLst>
          </a:custGeom>
          <a:ln w="43014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36700" y="1507862"/>
            <a:ext cx="7374115" cy="173957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25"/>
              </a:spcBef>
            </a:pPr>
            <a:r>
              <a:rPr lang="en-US" sz="2800" spc="10" dirty="0" smtClean="0">
                <a:solidFill>
                  <a:srgbClr val="000000"/>
                </a:solidFill>
              </a:rPr>
              <a:t/>
            </a:r>
            <a:br>
              <a:rPr lang="en-US" sz="2800" spc="10" dirty="0" smtClean="0">
                <a:solidFill>
                  <a:srgbClr val="000000"/>
                </a:solidFill>
              </a:rPr>
            </a:br>
            <a:r>
              <a:rPr lang="en-US" sz="2800" spc="10" dirty="0" err="1" smtClean="0">
                <a:solidFill>
                  <a:srgbClr val="000000"/>
                </a:solidFill>
              </a:rPr>
              <a:t>Procese</a:t>
            </a:r>
            <a:r>
              <a:rPr lang="en-US" sz="2800" spc="10" dirty="0" smtClean="0">
                <a:solidFill>
                  <a:srgbClr val="000000"/>
                </a:solidFill>
              </a:rPr>
              <a:t> </a:t>
            </a:r>
            <a:r>
              <a:rPr lang="en-US" sz="2800" spc="10" dirty="0" smtClean="0">
                <a:solidFill>
                  <a:srgbClr val="000000"/>
                </a:solidFill>
              </a:rPr>
              <a:t>de </a:t>
            </a:r>
            <a:r>
              <a:rPr lang="ro-RO" sz="2800" spc="10" dirty="0" smtClean="0">
                <a:solidFill>
                  <a:srgbClr val="000000"/>
                </a:solidFill>
              </a:rPr>
              <a:t>învățare</a:t>
            </a:r>
            <a:br>
              <a:rPr lang="ro-RO" sz="2800" spc="10" dirty="0" smtClean="0">
                <a:solidFill>
                  <a:srgbClr val="000000"/>
                </a:solidFill>
              </a:rPr>
            </a:br>
            <a:r>
              <a:rPr lang="ro-RO" sz="2800" spc="10" dirty="0" smtClean="0">
                <a:solidFill>
                  <a:srgbClr val="000000"/>
                </a:solidFill>
              </a:rPr>
              <a:t>în sisteme cu inteligență artificială (</a:t>
            </a:r>
            <a:r>
              <a:rPr lang="ro-RO" sz="2800" spc="10" dirty="0" smtClean="0">
                <a:solidFill>
                  <a:srgbClr val="4949DB"/>
                </a:solidFill>
              </a:rPr>
              <a:t>AI</a:t>
            </a:r>
            <a:r>
              <a:rPr lang="ro-RO" sz="2800" spc="10" dirty="0" smtClean="0">
                <a:solidFill>
                  <a:srgbClr val="000000"/>
                </a:solidFill>
              </a:rPr>
              <a:t>).</a:t>
            </a:r>
            <a:br>
              <a:rPr lang="ro-RO" sz="2800" spc="10" dirty="0" smtClean="0">
                <a:solidFill>
                  <a:srgbClr val="000000"/>
                </a:solidFill>
              </a:rPr>
            </a:br>
            <a:r>
              <a:rPr lang="ro-RO" sz="2800" spc="10" dirty="0" smtClean="0">
                <a:solidFill>
                  <a:srgbClr val="000000"/>
                </a:solidFill>
              </a:rPr>
              <a:t>Elemente de neurodinamică</a:t>
            </a:r>
            <a:endParaRPr sz="2800" spc="10" dirty="0">
              <a:solidFill>
                <a:srgbClr val="000000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03500" y="5824537"/>
            <a:ext cx="5105400" cy="66223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412750" algn="ctr">
              <a:lnSpc>
                <a:spcPct val="100800"/>
              </a:lnSpc>
              <a:spcBef>
                <a:spcPts val="95"/>
              </a:spcBef>
            </a:pPr>
            <a:r>
              <a:rPr lang="en-US" sz="2050" spc="5" dirty="0" err="1" smtClean="0">
                <a:latin typeface="Book Antiqua"/>
                <a:cs typeface="Book Antiqua"/>
              </a:rPr>
              <a:t>Bumbu</a:t>
            </a:r>
            <a:r>
              <a:rPr lang="en-US" sz="2050" spc="5" dirty="0" smtClean="0">
                <a:latin typeface="Book Antiqua"/>
                <a:cs typeface="Book Antiqua"/>
              </a:rPr>
              <a:t> Tudor</a:t>
            </a:r>
            <a:r>
              <a:rPr lang="ro-RO" sz="2050" spc="5" dirty="0" smtClean="0">
                <a:latin typeface="Book Antiqua"/>
                <a:cs typeface="Book Antiqua"/>
              </a:rPr>
              <a:t>, Ștefan Stratulat, </a:t>
            </a:r>
          </a:p>
          <a:p>
            <a:pPr marL="12700" marR="5080" indent="412750" algn="ctr">
              <a:lnSpc>
                <a:spcPct val="100800"/>
              </a:lnSpc>
              <a:spcBef>
                <a:spcPts val="95"/>
              </a:spcBef>
            </a:pPr>
            <a:r>
              <a:rPr lang="ro-RO" sz="2050" spc="5" dirty="0" smtClean="0">
                <a:latin typeface="Book Antiqua"/>
                <a:cs typeface="Book Antiqua"/>
              </a:rPr>
              <a:t>dr. hab.,  conf. univ. Victoria Bobicev</a:t>
            </a:r>
            <a:endParaRPr sz="2050" dirty="0">
              <a:latin typeface="Book Antiqua"/>
              <a:cs typeface="Book Antiqua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54405" y="7023487"/>
            <a:ext cx="9583420" cy="0"/>
          </a:xfrm>
          <a:custGeom>
            <a:avLst/>
            <a:gdLst/>
            <a:ahLst/>
            <a:cxnLst/>
            <a:rect l="l" t="t" r="r" b="b"/>
            <a:pathLst>
              <a:path w="9583420">
                <a:moveTo>
                  <a:pt x="0" y="0"/>
                </a:moveTo>
                <a:lnTo>
                  <a:pt x="9583204" y="0"/>
                </a:lnTo>
              </a:path>
            </a:pathLst>
          </a:custGeom>
          <a:ln w="17716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59632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827860" y="394076"/>
            <a:ext cx="7036434" cy="508473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25"/>
              </a:spcBef>
            </a:pPr>
            <a:r>
              <a:rPr lang="ro-RO" sz="3200" dirty="0" smtClean="0">
                <a:cs typeface="Times New Roman"/>
              </a:rPr>
              <a:t>Ponderea dintre </a:t>
            </a:r>
            <a:r>
              <a:rPr lang="ro-RO" sz="3200" dirty="0">
                <a:cs typeface="Times New Roman"/>
              </a:rPr>
              <a:t>elemente</a:t>
            </a:r>
            <a:endParaRPr spc="10" dirty="0">
              <a:solidFill>
                <a:srgbClr val="3A3AA0"/>
              </a:solidFill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54405" y="7023487"/>
            <a:ext cx="9583420" cy="0"/>
          </a:xfrm>
          <a:custGeom>
            <a:avLst/>
            <a:gdLst/>
            <a:ahLst/>
            <a:cxnLst/>
            <a:rect l="l" t="t" r="r" b="b"/>
            <a:pathLst>
              <a:path w="9583420">
                <a:moveTo>
                  <a:pt x="0" y="0"/>
                </a:moveTo>
                <a:lnTo>
                  <a:pt x="9583204" y="0"/>
                </a:lnTo>
              </a:path>
            </a:pathLst>
          </a:custGeom>
          <a:ln w="17716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8224" y="429171"/>
            <a:ext cx="479601" cy="406135"/>
          </a:xfrm>
          <a:prstGeom prst="rect">
            <a:avLst/>
          </a:prstGeom>
        </p:spPr>
      </p:pic>
      <p:sp>
        <p:nvSpPr>
          <p:cNvPr id="2" name="Oval 1"/>
          <p:cNvSpPr/>
          <p:nvPr/>
        </p:nvSpPr>
        <p:spPr>
          <a:xfrm>
            <a:off x="2984500" y="4010025"/>
            <a:ext cx="8382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dirty="0" smtClean="0"/>
              <a:t>A</a:t>
            </a:r>
            <a:endParaRPr lang="en-US" dirty="0"/>
          </a:p>
        </p:txBody>
      </p:sp>
      <p:cxnSp>
        <p:nvCxnSpPr>
          <p:cNvPr id="5" name="Straight Arrow Connector 4"/>
          <p:cNvCxnSpPr>
            <a:stCxn id="2" idx="6"/>
          </p:cNvCxnSpPr>
          <p:nvPr/>
        </p:nvCxnSpPr>
        <p:spPr>
          <a:xfrm>
            <a:off x="3822700" y="4429125"/>
            <a:ext cx="219666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6184900" y="4010025"/>
            <a:ext cx="8382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dirty="0"/>
              <a:t>B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98500" y="1724025"/>
            <a:ext cx="8610600" cy="17132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1410"/>
              </a:spcBef>
              <a:buFont typeface="Arial" panose="020B0604020202020204" pitchFamily="34" charset="0"/>
              <a:buChar char="•"/>
              <a:tabLst>
                <a:tab pos="549275" algn="l"/>
              </a:tabLst>
            </a:pPr>
            <a:r>
              <a:rPr lang="ro-RO" sz="2050" spc="5" dirty="0">
                <a:latin typeface="Book Antiqua"/>
                <a:cs typeface="Times New Roman"/>
              </a:rPr>
              <a:t>Presupunem că avem două elemente </a:t>
            </a:r>
            <a:r>
              <a:rPr lang="ro-RO" sz="2050" b="1" spc="5" dirty="0">
                <a:latin typeface="Book Antiqua"/>
                <a:cs typeface="Times New Roman"/>
              </a:rPr>
              <a:t>A</a:t>
            </a:r>
            <a:r>
              <a:rPr lang="ro-RO" sz="2050" spc="5" dirty="0">
                <a:latin typeface="Book Antiqua"/>
                <a:cs typeface="Times New Roman"/>
              </a:rPr>
              <a:t> și </a:t>
            </a:r>
            <a:r>
              <a:rPr lang="ro-RO" sz="2050" b="1" spc="5" dirty="0" smtClean="0">
                <a:latin typeface="Book Antiqua"/>
                <a:cs typeface="Times New Roman"/>
              </a:rPr>
              <a:t>B </a:t>
            </a:r>
            <a:r>
              <a:rPr lang="ro-RO" sz="2050" spc="5" dirty="0" smtClean="0">
                <a:latin typeface="Book Antiqua"/>
                <a:cs typeface="Times New Roman"/>
              </a:rPr>
              <a:t>și o legătură </a:t>
            </a:r>
            <a:r>
              <a:rPr lang="ro-RO" sz="2050" b="1" spc="5" dirty="0" smtClean="0">
                <a:latin typeface="Book Antiqua"/>
                <a:cs typeface="Times New Roman"/>
              </a:rPr>
              <a:t>w </a:t>
            </a:r>
            <a:r>
              <a:rPr lang="ro-RO" sz="2050" spc="5" dirty="0" smtClean="0">
                <a:latin typeface="Book Antiqua"/>
                <a:cs typeface="Times New Roman"/>
              </a:rPr>
              <a:t>între ele care pleacă din </a:t>
            </a:r>
            <a:r>
              <a:rPr lang="ro-RO" sz="2050" b="1" spc="5" dirty="0" smtClean="0">
                <a:latin typeface="Book Antiqua"/>
                <a:cs typeface="Times New Roman"/>
              </a:rPr>
              <a:t>A</a:t>
            </a:r>
          </a:p>
          <a:p>
            <a:pPr marL="548640" lvl="1" indent="-273050">
              <a:lnSpc>
                <a:spcPct val="100000"/>
              </a:lnSpc>
              <a:spcBef>
                <a:spcPts val="1410"/>
              </a:spcBef>
              <a:buFont typeface="Arial"/>
              <a:buChar char="–"/>
              <a:tabLst>
                <a:tab pos="549275" algn="l"/>
              </a:tabLst>
            </a:pPr>
            <a:r>
              <a:rPr lang="ro-RO" sz="2050" dirty="0">
                <a:latin typeface="Book Antiqua"/>
                <a:cs typeface="Times New Roman"/>
              </a:rPr>
              <a:t>p</a:t>
            </a:r>
            <a:r>
              <a:rPr lang="ro-RO" sz="2050" dirty="0" smtClean="0">
                <a:latin typeface="Book Antiqua"/>
                <a:cs typeface="Times New Roman"/>
              </a:rPr>
              <a:t>onderea în acest caz va fi legătura </a:t>
            </a:r>
            <a:r>
              <a:rPr lang="ro-RO" sz="2050" b="1" dirty="0" smtClean="0">
                <a:latin typeface="Book Antiqua"/>
                <a:cs typeface="Times New Roman"/>
              </a:rPr>
              <a:t>w</a:t>
            </a:r>
            <a:r>
              <a:rPr lang="ro-RO" sz="2050" dirty="0" smtClean="0">
                <a:latin typeface="Book Antiqua"/>
                <a:cs typeface="Times New Roman"/>
              </a:rPr>
              <a:t> </a:t>
            </a:r>
          </a:p>
          <a:p>
            <a:pPr marL="1005840" lvl="2" indent="-273050">
              <a:spcBef>
                <a:spcPts val="1410"/>
              </a:spcBef>
              <a:buFont typeface="Arial"/>
              <a:buChar char="–"/>
              <a:tabLst>
                <a:tab pos="549275" algn="l"/>
              </a:tabLst>
            </a:pPr>
            <a:r>
              <a:rPr lang="ro-RO" sz="2050" dirty="0" smtClean="0">
                <a:latin typeface="Book Antiqua"/>
                <a:cs typeface="Times New Roman"/>
              </a:rPr>
              <a:t>asocială elementului de unde pleacă această legătură</a:t>
            </a:r>
            <a:endParaRPr lang="ro-RO" sz="2050" b="1" dirty="0">
              <a:latin typeface="Book Antiqua"/>
              <a:cs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4586828" y="3844349"/>
                <a:ext cx="60144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o-RO" sz="3200" b="1" i="1" dirty="0" smtClean="0">
                          <a:latin typeface="Cambria Math" panose="02040503050406030204" pitchFamily="18" charset="0"/>
                          <a:cs typeface="Times New Roman"/>
                        </a:rPr>
                        <m:t>𝒘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6828" y="3844349"/>
                <a:ext cx="601447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2780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2500" y="394076"/>
            <a:ext cx="5638800" cy="453970"/>
          </a:xfrm>
        </p:spPr>
        <p:txBody>
          <a:bodyPr/>
          <a:lstStyle/>
          <a:p>
            <a:pPr algn="ctr"/>
            <a:r>
              <a:rPr lang="en-US" dirty="0" err="1" smtClean="0"/>
              <a:t>Strategii</a:t>
            </a:r>
            <a:r>
              <a:rPr lang="en-US" dirty="0" smtClean="0"/>
              <a:t> de </a:t>
            </a:r>
            <a:r>
              <a:rPr lang="ro-RO" dirty="0" smtClean="0"/>
              <a:t>învățare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0278" y="1266825"/>
            <a:ext cx="8556422" cy="5832366"/>
          </a:xfrm>
        </p:spPr>
        <p:txBody>
          <a:bodyPr/>
          <a:lstStyle/>
          <a:p>
            <a:pPr marL="342900" indent="-3429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ro-RO" dirty="0" smtClean="0"/>
              <a:t>În procesul de învățare, informația furnizată de un profesor sau de mediu, este </a:t>
            </a:r>
            <a:r>
              <a:rPr lang="ro-RO" b="1" i="1" dirty="0" smtClean="0"/>
              <a:t>transformată</a:t>
            </a:r>
            <a:r>
              <a:rPr lang="ro-RO" dirty="0" smtClean="0"/>
              <a:t> într-o formă nouă și memorată pentru uzul uterior</a:t>
            </a:r>
          </a:p>
          <a:p>
            <a:pPr marL="342900" indent="-3429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ro-RO" dirty="0" smtClean="0"/>
              <a:t>Natura acestei </a:t>
            </a:r>
            <a:r>
              <a:rPr lang="ro-RO" b="1" i="1" dirty="0" smtClean="0"/>
              <a:t>transformări</a:t>
            </a:r>
            <a:r>
              <a:rPr lang="ro-RO" dirty="0" smtClean="0"/>
              <a:t> determină următoarele </a:t>
            </a:r>
            <a:r>
              <a:rPr lang="ro-RO" b="1" i="1" dirty="0" smtClean="0"/>
              <a:t>tipuri de strategii:</a:t>
            </a:r>
          </a:p>
          <a:p>
            <a:pPr marL="800100" lvl="1" indent="-342900">
              <a:spcBef>
                <a:spcPts val="1800"/>
              </a:spcBef>
              <a:buFont typeface="Book Antiqua" panose="02040602050305030304" pitchFamily="18" charset="0"/>
              <a:buChar char="—"/>
            </a:pPr>
            <a:r>
              <a:rPr lang="ro-RO" dirty="0">
                <a:latin typeface="Book Antiqua"/>
                <a:cs typeface="Times New Roman"/>
              </a:rPr>
              <a:t>î</a:t>
            </a:r>
            <a:r>
              <a:rPr lang="ro-RO" dirty="0" smtClean="0">
                <a:latin typeface="Book Antiqua"/>
                <a:cs typeface="Times New Roman"/>
              </a:rPr>
              <a:t>nvățarea mecanică</a:t>
            </a:r>
          </a:p>
          <a:p>
            <a:pPr marL="800100" lvl="1" indent="-342900">
              <a:spcBef>
                <a:spcPts val="1800"/>
              </a:spcBef>
              <a:buFont typeface="Book Antiqua" panose="02040602050305030304" pitchFamily="18" charset="0"/>
              <a:buChar char="—"/>
            </a:pPr>
            <a:r>
              <a:rPr lang="ro-RO" dirty="0">
                <a:latin typeface="Book Antiqua"/>
                <a:cs typeface="Times New Roman"/>
              </a:rPr>
              <a:t>î</a:t>
            </a:r>
            <a:r>
              <a:rPr lang="ro-RO" dirty="0" smtClean="0">
                <a:latin typeface="Book Antiqua"/>
                <a:cs typeface="Times New Roman"/>
              </a:rPr>
              <a:t>nvățarea prin instruire</a:t>
            </a:r>
          </a:p>
          <a:p>
            <a:pPr marL="800100" lvl="1" indent="-342900">
              <a:spcBef>
                <a:spcPts val="1800"/>
              </a:spcBef>
              <a:buFont typeface="Book Antiqua" panose="02040602050305030304" pitchFamily="18" charset="0"/>
              <a:buChar char="—"/>
            </a:pPr>
            <a:r>
              <a:rPr lang="ro-RO" dirty="0">
                <a:latin typeface="Book Antiqua"/>
                <a:cs typeface="Times New Roman"/>
              </a:rPr>
              <a:t>î</a:t>
            </a:r>
            <a:r>
              <a:rPr lang="ro-RO" dirty="0" smtClean="0">
                <a:latin typeface="Book Antiqua"/>
                <a:cs typeface="Times New Roman"/>
              </a:rPr>
              <a:t>nvățarea deductivă</a:t>
            </a:r>
          </a:p>
          <a:p>
            <a:pPr marL="800100" lvl="1" indent="-342900">
              <a:spcBef>
                <a:spcPts val="1800"/>
              </a:spcBef>
              <a:buFont typeface="Book Antiqua" panose="02040602050305030304" pitchFamily="18" charset="0"/>
              <a:buChar char="—"/>
            </a:pPr>
            <a:r>
              <a:rPr lang="ro-RO" b="1" i="1" dirty="0" smtClean="0">
                <a:latin typeface="Book Antiqua"/>
                <a:cs typeface="Times New Roman"/>
              </a:rPr>
              <a:t>învățarea inductivă</a:t>
            </a:r>
          </a:p>
          <a:p>
            <a:pPr marL="1257300" lvl="2" indent="-342900">
              <a:spcBef>
                <a:spcPts val="1800"/>
              </a:spcBef>
              <a:buFont typeface="Book Antiqua" panose="02040602050305030304" pitchFamily="18" charset="0"/>
              <a:buChar char="—"/>
            </a:pPr>
            <a:r>
              <a:rPr lang="ro-RO" dirty="0">
                <a:latin typeface="Book Antiqua"/>
                <a:cs typeface="Times New Roman"/>
              </a:rPr>
              <a:t>î</a:t>
            </a:r>
            <a:r>
              <a:rPr lang="ro-RO" dirty="0" smtClean="0">
                <a:latin typeface="Book Antiqua"/>
                <a:cs typeface="Times New Roman"/>
              </a:rPr>
              <a:t>nvățarea din exemple</a:t>
            </a:r>
          </a:p>
          <a:p>
            <a:pPr marL="1257300" lvl="2" indent="-342900">
              <a:spcBef>
                <a:spcPts val="1800"/>
              </a:spcBef>
              <a:buFont typeface="Book Antiqua" panose="02040602050305030304" pitchFamily="18" charset="0"/>
              <a:buChar char="—"/>
            </a:pPr>
            <a:r>
              <a:rPr lang="ro-RO" dirty="0" smtClean="0">
                <a:latin typeface="Book Antiqua"/>
                <a:cs typeface="Times New Roman"/>
              </a:rPr>
              <a:t>Învățarea prin observații și descoperiri</a:t>
            </a:r>
          </a:p>
          <a:p>
            <a:pPr marL="800100" lvl="1" indent="-342900">
              <a:spcBef>
                <a:spcPts val="1800"/>
              </a:spcBef>
              <a:buFont typeface="Book Antiqua" panose="02040602050305030304" pitchFamily="18" charset="0"/>
              <a:buChar char="—"/>
            </a:pPr>
            <a:r>
              <a:rPr lang="ro-RO" dirty="0" smtClean="0">
                <a:latin typeface="Book Antiqua"/>
                <a:cs typeface="Times New Roman"/>
              </a:rPr>
              <a:t>învățarea prin analogie</a:t>
            </a:r>
          </a:p>
          <a:p>
            <a:pPr marL="800100" lvl="1" indent="-342900">
              <a:spcBef>
                <a:spcPts val="1800"/>
              </a:spcBef>
              <a:buFont typeface="Arial" panose="020B0604020202020204" pitchFamily="34" charset="0"/>
              <a:buChar char="•"/>
            </a:pPr>
            <a:endParaRPr lang="ro-RO" dirty="0">
              <a:latin typeface="Book Antiqua"/>
              <a:cs typeface="Times New Roman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1054660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2500" y="394076"/>
            <a:ext cx="5638800" cy="453970"/>
          </a:xfrm>
        </p:spPr>
        <p:txBody>
          <a:bodyPr/>
          <a:lstStyle/>
          <a:p>
            <a:pPr algn="ctr"/>
            <a:r>
              <a:rPr lang="ro-RO" dirty="0" smtClean="0"/>
              <a:t>Instruirea rețelelor neurale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0278" y="1266825"/>
            <a:ext cx="8556422" cy="352404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o-RO" b="1" dirty="0" smtClean="0"/>
              <a:t>Calculul neural </a:t>
            </a:r>
            <a:r>
              <a:rPr lang="ro-RO" dirty="0" smtClean="0"/>
              <a:t>implică două aspecte de bază:</a:t>
            </a:r>
          </a:p>
          <a:p>
            <a:pPr marL="800100" lvl="1" indent="-342900">
              <a:spcBef>
                <a:spcPts val="1800"/>
              </a:spcBef>
              <a:buFont typeface="Book Antiqua" panose="02040602050305030304" pitchFamily="18" charset="0"/>
              <a:buChar char="—"/>
            </a:pPr>
            <a:r>
              <a:rPr lang="ro-RO" dirty="0" smtClean="0">
                <a:latin typeface="Book Antiqua" panose="02040602050305030304" pitchFamily="18" charset="0"/>
              </a:rPr>
              <a:t>învățarea </a:t>
            </a:r>
            <a:endParaRPr lang="ro-RO" dirty="0" smtClean="0"/>
          </a:p>
          <a:p>
            <a:pPr marL="800100" lvl="1" indent="-342900">
              <a:spcBef>
                <a:spcPts val="1800"/>
              </a:spcBef>
              <a:buFont typeface="Book Antiqua" panose="02040602050305030304" pitchFamily="18" charset="0"/>
              <a:buChar char="—"/>
            </a:pPr>
            <a:r>
              <a:rPr lang="ro-RO" dirty="0">
                <a:latin typeface="Book Antiqua" panose="02040602050305030304" pitchFamily="18" charset="0"/>
              </a:rPr>
              <a:t>r</a:t>
            </a:r>
            <a:r>
              <a:rPr lang="ro-RO" dirty="0" smtClean="0">
                <a:latin typeface="Book Antiqua" panose="02040602050305030304" pitchFamily="18" charset="0"/>
              </a:rPr>
              <a:t>eprezentarea cunoașterii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o-RO" dirty="0" smtClean="0">
                <a:latin typeface="Book Antiqua" panose="02040602050305030304" pitchFamily="18" charset="0"/>
              </a:rPr>
              <a:t>Calculul neural este caracterizat prin posibilitatea învățării bazate pe informații parțiale sau pe date ce conțin </a:t>
            </a:r>
            <a:r>
              <a:rPr lang="ro-RO" b="1" i="1" dirty="0" smtClean="0">
                <a:latin typeface="Book Antiqua" panose="02040602050305030304" pitchFamily="18" charset="0"/>
              </a:rPr>
              <a:t>erori – zgomote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o-RO" dirty="0" smtClean="0">
                <a:latin typeface="Book Antiqua" panose="02040602050305030304" pitchFamily="18" charset="0"/>
              </a:rPr>
              <a:t>Rețelele neurale  învață prin </a:t>
            </a:r>
            <a:r>
              <a:rPr lang="ro-RO" b="1" i="1" dirty="0" smtClean="0">
                <a:latin typeface="Book Antiqua" panose="02040602050305030304" pitchFamily="18" charset="0"/>
              </a:rPr>
              <a:t>instruire</a:t>
            </a:r>
          </a:p>
          <a:p>
            <a:pPr marL="800100" lvl="1" indent="-342900">
              <a:spcBef>
                <a:spcPts val="1800"/>
              </a:spcBef>
              <a:buFont typeface="Book Antiqua" panose="02040602050305030304" pitchFamily="18" charset="0"/>
              <a:buChar char="—"/>
            </a:pPr>
            <a:r>
              <a:rPr lang="ro-RO" dirty="0" smtClean="0">
                <a:latin typeface="Book Antiqua" panose="02040602050305030304" pitchFamily="18" charset="0"/>
              </a:rPr>
              <a:t>Cunoașterea pe care RN o dobândește este memorată în conexiunile dintre neuroni </a:t>
            </a:r>
            <a:endParaRPr lang="ro-RO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0300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827860" y="394076"/>
            <a:ext cx="7036434" cy="47000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25"/>
              </a:spcBef>
            </a:pPr>
            <a:r>
              <a:rPr lang="ro-RO" spc="10" dirty="0" smtClean="0">
                <a:solidFill>
                  <a:srgbClr val="3A3AA0"/>
                </a:solidFill>
              </a:rPr>
              <a:t>Tipuri de instruire în RN</a:t>
            </a:r>
            <a:endParaRPr spc="10" dirty="0">
              <a:solidFill>
                <a:srgbClr val="3A3AA0"/>
              </a:solidFill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00278" y="1251394"/>
            <a:ext cx="9314180" cy="5772093"/>
          </a:xfrm>
          <a:prstGeom prst="rect">
            <a:avLst/>
          </a:prstGeom>
        </p:spPr>
        <p:txBody>
          <a:bodyPr vert="horz" wrap="square" lIns="0" tIns="191770" rIns="0" bIns="0" rtlCol="0">
            <a:spAutoFit/>
          </a:bodyPr>
          <a:lstStyle/>
          <a:p>
            <a:pPr marL="274320" indent="-256032">
              <a:lnSpc>
                <a:spcPct val="100000"/>
              </a:lnSpc>
              <a:spcBef>
                <a:spcPts val="1510"/>
              </a:spcBef>
              <a:buFont typeface="Arial" panose="020B0604020202020204" pitchFamily="34" charset="0"/>
              <a:buChar char="•"/>
              <a:tabLst>
                <a:tab pos="270510" algn="l"/>
              </a:tabLst>
            </a:pPr>
            <a:r>
              <a:rPr lang="ro-RO" sz="2050" spc="5" dirty="0" smtClean="0">
                <a:latin typeface="Book Antiqua"/>
                <a:cs typeface="Book Antiqua"/>
              </a:rPr>
              <a:t>Există două tipuri de învățare în rețelele neurale:</a:t>
            </a:r>
            <a:endParaRPr lang="ro-RO" sz="2050" b="1" spc="5" dirty="0" smtClean="0">
              <a:latin typeface="Book Antiqua"/>
              <a:cs typeface="Book Antiqua"/>
            </a:endParaRPr>
          </a:p>
          <a:p>
            <a:pPr marL="548640" lvl="1" indent="-273050">
              <a:lnSpc>
                <a:spcPct val="100000"/>
              </a:lnSpc>
              <a:spcBef>
                <a:spcPts val="1410"/>
              </a:spcBef>
              <a:buFont typeface="Arial"/>
              <a:buChar char="–"/>
              <a:tabLst>
                <a:tab pos="549275" algn="l"/>
              </a:tabLst>
            </a:pPr>
            <a:r>
              <a:rPr lang="ro-RO" sz="2050" b="1" dirty="0">
                <a:latin typeface="Book Antiqua"/>
                <a:cs typeface="Times New Roman"/>
              </a:rPr>
              <a:t>î</a:t>
            </a:r>
            <a:r>
              <a:rPr lang="ro-RO" sz="2050" b="1" dirty="0" smtClean="0">
                <a:latin typeface="Book Antiqua"/>
                <a:cs typeface="Times New Roman"/>
              </a:rPr>
              <a:t>nvățarea supervizată</a:t>
            </a:r>
          </a:p>
          <a:p>
            <a:pPr marL="1075690" lvl="2" indent="-342900">
              <a:spcBef>
                <a:spcPts val="1410"/>
              </a:spcBef>
              <a:buFont typeface="Wingdings" panose="05000000000000000000" pitchFamily="2" charset="2"/>
              <a:buChar char="§"/>
              <a:tabLst>
                <a:tab pos="549275" algn="l"/>
              </a:tabLst>
            </a:pPr>
            <a:r>
              <a:rPr lang="ro-RO" sz="2050" dirty="0">
                <a:latin typeface="Book Antiqua"/>
                <a:cs typeface="Times New Roman"/>
              </a:rPr>
              <a:t>u</a:t>
            </a:r>
            <a:r>
              <a:rPr lang="ro-RO" sz="2050" dirty="0" smtClean="0">
                <a:latin typeface="Book Antiqua"/>
                <a:cs typeface="Times New Roman"/>
              </a:rPr>
              <a:t>n profesor prezintă rețelei o mulțime de </a:t>
            </a:r>
            <a:r>
              <a:rPr lang="ro-RO" sz="2050" b="1" i="1" dirty="0" smtClean="0">
                <a:latin typeface="Book Antiqua"/>
                <a:cs typeface="Times New Roman"/>
              </a:rPr>
              <a:t>exemple de instruire</a:t>
            </a:r>
          </a:p>
          <a:p>
            <a:pPr marL="1532890" lvl="3" indent="-342900">
              <a:spcBef>
                <a:spcPts val="1410"/>
              </a:spcBef>
              <a:buFont typeface="Courier New" panose="02070309020205020404" pitchFamily="49" charset="0"/>
              <a:buChar char="o"/>
              <a:tabLst>
                <a:tab pos="549275" algn="l"/>
              </a:tabLst>
            </a:pPr>
            <a:r>
              <a:rPr lang="ro-RO" sz="2050" dirty="0" smtClean="0">
                <a:latin typeface="Book Antiqua"/>
                <a:cs typeface="Times New Roman"/>
              </a:rPr>
              <a:t>un exemplu de instruire – o pereche formată dintr-un vector de intrare și ieșirea dorită</a:t>
            </a:r>
          </a:p>
          <a:p>
            <a:pPr marL="548640" lvl="1" indent="-273050">
              <a:lnSpc>
                <a:spcPct val="100000"/>
              </a:lnSpc>
              <a:spcBef>
                <a:spcPts val="1410"/>
              </a:spcBef>
              <a:buFont typeface="Arial"/>
              <a:buChar char="–"/>
              <a:tabLst>
                <a:tab pos="549275" algn="l"/>
              </a:tabLst>
            </a:pPr>
            <a:r>
              <a:rPr lang="ro-RO" sz="2050" b="1" dirty="0">
                <a:latin typeface="Book Antiqua"/>
                <a:cs typeface="Times New Roman"/>
              </a:rPr>
              <a:t>î</a:t>
            </a:r>
            <a:r>
              <a:rPr lang="ro-RO" sz="2050" b="1" dirty="0" smtClean="0">
                <a:latin typeface="Book Antiqua"/>
                <a:cs typeface="Times New Roman"/>
              </a:rPr>
              <a:t>nvățarea nesupervizată</a:t>
            </a:r>
          </a:p>
          <a:p>
            <a:pPr marL="1075690" lvl="2" indent="-342900">
              <a:spcBef>
                <a:spcPts val="1410"/>
              </a:spcBef>
              <a:buFont typeface="Wingdings" panose="05000000000000000000" pitchFamily="2" charset="2"/>
              <a:buChar char="§"/>
              <a:tabLst>
                <a:tab pos="549275" algn="l"/>
              </a:tabLst>
            </a:pPr>
            <a:r>
              <a:rPr lang="ro-RO" sz="2050" dirty="0">
                <a:latin typeface="Book Antiqua"/>
                <a:cs typeface="Times New Roman"/>
              </a:rPr>
              <a:t>m</a:t>
            </a:r>
            <a:r>
              <a:rPr lang="ro-RO" sz="2050" dirty="0" smtClean="0">
                <a:latin typeface="Book Antiqua"/>
                <a:cs typeface="Times New Roman"/>
              </a:rPr>
              <a:t>ulțimea de instruire constă din vectorii de intrare, fără a cunoaște răspunsul corect</a:t>
            </a:r>
          </a:p>
          <a:p>
            <a:pPr marL="1075690" lvl="2" indent="-342900">
              <a:spcBef>
                <a:spcPts val="1410"/>
              </a:spcBef>
              <a:buFont typeface="Wingdings" panose="05000000000000000000" pitchFamily="2" charset="2"/>
              <a:buChar char="§"/>
              <a:tabLst>
                <a:tab pos="549275" algn="l"/>
              </a:tabLst>
            </a:pPr>
            <a:r>
              <a:rPr lang="ro-RO" sz="2050" dirty="0" smtClean="0">
                <a:latin typeface="Book Antiqua"/>
                <a:cs typeface="Times New Roman"/>
              </a:rPr>
              <a:t>așteptările sunt consruirea unor grupuri de forme similare de intrare</a:t>
            </a:r>
          </a:p>
          <a:p>
            <a:pPr marL="1075690" lvl="2" indent="-342900">
              <a:spcBef>
                <a:spcPts val="1410"/>
              </a:spcBef>
              <a:buFont typeface="Wingdings" panose="05000000000000000000" pitchFamily="2" charset="2"/>
              <a:buChar char="§"/>
              <a:tabLst>
                <a:tab pos="549275" algn="l"/>
              </a:tabLst>
            </a:pPr>
            <a:r>
              <a:rPr lang="ro-RO" sz="2050" dirty="0">
                <a:latin typeface="Book Antiqua"/>
                <a:cs typeface="Times New Roman"/>
              </a:rPr>
              <a:t>a</a:t>
            </a:r>
            <a:r>
              <a:rPr lang="ro-RO" sz="2050" dirty="0" smtClean="0">
                <a:latin typeface="Book Antiqua"/>
                <a:cs typeface="Times New Roman"/>
              </a:rPr>
              <a:t>ceastă proprietate ar putea fi numită </a:t>
            </a:r>
            <a:r>
              <a:rPr lang="ro-RO" sz="2050" b="1" i="1" dirty="0" smtClean="0">
                <a:latin typeface="Book Antiqua"/>
                <a:cs typeface="Times New Roman"/>
              </a:rPr>
              <a:t>auto-organizare</a:t>
            </a:r>
            <a:r>
              <a:rPr lang="ro-RO" sz="2050" dirty="0" smtClean="0">
                <a:latin typeface="Book Antiqua"/>
                <a:cs typeface="Times New Roman"/>
              </a:rPr>
              <a:t>     </a:t>
            </a:r>
          </a:p>
          <a:p>
            <a:pPr marL="275590" lvl="1">
              <a:lnSpc>
                <a:spcPct val="100000"/>
              </a:lnSpc>
              <a:spcBef>
                <a:spcPts val="1410"/>
              </a:spcBef>
              <a:tabLst>
                <a:tab pos="549275" algn="l"/>
              </a:tabLst>
            </a:pPr>
            <a:endParaRPr lang="ro-RO" sz="2050" dirty="0" smtClean="0">
              <a:latin typeface="Book Antiqua"/>
              <a:cs typeface="Times New Roman"/>
            </a:endParaRPr>
          </a:p>
          <a:p>
            <a:pPr marL="275590" lvl="1">
              <a:lnSpc>
                <a:spcPct val="100000"/>
              </a:lnSpc>
              <a:spcBef>
                <a:spcPts val="1410"/>
              </a:spcBef>
              <a:tabLst>
                <a:tab pos="549275" algn="l"/>
              </a:tabLst>
            </a:pPr>
            <a:endParaRPr lang="ro-RO" sz="3200" dirty="0" smtClean="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54405" y="7023487"/>
            <a:ext cx="9583420" cy="0"/>
          </a:xfrm>
          <a:custGeom>
            <a:avLst/>
            <a:gdLst/>
            <a:ahLst/>
            <a:cxnLst/>
            <a:rect l="l" t="t" r="r" b="b"/>
            <a:pathLst>
              <a:path w="9583420">
                <a:moveTo>
                  <a:pt x="0" y="0"/>
                </a:moveTo>
                <a:lnTo>
                  <a:pt x="9583204" y="0"/>
                </a:lnTo>
              </a:path>
            </a:pathLst>
          </a:custGeom>
          <a:ln w="17716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8224" y="429171"/>
            <a:ext cx="479601" cy="406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739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827860" y="394076"/>
            <a:ext cx="7036434" cy="47000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25"/>
              </a:spcBef>
            </a:pPr>
            <a:r>
              <a:rPr lang="ro-RO" spc="10" dirty="0" smtClean="0">
                <a:solidFill>
                  <a:srgbClr val="3A3AA0"/>
                </a:solidFill>
              </a:rPr>
              <a:t>Reprezentare cunoașterii</a:t>
            </a:r>
            <a:endParaRPr spc="10" dirty="0">
              <a:solidFill>
                <a:srgbClr val="3A3A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object 9"/>
              <p:cNvSpPr txBox="1"/>
              <p:nvPr/>
            </p:nvSpPr>
            <p:spPr>
              <a:xfrm>
                <a:off x="600278" y="1222624"/>
                <a:ext cx="9314180" cy="4797467"/>
              </a:xfrm>
              <a:prstGeom prst="rect">
                <a:avLst/>
              </a:prstGeom>
            </p:spPr>
            <p:txBody>
              <a:bodyPr vert="horz" wrap="square" lIns="0" tIns="191770" rIns="0" bIns="0" rtlCol="0">
                <a:spAutoFit/>
              </a:bodyPr>
              <a:lstStyle/>
              <a:p>
                <a:pPr marL="274320" indent="-256032">
                  <a:lnSpc>
                    <a:spcPct val="100000"/>
                  </a:lnSpc>
                  <a:spcBef>
                    <a:spcPts val="1510"/>
                  </a:spcBef>
                  <a:buFont typeface="Arial" panose="020B0604020202020204" pitchFamily="34" charset="0"/>
                  <a:buChar char="•"/>
                  <a:tabLst>
                    <a:tab pos="270510" algn="l"/>
                  </a:tabLst>
                </a:pPr>
                <a:r>
                  <a:rPr lang="ro-RO" sz="2050" spc="5" dirty="0" smtClean="0">
                    <a:latin typeface="Book Antiqua"/>
                    <a:cs typeface="Book Antiqua"/>
                  </a:rPr>
                  <a:t>În RN nu există un sistem separat de reprezentare separat de cel de învățare.</a:t>
                </a:r>
              </a:p>
              <a:p>
                <a:pPr marL="274320" indent="-256032">
                  <a:lnSpc>
                    <a:spcPct val="100000"/>
                  </a:lnSpc>
                  <a:spcBef>
                    <a:spcPts val="1510"/>
                  </a:spcBef>
                  <a:buFont typeface="Arial" panose="020B0604020202020204" pitchFamily="34" charset="0"/>
                  <a:buChar char="•"/>
                  <a:tabLst>
                    <a:tab pos="270510" algn="l"/>
                  </a:tabLst>
                </a:pPr>
                <a:r>
                  <a:rPr lang="ro-RO" sz="2050" spc="5" dirty="0" smtClean="0">
                    <a:latin typeface="Book Antiqua"/>
                    <a:cs typeface="Book Antiqua"/>
                  </a:rPr>
                  <a:t>În aceste sisteme </a:t>
                </a:r>
                <a:r>
                  <a:rPr lang="ro-RO" sz="2050" b="1" i="1" spc="5" dirty="0" smtClean="0">
                    <a:latin typeface="Book Antiqua"/>
                    <a:cs typeface="Book Antiqua"/>
                  </a:rPr>
                  <a:t>reprezentarea cunoașterii </a:t>
                </a:r>
                <a:r>
                  <a:rPr lang="ro-RO" sz="2050" spc="5" dirty="0" smtClean="0">
                    <a:latin typeface="Book Antiqua"/>
                    <a:cs typeface="Book Antiqua"/>
                  </a:rPr>
                  <a:t>constă din:</a:t>
                </a:r>
                <a:endParaRPr lang="ro-RO" sz="2050" b="1" i="1" spc="5" dirty="0" smtClean="0">
                  <a:latin typeface="Book Antiqua"/>
                  <a:cs typeface="Book Antiqua"/>
                </a:endParaRPr>
              </a:p>
              <a:p>
                <a:pPr marL="548640" lvl="1" indent="-273050">
                  <a:lnSpc>
                    <a:spcPct val="100000"/>
                  </a:lnSpc>
                  <a:spcBef>
                    <a:spcPts val="1410"/>
                  </a:spcBef>
                  <a:buFont typeface="Arial"/>
                  <a:buChar char="–"/>
                  <a:tabLst>
                    <a:tab pos="549275" algn="l"/>
                  </a:tabLst>
                </a:pPr>
                <a:r>
                  <a:rPr lang="ro-RO" sz="2050" dirty="0">
                    <a:latin typeface="Book Antiqua"/>
                    <a:cs typeface="Times New Roman"/>
                  </a:rPr>
                  <a:t>r</a:t>
                </a:r>
                <a:r>
                  <a:rPr lang="ro-RO" sz="2050" dirty="0" smtClean="0">
                    <a:latin typeface="Book Antiqua"/>
                    <a:cs typeface="Times New Roman"/>
                  </a:rPr>
                  <a:t>ețea</a:t>
                </a:r>
                <a:endParaRPr lang="ro-RO" sz="3200" dirty="0">
                  <a:latin typeface="Times New Roman"/>
                  <a:cs typeface="Times New Roman"/>
                </a:endParaRPr>
              </a:p>
              <a:p>
                <a:pPr marL="548640" lvl="1" indent="-273050">
                  <a:lnSpc>
                    <a:spcPct val="100000"/>
                  </a:lnSpc>
                  <a:spcBef>
                    <a:spcPts val="1410"/>
                  </a:spcBef>
                  <a:buFont typeface="Arial"/>
                  <a:buChar char="–"/>
                  <a:tabLst>
                    <a:tab pos="549275" algn="l"/>
                  </a:tabLst>
                </a:pPr>
                <a:r>
                  <a:rPr lang="ro-RO" sz="2050" dirty="0">
                    <a:latin typeface="Book Antiqua"/>
                    <a:cs typeface="Times New Roman"/>
                  </a:rPr>
                  <a:t>p</a:t>
                </a:r>
                <a:r>
                  <a:rPr lang="ro-RO" sz="2050" dirty="0" smtClean="0">
                    <a:latin typeface="Book Antiqua"/>
                    <a:cs typeface="Times New Roman"/>
                  </a:rPr>
                  <a:t>onderile conexiunilor</a:t>
                </a:r>
              </a:p>
              <a:p>
                <a:pPr marL="548640" lvl="1" indent="-273050">
                  <a:lnSpc>
                    <a:spcPct val="100000"/>
                  </a:lnSpc>
                  <a:spcBef>
                    <a:spcPts val="1410"/>
                  </a:spcBef>
                  <a:buFont typeface="Arial"/>
                  <a:buChar char="–"/>
                  <a:tabLst>
                    <a:tab pos="549275" algn="l"/>
                  </a:tabLst>
                </a:pPr>
                <a:r>
                  <a:rPr lang="ro-RO" sz="2050" dirty="0">
                    <a:latin typeface="Book Antiqua"/>
                    <a:cs typeface="Times New Roman"/>
                  </a:rPr>
                  <a:t>i</a:t>
                </a:r>
                <a:r>
                  <a:rPr lang="ro-RO" sz="2050" dirty="0" smtClean="0">
                    <a:latin typeface="Book Antiqua"/>
                    <a:cs typeface="Times New Roman"/>
                  </a:rPr>
                  <a:t>nterpretările semantice ale neuronilor și activărilor</a:t>
                </a:r>
                <a:endParaRPr lang="ro-RO" sz="2050" dirty="0">
                  <a:latin typeface="Book Antiqua"/>
                  <a:cs typeface="Times New Roman"/>
                </a:endParaRPr>
              </a:p>
              <a:p>
                <a:pPr marL="347472" indent="-342900">
                  <a:spcBef>
                    <a:spcPts val="1410"/>
                  </a:spcBef>
                  <a:buFont typeface="Arial" panose="020B0604020202020204" pitchFamily="34" charset="0"/>
                  <a:buChar char="•"/>
                  <a:tabLst>
                    <a:tab pos="549275" algn="l"/>
                  </a:tabLst>
                </a:pPr>
                <a:r>
                  <a:rPr lang="ro-RO" sz="2050" dirty="0" smtClean="0">
                    <a:latin typeface="Book Antiqua"/>
                    <a:cs typeface="Times New Roman"/>
                  </a:rPr>
                  <a:t>De ex., într-un context medical am putea identifica un anumit neuron cu o anumită boală</a:t>
                </a:r>
              </a:p>
              <a:p>
                <a:pPr marL="804672" lvl="1" indent="-342900">
                  <a:spcBef>
                    <a:spcPts val="1410"/>
                  </a:spcBef>
                  <a:buFont typeface="Book Antiqua" panose="02040602050305030304" pitchFamily="18" charset="0"/>
                  <a:buChar char="—"/>
                  <a:tabLst>
                    <a:tab pos="549275" algn="l"/>
                  </a:tabLst>
                </a:pPr>
                <a:r>
                  <a:rPr lang="ro-RO" sz="2050" dirty="0">
                    <a:latin typeface="Book Antiqua"/>
                    <a:cs typeface="Times New Roman"/>
                  </a:rPr>
                  <a:t>a</a:t>
                </a:r>
                <a:r>
                  <a:rPr lang="ro-RO" sz="2050" dirty="0" smtClean="0">
                    <a:latin typeface="Book Antiqua"/>
                    <a:cs typeface="Times New Roman"/>
                  </a:rPr>
                  <a:t>ctivarea </a:t>
                </a:r>
                <a14:m>
                  <m:oMath xmlns:m="http://schemas.openxmlformats.org/officeDocument/2006/math">
                    <m:r>
                      <a:rPr lang="ro-RO" sz="2050" i="1" dirty="0" smtClean="0">
                        <a:latin typeface="Cambria Math" panose="02040503050406030204" pitchFamily="18" charset="0"/>
                        <a:cs typeface="Times New Roman"/>
                      </a:rPr>
                      <m:t>1</m:t>
                    </m:r>
                  </m:oMath>
                </a14:m>
                <a:r>
                  <a:rPr lang="ro-RO" sz="2050" dirty="0" smtClean="0">
                    <a:latin typeface="Book Antiqua"/>
                    <a:cs typeface="Times New Roman"/>
                  </a:rPr>
                  <a:t> a neuronului indică prezența bolii</a:t>
                </a:r>
              </a:p>
              <a:p>
                <a:pPr marL="804672" lvl="1" indent="-342900">
                  <a:spcBef>
                    <a:spcPts val="1410"/>
                  </a:spcBef>
                  <a:buFont typeface="Book Antiqua" panose="02040602050305030304" pitchFamily="18" charset="0"/>
                  <a:buChar char="—"/>
                  <a:tabLst>
                    <a:tab pos="549275" algn="l"/>
                  </a:tabLst>
                </a:pPr>
                <a:r>
                  <a:rPr lang="ro-RO" sz="2050" dirty="0" smtClean="0">
                    <a:latin typeface="Book Antiqua"/>
                    <a:cs typeface="Times New Roman"/>
                  </a:rPr>
                  <a:t>activarea </a:t>
                </a:r>
                <a14:m>
                  <m:oMath xmlns:m="http://schemas.openxmlformats.org/officeDocument/2006/math">
                    <m:r>
                      <a:rPr lang="ro-RO" sz="2050" i="1" dirty="0" smtClean="0">
                        <a:latin typeface="Cambria Math" panose="02040503050406030204" pitchFamily="18" charset="0"/>
                        <a:cs typeface="Times New Roman"/>
                      </a:rPr>
                      <m:t>– 1</m:t>
                    </m:r>
                  </m:oMath>
                </a14:m>
                <a:r>
                  <a:rPr lang="ro-RO" sz="2050" dirty="0" smtClean="0">
                    <a:latin typeface="Book Antiqua"/>
                    <a:cs typeface="Times New Roman"/>
                  </a:rPr>
                  <a:t>, absența bolii</a:t>
                </a:r>
              </a:p>
              <a:p>
                <a:pPr marL="804672" lvl="1" indent="-342900">
                  <a:spcBef>
                    <a:spcPts val="1410"/>
                  </a:spcBef>
                  <a:buFont typeface="Book Antiqua" panose="02040602050305030304" pitchFamily="18" charset="0"/>
                  <a:buChar char="—"/>
                  <a:tabLst>
                    <a:tab pos="549275" algn="l"/>
                  </a:tabLst>
                </a:pPr>
                <a14:m>
                  <m:oMath xmlns:m="http://schemas.openxmlformats.org/officeDocument/2006/math">
                    <m:r>
                      <a:rPr lang="ro-RO" sz="2050" i="1" dirty="0" smtClean="0">
                        <a:latin typeface="Cambria Math" panose="02040503050406030204" pitchFamily="18" charset="0"/>
                        <a:cs typeface="Times New Roman"/>
                      </a:rPr>
                      <m:t>0</m:t>
                    </m:r>
                  </m:oMath>
                </a14:m>
                <a:r>
                  <a:rPr lang="ro-RO" sz="2050" dirty="0" smtClean="0">
                    <a:latin typeface="Book Antiqua"/>
                    <a:cs typeface="Times New Roman"/>
                  </a:rPr>
                  <a:t> – lipsa cunoașterii privind absența sau prezența bolii </a:t>
                </a:r>
              </a:p>
            </p:txBody>
          </p:sp>
        </mc:Choice>
        <mc:Fallback xmlns="">
          <p:sp>
            <p:nvSpPr>
              <p:cNvPr id="9" name="object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278" y="1222624"/>
                <a:ext cx="9314180" cy="4797467"/>
              </a:xfrm>
              <a:prstGeom prst="rect">
                <a:avLst/>
              </a:prstGeom>
              <a:blipFill>
                <a:blip r:embed="rId3"/>
                <a:stretch>
                  <a:fillRect l="-1505" r="-65" b="-2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bject 10"/>
          <p:cNvSpPr/>
          <p:nvPr/>
        </p:nvSpPr>
        <p:spPr>
          <a:xfrm>
            <a:off x="554405" y="7023487"/>
            <a:ext cx="9583420" cy="0"/>
          </a:xfrm>
          <a:custGeom>
            <a:avLst/>
            <a:gdLst/>
            <a:ahLst/>
            <a:cxnLst/>
            <a:rect l="l" t="t" r="r" b="b"/>
            <a:pathLst>
              <a:path w="9583420">
                <a:moveTo>
                  <a:pt x="0" y="0"/>
                </a:moveTo>
                <a:lnTo>
                  <a:pt x="9583204" y="0"/>
                </a:lnTo>
              </a:path>
            </a:pathLst>
          </a:custGeom>
          <a:ln w="17716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8224" y="429171"/>
            <a:ext cx="479601" cy="406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083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594100" y="429171"/>
            <a:ext cx="3477895" cy="4787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10" dirty="0" smtClean="0">
                <a:solidFill>
                  <a:srgbClr val="3A3AA0"/>
                </a:solidFill>
              </a:rPr>
              <a:t>Neuron</a:t>
            </a:r>
            <a:r>
              <a:rPr lang="ro-RO" spc="10" dirty="0" smtClean="0">
                <a:solidFill>
                  <a:srgbClr val="3A3AA0"/>
                </a:solidFill>
              </a:rPr>
              <a:t>ul în creier</a:t>
            </a:r>
            <a:endParaRPr spc="10" dirty="0">
              <a:solidFill>
                <a:srgbClr val="3A3AA0"/>
              </a:solidFill>
            </a:endParaRPr>
          </a:p>
        </p:txBody>
      </p:sp>
      <p:sp>
        <p:nvSpPr>
          <p:cNvPr id="8" name="object 8"/>
          <p:cNvSpPr/>
          <p:nvPr/>
        </p:nvSpPr>
        <p:spPr>
          <a:xfrm>
            <a:off x="2471044" y="2105436"/>
            <a:ext cx="6072045" cy="33939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643292" y="3056391"/>
            <a:ext cx="517525" cy="251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450" spc="20" dirty="0">
                <a:latin typeface="Arial"/>
                <a:cs typeface="Arial"/>
              </a:rPr>
              <a:t>Soma</a:t>
            </a:r>
            <a:endParaRPr sz="1450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969275" y="5239546"/>
            <a:ext cx="458470" cy="251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450" spc="25" dirty="0">
                <a:latin typeface="Arial"/>
                <a:cs typeface="Arial"/>
              </a:rPr>
              <a:t>Axon</a:t>
            </a:r>
            <a:endParaRPr sz="14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00277" y="1159999"/>
            <a:ext cx="9537547" cy="12223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269875" indent="-257810">
              <a:lnSpc>
                <a:spcPct val="100000"/>
              </a:lnSpc>
              <a:spcBef>
                <a:spcPts val="114"/>
              </a:spcBef>
              <a:buFont typeface="Lucida Sans Unicode"/>
              <a:buChar char="•"/>
              <a:tabLst>
                <a:tab pos="270510" algn="l"/>
              </a:tabLst>
            </a:pPr>
            <a:r>
              <a:rPr lang="ro-RO" sz="2050" spc="5" dirty="0" smtClean="0">
                <a:latin typeface="Book Antiqua"/>
                <a:cs typeface="Book Antiqua"/>
              </a:rPr>
              <a:t>Creierul uman are până la 100 mlrd de neuroni</a:t>
            </a:r>
            <a:endParaRPr sz="2050" dirty="0">
              <a:latin typeface="Book Antiqua"/>
              <a:cs typeface="Book Antiqua"/>
            </a:endParaRPr>
          </a:p>
          <a:p>
            <a:pPr marL="2513965">
              <a:lnSpc>
                <a:spcPct val="100000"/>
              </a:lnSpc>
              <a:spcBef>
                <a:spcPts val="3240"/>
              </a:spcBef>
            </a:pPr>
            <a:r>
              <a:rPr sz="1450" spc="15" dirty="0" smtClean="0">
                <a:latin typeface="Arial"/>
                <a:cs typeface="Arial"/>
              </a:rPr>
              <a:t>Dendrite</a:t>
            </a:r>
            <a:r>
              <a:rPr lang="ro-RO" sz="1450" spc="15" dirty="0" smtClean="0">
                <a:latin typeface="Arial"/>
                <a:cs typeface="Arial"/>
              </a:rPr>
              <a:t> (</a:t>
            </a:r>
            <a:r>
              <a:rPr lang="ro-RO" sz="1450" b="1" spc="15" dirty="0" smtClean="0">
                <a:latin typeface="Arial"/>
                <a:cs typeface="Arial"/>
              </a:rPr>
              <a:t>Inputs</a:t>
            </a:r>
            <a:r>
              <a:rPr lang="ro-RO" sz="1450" spc="15" dirty="0" smtClean="0">
                <a:latin typeface="Arial"/>
                <a:cs typeface="Arial"/>
              </a:rPr>
              <a:t>)</a:t>
            </a:r>
            <a:endParaRPr sz="1450" dirty="0">
              <a:latin typeface="Arial"/>
              <a:cs typeface="Arial"/>
            </a:endParaRPr>
          </a:p>
          <a:p>
            <a:pPr marL="6760845">
              <a:lnSpc>
                <a:spcPct val="100000"/>
              </a:lnSpc>
              <a:spcBef>
                <a:spcPts val="220"/>
              </a:spcBef>
            </a:pPr>
            <a:r>
              <a:rPr sz="1450" spc="25" dirty="0">
                <a:latin typeface="Arial"/>
                <a:cs typeface="Arial"/>
              </a:rPr>
              <a:t>Axon</a:t>
            </a:r>
            <a:r>
              <a:rPr sz="1450" spc="-55" dirty="0">
                <a:latin typeface="Arial"/>
                <a:cs typeface="Arial"/>
              </a:rPr>
              <a:t> </a:t>
            </a:r>
            <a:r>
              <a:rPr sz="1450" spc="15" dirty="0" smtClean="0">
                <a:latin typeface="Arial"/>
                <a:cs typeface="Arial"/>
              </a:rPr>
              <a:t>terminal</a:t>
            </a:r>
            <a:r>
              <a:rPr lang="ro-RO" sz="1450" spc="15" dirty="0" smtClean="0">
                <a:latin typeface="Arial"/>
                <a:cs typeface="Arial"/>
              </a:rPr>
              <a:t> (</a:t>
            </a:r>
            <a:r>
              <a:rPr lang="ro-RO" sz="1450" b="1" spc="15" dirty="0" smtClean="0">
                <a:latin typeface="Arial"/>
                <a:cs typeface="Arial"/>
              </a:rPr>
              <a:t>Outputs</a:t>
            </a:r>
            <a:r>
              <a:rPr lang="ro-RO" sz="1450" spc="15" dirty="0" smtClean="0">
                <a:latin typeface="Arial"/>
                <a:cs typeface="Arial"/>
              </a:rPr>
              <a:t>)</a:t>
            </a:r>
            <a:endParaRPr sz="1450" dirty="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00278" y="5477120"/>
            <a:ext cx="8955405" cy="10071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946910">
              <a:lnSpc>
                <a:spcPct val="100000"/>
              </a:lnSpc>
              <a:spcBef>
                <a:spcPts val="130"/>
              </a:spcBef>
            </a:pPr>
            <a:r>
              <a:rPr sz="1450" spc="20" dirty="0" err="1" smtClean="0">
                <a:latin typeface="Arial"/>
                <a:cs typeface="Arial"/>
              </a:rPr>
              <a:t>Nucleu</a:t>
            </a:r>
            <a:r>
              <a:rPr lang="ro-RO" sz="1450" spc="20" dirty="0" smtClean="0">
                <a:latin typeface="Arial"/>
                <a:cs typeface="Arial"/>
              </a:rPr>
              <a:t>s</a:t>
            </a:r>
            <a:endParaRPr sz="145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7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00" dirty="0">
              <a:latin typeface="Times New Roman"/>
              <a:cs typeface="Times New Roman"/>
            </a:endParaRPr>
          </a:p>
          <a:p>
            <a:pPr marL="269875" indent="-257810">
              <a:lnSpc>
                <a:spcPct val="100000"/>
              </a:lnSpc>
              <a:buFont typeface="Lucida Sans Unicode"/>
              <a:buChar char="•"/>
              <a:tabLst>
                <a:tab pos="270510" algn="l"/>
              </a:tabLst>
            </a:pPr>
            <a:r>
              <a:rPr lang="ro-RO" sz="2050" dirty="0" smtClean="0">
                <a:latin typeface="Book Antiqua"/>
                <a:cs typeface="Book Antiqua"/>
              </a:rPr>
              <a:t>Neuronul primește semnale prin dentrite și le transmite prin axon</a:t>
            </a:r>
            <a:endParaRPr sz="2050" dirty="0">
              <a:latin typeface="Book Antiqua"/>
              <a:cs typeface="Book Antiqu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54405" y="7023487"/>
            <a:ext cx="9583420" cy="0"/>
          </a:xfrm>
          <a:custGeom>
            <a:avLst/>
            <a:gdLst/>
            <a:ahLst/>
            <a:cxnLst/>
            <a:rect l="l" t="t" r="r" b="b"/>
            <a:pathLst>
              <a:path w="9583420">
                <a:moveTo>
                  <a:pt x="0" y="0"/>
                </a:moveTo>
                <a:lnTo>
                  <a:pt x="9583204" y="0"/>
                </a:lnTo>
              </a:path>
            </a:pathLst>
          </a:custGeom>
          <a:ln w="17716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8224" y="429171"/>
            <a:ext cx="479601" cy="4061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827860" y="394076"/>
            <a:ext cx="7036434" cy="47000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25"/>
              </a:spcBef>
            </a:pPr>
            <a:r>
              <a:rPr lang="ro-RO" spc="10" dirty="0" smtClean="0">
                <a:solidFill>
                  <a:srgbClr val="3A3AA0"/>
                </a:solidFill>
              </a:rPr>
              <a:t>Modelul general al unei RN</a:t>
            </a:r>
            <a:endParaRPr spc="10" dirty="0">
              <a:solidFill>
                <a:srgbClr val="3A3A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object 9"/>
              <p:cNvSpPr txBox="1"/>
              <p:nvPr/>
            </p:nvSpPr>
            <p:spPr>
              <a:xfrm>
                <a:off x="600278" y="1343025"/>
                <a:ext cx="9314180" cy="5873724"/>
              </a:xfrm>
              <a:prstGeom prst="rect">
                <a:avLst/>
              </a:prstGeom>
            </p:spPr>
            <p:txBody>
              <a:bodyPr vert="horz" wrap="square" lIns="0" tIns="191770" rIns="0" bIns="0" rtlCol="0">
                <a:spAutoFit/>
              </a:bodyPr>
              <a:lstStyle/>
              <a:p>
                <a:pPr marL="274320" indent="-256032">
                  <a:lnSpc>
                    <a:spcPct val="100000"/>
                  </a:lnSpc>
                  <a:spcBef>
                    <a:spcPts val="1510"/>
                  </a:spcBef>
                  <a:buFont typeface="Arial" panose="020B0604020202020204" pitchFamily="34" charset="0"/>
                  <a:buChar char="•"/>
                  <a:tabLst>
                    <a:tab pos="270510" algn="l"/>
                  </a:tabLst>
                </a:pPr>
                <a:r>
                  <a:rPr lang="en-US" sz="2050" b="1" spc="5" dirty="0" smtClean="0">
                    <a:latin typeface="Book Antiqua"/>
                    <a:cs typeface="Book Antiqua"/>
                  </a:rPr>
                  <a:t>O re</a:t>
                </a:r>
                <a:r>
                  <a:rPr lang="ro-RO" sz="2050" b="1" spc="5" dirty="0" smtClean="0">
                    <a:latin typeface="Book Antiqua"/>
                    <a:cs typeface="Book Antiqua"/>
                  </a:rPr>
                  <a:t>țea neurală constă dintr-o mulțime de neuroni interconectați</a:t>
                </a:r>
              </a:p>
              <a:p>
                <a:pPr marL="548640" lvl="1" indent="-273050">
                  <a:spcBef>
                    <a:spcPts val="1410"/>
                  </a:spcBef>
                  <a:buFont typeface="Arial"/>
                  <a:buChar char="–"/>
                  <a:tabLst>
                    <a:tab pos="549275" algn="l"/>
                  </a:tabLst>
                </a:pPr>
                <a:r>
                  <a:rPr lang="ro-RO" sz="2050" spc="5" dirty="0">
                    <a:latin typeface="Book Antiqua"/>
                    <a:cs typeface="Book Antiqua"/>
                  </a:rPr>
                  <a:t>Considerăm în continuare o rețea cu </a:t>
                </a:r>
                <a14:m>
                  <m:oMath xmlns:m="http://schemas.openxmlformats.org/officeDocument/2006/math">
                    <m:r>
                      <a:rPr lang="ro-RO" sz="2050" b="0" i="1" spc="5" smtClean="0">
                        <a:latin typeface="Cambria Math" panose="02040503050406030204" pitchFamily="18" charset="0"/>
                        <a:cs typeface="Book Antiqua"/>
                      </a:rPr>
                      <m:t>𝑝</m:t>
                    </m:r>
                    <m:r>
                      <a:rPr lang="ro-RO" sz="2050" b="0" i="1" spc="5" smtClean="0">
                        <a:latin typeface="Cambria Math" panose="02040503050406030204" pitchFamily="18" charset="0"/>
                        <a:cs typeface="Book Antiqua"/>
                      </a:rPr>
                      <m:t> </m:t>
                    </m:r>
                  </m:oMath>
                </a14:m>
                <a:r>
                  <a:rPr lang="ro-RO" sz="2050" spc="5" dirty="0" smtClean="0">
                    <a:latin typeface="Book Antiqua"/>
                    <a:cs typeface="Book Antiqua"/>
                  </a:rPr>
                  <a:t>neuroni </a:t>
                </a:r>
                <a:r>
                  <a:rPr lang="ro-RO" sz="2050" spc="5" dirty="0">
                    <a:latin typeface="Book Antiqua"/>
                    <a:cs typeface="Book Antiqua"/>
                  </a:rPr>
                  <a:t>conectați printr-o mulțime de </a:t>
                </a:r>
                <a14:m>
                  <m:oMath xmlns:m="http://schemas.openxmlformats.org/officeDocument/2006/math">
                    <m:r>
                      <a:rPr lang="ro-RO" sz="2050" i="1" spc="5" dirty="0" smtClean="0">
                        <a:latin typeface="Cambria Math" panose="02040503050406030204" pitchFamily="18" charset="0"/>
                        <a:cs typeface="Book Antiqua"/>
                      </a:rPr>
                      <m:t>𝑝𝑜𝑛𝑑𝑒𝑟𝑖</m:t>
                    </m:r>
                    <m:r>
                      <a:rPr lang="ro-RO" sz="2050" i="1" spc="5" dirty="0" smtClean="0">
                        <a:latin typeface="Cambria Math" panose="02040503050406030204" pitchFamily="18" charset="0"/>
                        <a:cs typeface="Book Antiqua"/>
                      </a:rPr>
                      <m:t> </m:t>
                    </m:r>
                    <m:r>
                      <a:rPr lang="ro-RO" sz="2050" i="1" spc="5" dirty="0" smtClean="0">
                        <a:latin typeface="Cambria Math" panose="02040503050406030204" pitchFamily="18" charset="0"/>
                        <a:cs typeface="Book Antiqua"/>
                      </a:rPr>
                      <m:t>𝑑𝑒</m:t>
                    </m:r>
                    <m:r>
                      <a:rPr lang="ro-RO" sz="2050" i="1" spc="5" dirty="0" smtClean="0">
                        <a:latin typeface="Cambria Math" panose="02040503050406030204" pitchFamily="18" charset="0"/>
                        <a:cs typeface="Book Antiqua"/>
                      </a:rPr>
                      <m:t> </m:t>
                    </m:r>
                    <m:r>
                      <a:rPr lang="ro-RO" sz="2050" i="1" spc="5" dirty="0" smtClean="0">
                        <a:latin typeface="Cambria Math" panose="02040503050406030204" pitchFamily="18" charset="0"/>
                        <a:cs typeface="Book Antiqua"/>
                      </a:rPr>
                      <m:t>𝑐𝑜𝑛𝑒𝑥𝑖𝑢𝑛𝑒</m:t>
                    </m:r>
                  </m:oMath>
                </a14:m>
                <a:r>
                  <a:rPr lang="ro-RO" sz="2050" dirty="0" smtClean="0">
                    <a:latin typeface="Book Antiqua"/>
                    <a:cs typeface="Times New Roman"/>
                  </a:rPr>
                  <a:t> (ponderi)</a:t>
                </a:r>
              </a:p>
              <a:p>
                <a:pPr marL="548640" lvl="1" indent="-273050">
                  <a:spcBef>
                    <a:spcPts val="1410"/>
                  </a:spcBef>
                  <a:buFont typeface="Arial"/>
                  <a:buChar char="–"/>
                  <a:tabLst>
                    <a:tab pos="549275" algn="l"/>
                  </a:tabLst>
                </a:pPr>
                <a:r>
                  <a:rPr lang="ro-RO" sz="2050" spc="5" dirty="0" smtClean="0">
                    <a:latin typeface="Book Antiqua"/>
                    <a:cs typeface="Book Antiqua"/>
                  </a:rPr>
                  <a:t>Fiecare neuron </a:t>
                </a:r>
                <a14:m>
                  <m:oMath xmlns:m="http://schemas.openxmlformats.org/officeDocument/2006/math">
                    <m:r>
                      <a:rPr lang="ro-RO" sz="2050" i="1" spc="5" dirty="0" smtClean="0">
                        <a:latin typeface="Cambria Math" panose="02040503050406030204" pitchFamily="18" charset="0"/>
                        <a:cs typeface="Book Antiqua"/>
                      </a:rPr>
                      <m:t>𝑖</m:t>
                    </m:r>
                  </m:oMath>
                </a14:m>
                <a:r>
                  <a:rPr lang="ro-RO" sz="2050" i="1" spc="5" dirty="0" smtClean="0">
                    <a:latin typeface="Book Antiqua"/>
                    <a:cs typeface="Book Antiqua"/>
                  </a:rPr>
                  <a:t> </a:t>
                </a:r>
                <a:r>
                  <a:rPr lang="ro-RO" sz="2050" spc="5" dirty="0" smtClean="0">
                    <a:latin typeface="Book Antiqua"/>
                    <a:cs typeface="Book Antiqua"/>
                  </a:rPr>
                  <a:t>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050" i="1" spc="5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050" b="0" i="1" spc="5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ro-RO" sz="2050" b="0" i="1" spc="5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o-RO" sz="2050" spc="5" dirty="0" smtClean="0">
                    <a:latin typeface="Book Antiqua"/>
                    <a:cs typeface="Book Antiqua"/>
                  </a:rPr>
                  <a:t> intrări și o ieșire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050" i="1" spc="5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050" b="0" i="1" spc="5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ro-RO" sz="2050" i="1" spc="5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ro-RO" sz="2050" spc="5" dirty="0" smtClean="0">
                  <a:latin typeface="Book Antiqua"/>
                  <a:cs typeface="Book Antiqua"/>
                </a:endParaRPr>
              </a:p>
              <a:p>
                <a:pPr marL="548640" lvl="1" indent="-273050">
                  <a:spcBef>
                    <a:spcPts val="1410"/>
                  </a:spcBef>
                  <a:buFont typeface="Arial"/>
                  <a:buChar char="–"/>
                  <a:tabLst>
                    <a:tab pos="549275" algn="l"/>
                  </a:tabLst>
                </a:pPr>
                <a:r>
                  <a:rPr lang="ro-RO" sz="2050" spc="5" dirty="0" smtClean="0">
                    <a:latin typeface="Book Antiqua"/>
                    <a:cs typeface="Book Antiqua"/>
                  </a:rPr>
                  <a:t>Intrările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o-RO" sz="2050" i="1" spc="5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o-RO" sz="2050" b="0" i="1" spc="5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ro-RO" sz="2050" b="0" i="1" spc="5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ro-RO" sz="2050" spc="5" dirty="0" smtClean="0">
                    <a:latin typeface="Book Antiqua"/>
                    <a:cs typeface="Book Antiqua"/>
                  </a:rPr>
                  <a:t> ale neuronului </a:t>
                </a:r>
                <a14:m>
                  <m:oMath xmlns:m="http://schemas.openxmlformats.org/officeDocument/2006/math">
                    <m:r>
                      <a:rPr lang="ro-RO" sz="2050" i="1" spc="5" dirty="0" smtClean="0">
                        <a:latin typeface="Cambria Math" panose="02040503050406030204" pitchFamily="18" charset="0"/>
                        <a:cs typeface="Book Antiqua"/>
                      </a:rPr>
                      <m:t>𝑖</m:t>
                    </m:r>
                  </m:oMath>
                </a14:m>
                <a:r>
                  <a:rPr lang="ro-RO" sz="2050" spc="5" dirty="0" smtClean="0">
                    <a:latin typeface="Book Antiqua"/>
                    <a:cs typeface="Book Antiqua"/>
                  </a:rPr>
                  <a:t> se reprezintă prin numere reale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o-RO" sz="2050" i="1" spc="5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o-RO" sz="2050" b="0" i="1" spc="5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050" b="0" i="1" spc="5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ro-RO" sz="2050" b="0" i="1" spc="5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r>
                      <a:rPr lang="ro-RO" sz="2050" b="0" i="1" spc="5" dirty="0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ro-RO" sz="2050" i="1" spc="5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o-RO" sz="2050" i="1" spc="5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050" b="0" i="1" spc="5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ro-RO" sz="2050" i="1" spc="5" dirty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r>
                      <a:rPr lang="ro-RO" sz="2050" b="0" i="1" spc="5" dirty="0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ro-RO" sz="2050" i="1" spc="5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o-RO" sz="2050" i="1" spc="5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050" b="0" i="1" spc="5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ro-RO" sz="2050" i="1" spc="5" dirty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r>
                      <a:rPr lang="ro-RO" sz="2050" b="0" i="1" spc="5" dirty="0" smtClean="0">
                        <a:latin typeface="Cambria Math" panose="02040503050406030204" pitchFamily="18" charset="0"/>
                      </a:rPr>
                      <m:t>, …,</m:t>
                    </m:r>
                    <m:sSubSup>
                      <m:sSubSupPr>
                        <m:ctrlPr>
                          <a:rPr lang="ro-RO" sz="2050" i="1" spc="5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o-RO" sz="2050" i="1" spc="5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050" b="0" i="1" spc="5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ro-RO" sz="2050" i="1" spc="5" dirty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endParaRPr lang="ro-RO" sz="2050" spc="5" dirty="0" smtClean="0">
                  <a:latin typeface="Book Antiqua"/>
                </a:endParaRPr>
              </a:p>
              <a:p>
                <a:pPr marL="548640" lvl="1" indent="-273050">
                  <a:spcBef>
                    <a:spcPts val="1410"/>
                  </a:spcBef>
                  <a:buFont typeface="Arial"/>
                  <a:buChar char="–"/>
                  <a:tabLst>
                    <a:tab pos="549275" algn="l"/>
                  </a:tabLst>
                </a:pPr>
                <a:r>
                  <a:rPr lang="ro-RO" sz="2050" spc="5" dirty="0" smtClean="0">
                    <a:latin typeface="Book Antiqua"/>
                    <a:cs typeface="Book Antiqua"/>
                  </a:rPr>
                  <a:t>Fiecare neuron </a:t>
                </a:r>
                <a14:m>
                  <m:oMath xmlns:m="http://schemas.openxmlformats.org/officeDocument/2006/math">
                    <m:r>
                      <a:rPr lang="ro-RO" sz="2050" i="1" spc="5" dirty="0" smtClean="0">
                        <a:latin typeface="Cambria Math" panose="02040503050406030204" pitchFamily="18" charset="0"/>
                        <a:cs typeface="Book Antiqua"/>
                      </a:rPr>
                      <m:t>𝑖</m:t>
                    </m:r>
                  </m:oMath>
                </a14:m>
                <a:r>
                  <a:rPr lang="ro-RO" sz="2050" spc="5" dirty="0" smtClean="0">
                    <a:latin typeface="Book Antiqua"/>
                    <a:cs typeface="Book Antiqua"/>
                  </a:rPr>
                  <a:t> 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050" i="1" spc="5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050" i="1" spc="5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ro-RO" sz="2050" i="1" spc="5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o-RO" sz="2050" spc="5" dirty="0" smtClean="0">
                    <a:latin typeface="Book Antiqua"/>
                    <a:cs typeface="Book Antiqua"/>
                  </a:rPr>
                  <a:t> ponderi, una pentru fiecare intrare</a:t>
                </a:r>
                <a:endParaRPr lang="ru-RU" sz="2050" spc="5" dirty="0" smtClean="0">
                  <a:latin typeface="Book Antiqua"/>
                </a:endParaRPr>
              </a:p>
              <a:p>
                <a:pPr marL="548640" lvl="1" indent="-273050">
                  <a:spcBef>
                    <a:spcPts val="1410"/>
                  </a:spcBef>
                  <a:buFont typeface="Arial"/>
                  <a:buChar char="–"/>
                  <a:tabLst>
                    <a:tab pos="549275" algn="l"/>
                  </a:tabLst>
                </a:pPr>
                <a:r>
                  <a:rPr lang="ro-RO" sz="2050" spc="5" dirty="0" smtClean="0">
                    <a:latin typeface="Book Antiqua"/>
                    <a:cs typeface="Book Antiqua"/>
                  </a:rPr>
                  <a:t>Ponderile se notează cu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o-RO" sz="2050" i="1" spc="5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o-RO" sz="2050" b="0" i="1" spc="5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ro-RO" sz="2050" i="1" spc="5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ro-RO" sz="2050" i="1" spc="5" dirty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r>
                      <a:rPr lang="ro-RO" sz="2050" i="1" spc="5" dirty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ro-RO" sz="2050" i="1" spc="5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o-RO" sz="2050" b="0" i="1" spc="5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ro-RO" sz="2050" i="1" spc="5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ro-RO" sz="2050" i="1" spc="5" dirty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r>
                      <a:rPr lang="ro-RO" sz="2050" i="1" spc="5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ro-RO" sz="2050" b="0" i="1" spc="5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ro-RO" sz="2050" i="1" spc="5" dirty="0">
                        <a:latin typeface="Cambria Math" panose="02040503050406030204" pitchFamily="18" charset="0"/>
                      </a:rPr>
                      <m:t>, …,</m:t>
                    </m:r>
                    <m:sSubSup>
                      <m:sSubSupPr>
                        <m:ctrlPr>
                          <a:rPr lang="ro-RO" sz="2050" i="1" spc="5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o-RO" sz="2050" b="0" i="1" spc="5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ro-RO" sz="2050" i="1" spc="5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ro-RO" sz="2050" i="1" spc="5" dirty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ro-RO" sz="2050" spc="5" dirty="0" smtClean="0">
                    <a:latin typeface="Book Antiqua"/>
                    <a:cs typeface="Book Antiqua"/>
                  </a:rPr>
                  <a:t> și reprezintă numere reale</a:t>
                </a:r>
              </a:p>
              <a:p>
                <a:pPr marL="548640" lvl="1" indent="-273050">
                  <a:spcBef>
                    <a:spcPts val="1410"/>
                  </a:spcBef>
                  <a:buFont typeface="Arial"/>
                  <a:buChar char="–"/>
                  <a:tabLst>
                    <a:tab pos="549275" algn="l"/>
                  </a:tabLst>
                </a:pPr>
                <a:r>
                  <a:rPr lang="ro-RO" sz="2050" spc="5" dirty="0" smtClean="0">
                    <a:latin typeface="Book Antiqua"/>
                    <a:cs typeface="Book Antiqua"/>
                  </a:rPr>
                  <a:t>Dacă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o-RO" sz="2050" i="1" spc="5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o-RO" sz="2050" i="1" spc="5" dirty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50" b="0" i="1" spc="5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ro-RO" sz="2050" i="1" spc="5" dirty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r>
                      <a:rPr lang="en-US" sz="2050" b="0" i="1" spc="5" dirty="0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050" spc="5" dirty="0" smtClean="0">
                    <a:latin typeface="Book Antiqua"/>
                    <a:cs typeface="Book Antiqua"/>
                  </a:rPr>
                  <a:t>, </a:t>
                </a:r>
                <a:r>
                  <a:rPr lang="en-US" sz="2050" spc="5" dirty="0" err="1" smtClean="0">
                    <a:latin typeface="Book Antiqua"/>
                    <a:cs typeface="Book Antiqua"/>
                  </a:rPr>
                  <a:t>atunci</a:t>
                </a:r>
                <a:r>
                  <a:rPr lang="en-US" sz="2050" spc="5" dirty="0" smtClean="0">
                    <a:latin typeface="Book Antiqua"/>
                    <a:cs typeface="Book Antiqua"/>
                  </a:rPr>
                  <a:t> </a:t>
                </a:r>
                <a:r>
                  <a:rPr lang="en-US" sz="2050" spc="5" dirty="0" err="1" smtClean="0">
                    <a:latin typeface="Book Antiqua"/>
                    <a:cs typeface="Book Antiqua"/>
                  </a:rPr>
                  <a:t>avem</a:t>
                </a:r>
                <a:r>
                  <a:rPr lang="en-US" sz="2050" spc="5" dirty="0" smtClean="0">
                    <a:latin typeface="Book Antiqua"/>
                    <a:cs typeface="Book Antiqua"/>
                  </a:rPr>
                  <a:t> o </a:t>
                </a:r>
                <a14:m>
                  <m:oMath xmlns:m="http://schemas.openxmlformats.org/officeDocument/2006/math">
                    <m:r>
                      <a:rPr lang="en-US" sz="2050" i="1" spc="5" dirty="0" smtClean="0">
                        <a:latin typeface="Cambria Math" panose="02040503050406030204" pitchFamily="18" charset="0"/>
                        <a:cs typeface="Book Antiqua"/>
                      </a:rPr>
                      <m:t>𝑝𝑜𝑛𝑑𝑒𝑟𝑒</m:t>
                    </m:r>
                    <m:r>
                      <a:rPr lang="en-US" sz="2050" i="1" spc="5" dirty="0" smtClean="0">
                        <a:latin typeface="Cambria Math" panose="02040503050406030204" pitchFamily="18" charset="0"/>
                        <a:cs typeface="Book Antiqua"/>
                      </a:rPr>
                      <m:t> </m:t>
                    </m:r>
                    <m:r>
                      <a:rPr lang="en-US" sz="2050" i="1" spc="5" dirty="0" err="1" smtClean="0">
                        <a:latin typeface="Cambria Math" panose="02040503050406030204" pitchFamily="18" charset="0"/>
                        <a:cs typeface="Book Antiqua"/>
                      </a:rPr>
                      <m:t>𝑒𝑥𝑐𝑖𝑡𝑎𝑡𝑜𝑎𝑟𝑒</m:t>
                    </m:r>
                  </m:oMath>
                </a14:m>
                <a:r>
                  <a:rPr lang="en-US" sz="2050" spc="5" dirty="0" smtClean="0">
                    <a:latin typeface="Book Antiqua"/>
                    <a:cs typeface="Book Antiqua"/>
                  </a:rPr>
                  <a:t>, </a:t>
                </a:r>
                <a:r>
                  <a:rPr lang="en-US" sz="2050" spc="5" dirty="0" err="1" smtClean="0">
                    <a:latin typeface="Book Antiqua"/>
                    <a:cs typeface="Book Antiqua"/>
                  </a:rPr>
                  <a:t>iar</a:t>
                </a:r>
                <a:r>
                  <a:rPr lang="en-US" sz="2050" spc="5" dirty="0" smtClean="0">
                    <a:latin typeface="Book Antiqua"/>
                    <a:cs typeface="Book Antiqua"/>
                  </a:rPr>
                  <a:t> </a:t>
                </a:r>
                <a:r>
                  <a:rPr lang="en-US" sz="2050" spc="5" dirty="0" err="1" smtClean="0">
                    <a:latin typeface="Book Antiqua"/>
                    <a:cs typeface="Book Antiqua"/>
                  </a:rPr>
                  <a:t>dac</a:t>
                </a:r>
                <a:r>
                  <a:rPr lang="ro-RO" sz="2050" spc="5" dirty="0" smtClean="0">
                    <a:latin typeface="Book Antiqua"/>
                    <a:cs typeface="Book Antiqua"/>
                  </a:rPr>
                  <a:t>ă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o-RO" sz="2050" i="1" spc="5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o-RO" sz="2050" i="1" spc="5" dirty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50" i="1" spc="5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ro-RO" sz="2050" i="1" spc="5" dirty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r>
                      <a:rPr lang="en-US" sz="2050" b="0" i="1" spc="5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050" i="1" spc="5" dirty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050" spc="5" dirty="0" smtClean="0">
                    <a:latin typeface="Book Antiqua"/>
                    <a:cs typeface="Book Antiqua"/>
                  </a:rPr>
                  <a:t> </a:t>
                </a:r>
                <a:r>
                  <a:rPr lang="en-US" sz="2050" spc="5" dirty="0" err="1" smtClean="0">
                    <a:latin typeface="Book Antiqua"/>
                    <a:cs typeface="Book Antiqua"/>
                  </a:rPr>
                  <a:t>atunci</a:t>
                </a:r>
                <a:r>
                  <a:rPr lang="en-US" sz="2050" spc="5" dirty="0" smtClean="0">
                    <a:latin typeface="Book Antiqua"/>
                    <a:cs typeface="Book Antiqua"/>
                  </a:rPr>
                  <a:t> </a:t>
                </a:r>
                <a:r>
                  <a:rPr lang="en-US" sz="2050" spc="5" dirty="0" err="1" smtClean="0">
                    <a:latin typeface="Book Antiqua"/>
                    <a:cs typeface="Book Antiqua"/>
                  </a:rPr>
                  <a:t>avem</a:t>
                </a:r>
                <a:r>
                  <a:rPr lang="en-US" sz="2050" spc="5" dirty="0" smtClean="0">
                    <a:latin typeface="Book Antiqua"/>
                    <a:cs typeface="Book Antiqua"/>
                  </a:rPr>
                  <a:t> o </a:t>
                </a:r>
                <a14:m>
                  <m:oMath xmlns:m="http://schemas.openxmlformats.org/officeDocument/2006/math">
                    <m:r>
                      <a:rPr lang="en-US" sz="2050" i="1" spc="5" dirty="0" smtClean="0">
                        <a:latin typeface="Cambria Math" panose="02040503050406030204" pitchFamily="18" charset="0"/>
                        <a:cs typeface="Book Antiqua"/>
                      </a:rPr>
                      <m:t>𝑝𝑜𝑛𝑑𝑒𝑟𝑒</m:t>
                    </m:r>
                    <m:r>
                      <a:rPr lang="en-US" sz="2050" i="1" spc="5" dirty="0" smtClean="0">
                        <a:latin typeface="Cambria Math" panose="02040503050406030204" pitchFamily="18" charset="0"/>
                        <a:cs typeface="Book Antiqua"/>
                      </a:rPr>
                      <m:t> </m:t>
                    </m:r>
                    <m:r>
                      <a:rPr lang="en-US" sz="2050" i="1" spc="5" dirty="0" err="1" smtClean="0">
                        <a:latin typeface="Cambria Math" panose="02040503050406030204" pitchFamily="18" charset="0"/>
                        <a:cs typeface="Book Antiqua"/>
                      </a:rPr>
                      <m:t>𝑖𝑛h𝑖𝑏𝑖𝑡𝑜𝑎𝑟𝑒</m:t>
                    </m:r>
                  </m:oMath>
                </a14:m>
                <a:endParaRPr lang="en-US" sz="2050" spc="5" dirty="0" smtClean="0">
                  <a:latin typeface="Book Antiqua"/>
                  <a:cs typeface="Book Antiqua"/>
                </a:endParaRPr>
              </a:p>
              <a:p>
                <a:pPr marL="618490" lvl="1" indent="-342900">
                  <a:spcBef>
                    <a:spcPts val="1410"/>
                  </a:spcBef>
                  <a:buFont typeface="Wingdings" panose="05000000000000000000" pitchFamily="2" charset="2"/>
                  <a:buChar char="Ø"/>
                  <a:tabLst>
                    <a:tab pos="549275" algn="l"/>
                  </a:tabLst>
                </a:pPr>
                <a:r>
                  <a:rPr lang="ro-RO" sz="2050" spc="5" dirty="0" smtClean="0">
                    <a:latin typeface="Book Antiqua"/>
                    <a:cs typeface="Book Antiqua"/>
                  </a:rPr>
                  <a:t>În cele ce urmează vom suprima indicele </a:t>
                </a:r>
                <a14:m>
                  <m:oMath xmlns:m="http://schemas.openxmlformats.org/officeDocument/2006/math">
                    <m:r>
                      <a:rPr lang="ro-RO" sz="2050" i="1" spc="5" dirty="0">
                        <a:latin typeface="Cambria Math" panose="02040503050406030204" pitchFamily="18" charset="0"/>
                        <a:cs typeface="Book Antiqua"/>
                      </a:rPr>
                      <m:t>𝑖</m:t>
                    </m:r>
                  </m:oMath>
                </a14:m>
                <a:endParaRPr lang="ro-RO" sz="2050" dirty="0" smtClean="0">
                  <a:latin typeface="Book Antiqua"/>
                  <a:cs typeface="Times New Roman"/>
                </a:endParaRPr>
              </a:p>
              <a:p>
                <a:pPr marL="275590" lvl="1">
                  <a:lnSpc>
                    <a:spcPct val="100000"/>
                  </a:lnSpc>
                  <a:spcBef>
                    <a:spcPts val="1410"/>
                  </a:spcBef>
                  <a:tabLst>
                    <a:tab pos="549275" algn="l"/>
                  </a:tabLst>
                </a:pPr>
                <a:endParaRPr lang="ro-RO" sz="2050" dirty="0" smtClean="0">
                  <a:latin typeface="Book Antiqua"/>
                  <a:cs typeface="Times New Roman"/>
                </a:endParaRPr>
              </a:p>
              <a:p>
                <a:pPr marL="275590" lvl="1">
                  <a:lnSpc>
                    <a:spcPct val="100000"/>
                  </a:lnSpc>
                  <a:spcBef>
                    <a:spcPts val="1410"/>
                  </a:spcBef>
                  <a:tabLst>
                    <a:tab pos="549275" algn="l"/>
                  </a:tabLst>
                </a:pPr>
                <a:endParaRPr lang="ro-RO" sz="3200" dirty="0" smtClean="0"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9" name="object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278" y="1343025"/>
                <a:ext cx="9314180" cy="5873724"/>
              </a:xfrm>
              <a:prstGeom prst="rect">
                <a:avLst/>
              </a:prstGeom>
              <a:blipFill>
                <a:blip r:embed="rId3"/>
                <a:stretch>
                  <a:fillRect l="-13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bject 10"/>
          <p:cNvSpPr/>
          <p:nvPr/>
        </p:nvSpPr>
        <p:spPr>
          <a:xfrm>
            <a:off x="554405" y="7023487"/>
            <a:ext cx="9583420" cy="0"/>
          </a:xfrm>
          <a:custGeom>
            <a:avLst/>
            <a:gdLst/>
            <a:ahLst/>
            <a:cxnLst/>
            <a:rect l="l" t="t" r="r" b="b"/>
            <a:pathLst>
              <a:path w="9583420">
                <a:moveTo>
                  <a:pt x="0" y="0"/>
                </a:moveTo>
                <a:lnTo>
                  <a:pt x="9583204" y="0"/>
                </a:lnTo>
              </a:path>
            </a:pathLst>
          </a:custGeom>
          <a:ln w="17716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8224" y="429171"/>
            <a:ext cx="479601" cy="406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976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bject 7"/>
          <p:cNvSpPr txBox="1">
            <a:spLocks noGrp="1"/>
          </p:cNvSpPr>
          <p:nvPr>
            <p:ph type="title"/>
          </p:nvPr>
        </p:nvSpPr>
        <p:spPr>
          <a:xfrm>
            <a:off x="3594100" y="429171"/>
            <a:ext cx="3477895" cy="4787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ro-RO" spc="10" dirty="0" smtClean="0">
                <a:solidFill>
                  <a:srgbClr val="3A3AA0"/>
                </a:solidFill>
              </a:rPr>
              <a:t>Un neuron artificial</a:t>
            </a:r>
            <a:endParaRPr spc="10" dirty="0">
              <a:solidFill>
                <a:srgbClr val="3A3AA0"/>
              </a:solidFill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1917700" y="1266825"/>
            <a:ext cx="7315572" cy="3877831"/>
            <a:chOff x="1765300" y="1571626"/>
            <a:chExt cx="7704916" cy="4084214"/>
          </a:xfrm>
        </p:grpSpPr>
        <p:grpSp>
          <p:nvGrpSpPr>
            <p:cNvPr id="20" name="Group 19"/>
            <p:cNvGrpSpPr/>
            <p:nvPr/>
          </p:nvGrpSpPr>
          <p:grpSpPr>
            <a:xfrm>
              <a:off x="1765300" y="1571626"/>
              <a:ext cx="7616443" cy="4084214"/>
              <a:chOff x="2846829" y="2104151"/>
              <a:chExt cx="4968045" cy="2664046"/>
            </a:xfrm>
          </p:grpSpPr>
          <p:sp>
            <p:nvSpPr>
              <p:cNvPr id="4" name="object 14"/>
              <p:cNvSpPr/>
              <p:nvPr/>
            </p:nvSpPr>
            <p:spPr>
              <a:xfrm>
                <a:off x="3213100" y="2333625"/>
                <a:ext cx="4130040" cy="1097280"/>
              </a:xfrm>
              <a:custGeom>
                <a:avLst/>
                <a:gdLst/>
                <a:ahLst/>
                <a:cxnLst/>
                <a:rect l="l" t="t" r="r" b="b"/>
                <a:pathLst>
                  <a:path w="4130040" h="1097279">
                    <a:moveTo>
                      <a:pt x="0" y="0"/>
                    </a:moveTo>
                    <a:lnTo>
                      <a:pt x="4129928" y="1096896"/>
                    </a:lnTo>
                  </a:path>
                </a:pathLst>
              </a:custGeom>
              <a:ln w="25399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" name="object 15"/>
              <p:cNvSpPr/>
              <p:nvPr/>
            </p:nvSpPr>
            <p:spPr>
              <a:xfrm>
                <a:off x="7324461" y="3395729"/>
                <a:ext cx="90185" cy="69588"/>
              </a:xfrm>
              <a:prstGeom prst="rect">
                <a:avLst/>
              </a:prstGeom>
              <a:blipFill>
                <a:blip r:embed="rId2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6" name="object 16"/>
              <p:cNvSpPr/>
              <p:nvPr/>
            </p:nvSpPr>
            <p:spPr>
              <a:xfrm>
                <a:off x="2846829" y="2104151"/>
                <a:ext cx="360045" cy="360045"/>
              </a:xfrm>
              <a:custGeom>
                <a:avLst/>
                <a:gdLst/>
                <a:ahLst/>
                <a:cxnLst/>
                <a:rect l="l" t="t" r="r" b="b"/>
                <a:pathLst>
                  <a:path w="360045" h="360045">
                    <a:moveTo>
                      <a:pt x="307279" y="52722"/>
                    </a:moveTo>
                    <a:lnTo>
                      <a:pt x="336568" y="91104"/>
                    </a:lnTo>
                    <a:lnTo>
                      <a:pt x="354142" y="134338"/>
                    </a:lnTo>
                    <a:lnTo>
                      <a:pt x="360000" y="179999"/>
                    </a:lnTo>
                    <a:lnTo>
                      <a:pt x="354142" y="225661"/>
                    </a:lnTo>
                    <a:lnTo>
                      <a:pt x="336568" y="268896"/>
                    </a:lnTo>
                    <a:lnTo>
                      <a:pt x="307279" y="307279"/>
                    </a:lnTo>
                    <a:lnTo>
                      <a:pt x="268896" y="336568"/>
                    </a:lnTo>
                    <a:lnTo>
                      <a:pt x="225661" y="354142"/>
                    </a:lnTo>
                    <a:lnTo>
                      <a:pt x="179999" y="359999"/>
                    </a:lnTo>
                    <a:lnTo>
                      <a:pt x="134338" y="354142"/>
                    </a:lnTo>
                    <a:lnTo>
                      <a:pt x="91102" y="336568"/>
                    </a:lnTo>
                    <a:lnTo>
                      <a:pt x="52720" y="307279"/>
                    </a:lnTo>
                    <a:lnTo>
                      <a:pt x="23431" y="268896"/>
                    </a:lnTo>
                    <a:lnTo>
                      <a:pt x="5857" y="225661"/>
                    </a:lnTo>
                    <a:lnTo>
                      <a:pt x="0" y="179999"/>
                    </a:lnTo>
                    <a:lnTo>
                      <a:pt x="5857" y="134338"/>
                    </a:lnTo>
                    <a:lnTo>
                      <a:pt x="23431" y="91104"/>
                    </a:lnTo>
                    <a:lnTo>
                      <a:pt x="52720" y="52722"/>
                    </a:lnTo>
                    <a:lnTo>
                      <a:pt x="91102" y="23432"/>
                    </a:lnTo>
                    <a:lnTo>
                      <a:pt x="134338" y="5858"/>
                    </a:lnTo>
                    <a:lnTo>
                      <a:pt x="179999" y="0"/>
                    </a:lnTo>
                    <a:lnTo>
                      <a:pt x="225661" y="5858"/>
                    </a:lnTo>
                    <a:lnTo>
                      <a:pt x="268896" y="23432"/>
                    </a:lnTo>
                    <a:lnTo>
                      <a:pt x="307279" y="52722"/>
                    </a:lnTo>
                  </a:path>
                </a:pathLst>
              </a:custGeom>
              <a:ln w="25400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7" name="object 17"/>
              <p:cNvSpPr/>
              <p:nvPr/>
            </p:nvSpPr>
            <p:spPr>
              <a:xfrm>
                <a:off x="7454829" y="3328151"/>
                <a:ext cx="360045" cy="360045"/>
              </a:xfrm>
              <a:custGeom>
                <a:avLst/>
                <a:gdLst/>
                <a:ahLst/>
                <a:cxnLst/>
                <a:rect l="l" t="t" r="r" b="b"/>
                <a:pathLst>
                  <a:path w="360045" h="360045">
                    <a:moveTo>
                      <a:pt x="307279" y="52720"/>
                    </a:moveTo>
                    <a:lnTo>
                      <a:pt x="336569" y="91103"/>
                    </a:lnTo>
                    <a:lnTo>
                      <a:pt x="354142" y="134338"/>
                    </a:lnTo>
                    <a:lnTo>
                      <a:pt x="360000" y="180000"/>
                    </a:lnTo>
                    <a:lnTo>
                      <a:pt x="354142" y="225661"/>
                    </a:lnTo>
                    <a:lnTo>
                      <a:pt x="336569" y="268897"/>
                    </a:lnTo>
                    <a:lnTo>
                      <a:pt x="307279" y="307279"/>
                    </a:lnTo>
                    <a:lnTo>
                      <a:pt x="268897" y="336569"/>
                    </a:lnTo>
                    <a:lnTo>
                      <a:pt x="225661" y="354142"/>
                    </a:lnTo>
                    <a:lnTo>
                      <a:pt x="180000" y="360000"/>
                    </a:lnTo>
                    <a:lnTo>
                      <a:pt x="134338" y="354142"/>
                    </a:lnTo>
                    <a:lnTo>
                      <a:pt x="91103" y="336569"/>
                    </a:lnTo>
                    <a:lnTo>
                      <a:pt x="52720" y="307279"/>
                    </a:lnTo>
                    <a:lnTo>
                      <a:pt x="23431" y="268897"/>
                    </a:lnTo>
                    <a:lnTo>
                      <a:pt x="5857" y="225661"/>
                    </a:lnTo>
                    <a:lnTo>
                      <a:pt x="0" y="180000"/>
                    </a:lnTo>
                    <a:lnTo>
                      <a:pt x="5857" y="134338"/>
                    </a:lnTo>
                    <a:lnTo>
                      <a:pt x="23431" y="91103"/>
                    </a:lnTo>
                    <a:lnTo>
                      <a:pt x="52720" y="52720"/>
                    </a:lnTo>
                    <a:lnTo>
                      <a:pt x="91103" y="23431"/>
                    </a:lnTo>
                    <a:lnTo>
                      <a:pt x="134338" y="5857"/>
                    </a:lnTo>
                    <a:lnTo>
                      <a:pt x="180000" y="0"/>
                    </a:lnTo>
                    <a:lnTo>
                      <a:pt x="225661" y="5857"/>
                    </a:lnTo>
                    <a:lnTo>
                      <a:pt x="268897" y="23431"/>
                    </a:lnTo>
                    <a:lnTo>
                      <a:pt x="307279" y="52720"/>
                    </a:lnTo>
                  </a:path>
                </a:pathLst>
              </a:custGeom>
              <a:ln w="25400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8" name="object 18"/>
              <p:cNvSpPr/>
              <p:nvPr/>
            </p:nvSpPr>
            <p:spPr>
              <a:xfrm>
                <a:off x="3217662" y="2886982"/>
                <a:ext cx="4118610" cy="579120"/>
              </a:xfrm>
              <a:custGeom>
                <a:avLst/>
                <a:gdLst/>
                <a:ahLst/>
                <a:cxnLst/>
                <a:rect l="l" t="t" r="r" b="b"/>
                <a:pathLst>
                  <a:path w="4118609" h="579120">
                    <a:moveTo>
                      <a:pt x="0" y="0"/>
                    </a:moveTo>
                    <a:lnTo>
                      <a:pt x="4118195" y="579000"/>
                    </a:lnTo>
                  </a:path>
                </a:pathLst>
              </a:custGeom>
              <a:ln w="25400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9" name="object 19"/>
              <p:cNvSpPr/>
              <p:nvPr/>
            </p:nvSpPr>
            <p:spPr>
              <a:xfrm>
                <a:off x="7319976" y="3430646"/>
                <a:ext cx="88948" cy="70675"/>
              </a:xfrm>
              <a:prstGeom prst="rect">
                <a:avLst/>
              </a:prstGeom>
              <a:blipFill>
                <a:blip r:embed="rId3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0" name="object 20"/>
              <p:cNvSpPr/>
              <p:nvPr/>
            </p:nvSpPr>
            <p:spPr>
              <a:xfrm>
                <a:off x="2846829" y="2680151"/>
                <a:ext cx="360045" cy="360045"/>
              </a:xfrm>
              <a:custGeom>
                <a:avLst/>
                <a:gdLst/>
                <a:ahLst/>
                <a:cxnLst/>
                <a:rect l="l" t="t" r="r" b="b"/>
                <a:pathLst>
                  <a:path w="360045" h="360045">
                    <a:moveTo>
                      <a:pt x="307279" y="52720"/>
                    </a:moveTo>
                    <a:lnTo>
                      <a:pt x="336568" y="91103"/>
                    </a:lnTo>
                    <a:lnTo>
                      <a:pt x="354142" y="134338"/>
                    </a:lnTo>
                    <a:lnTo>
                      <a:pt x="360000" y="180000"/>
                    </a:lnTo>
                    <a:lnTo>
                      <a:pt x="354142" y="225661"/>
                    </a:lnTo>
                    <a:lnTo>
                      <a:pt x="336568" y="268897"/>
                    </a:lnTo>
                    <a:lnTo>
                      <a:pt x="307279" y="307279"/>
                    </a:lnTo>
                    <a:lnTo>
                      <a:pt x="268896" y="336569"/>
                    </a:lnTo>
                    <a:lnTo>
                      <a:pt x="225661" y="354142"/>
                    </a:lnTo>
                    <a:lnTo>
                      <a:pt x="179999" y="360000"/>
                    </a:lnTo>
                    <a:lnTo>
                      <a:pt x="134338" y="354142"/>
                    </a:lnTo>
                    <a:lnTo>
                      <a:pt x="91102" y="336569"/>
                    </a:lnTo>
                    <a:lnTo>
                      <a:pt x="52720" y="307279"/>
                    </a:lnTo>
                    <a:lnTo>
                      <a:pt x="23431" y="268897"/>
                    </a:lnTo>
                    <a:lnTo>
                      <a:pt x="5857" y="225661"/>
                    </a:lnTo>
                    <a:lnTo>
                      <a:pt x="0" y="180000"/>
                    </a:lnTo>
                    <a:lnTo>
                      <a:pt x="5857" y="134338"/>
                    </a:lnTo>
                    <a:lnTo>
                      <a:pt x="23431" y="91103"/>
                    </a:lnTo>
                    <a:lnTo>
                      <a:pt x="52720" y="52720"/>
                    </a:lnTo>
                    <a:lnTo>
                      <a:pt x="91102" y="23431"/>
                    </a:lnTo>
                    <a:lnTo>
                      <a:pt x="134338" y="5857"/>
                    </a:lnTo>
                    <a:lnTo>
                      <a:pt x="179999" y="0"/>
                    </a:lnTo>
                    <a:lnTo>
                      <a:pt x="225661" y="5857"/>
                    </a:lnTo>
                    <a:lnTo>
                      <a:pt x="268896" y="23431"/>
                    </a:lnTo>
                    <a:lnTo>
                      <a:pt x="307279" y="52720"/>
                    </a:lnTo>
                  </a:path>
                </a:pathLst>
              </a:custGeom>
              <a:ln w="25400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" name="object 21"/>
              <p:cNvSpPr/>
              <p:nvPr/>
            </p:nvSpPr>
            <p:spPr>
              <a:xfrm>
                <a:off x="3219506" y="3439157"/>
                <a:ext cx="4113529" cy="64769"/>
              </a:xfrm>
              <a:custGeom>
                <a:avLst/>
                <a:gdLst/>
                <a:ahLst/>
                <a:cxnLst/>
                <a:rect l="l" t="t" r="r" b="b"/>
                <a:pathLst>
                  <a:path w="4113529" h="64770">
                    <a:moveTo>
                      <a:pt x="0" y="0"/>
                    </a:moveTo>
                    <a:lnTo>
                      <a:pt x="4113441" y="64150"/>
                    </a:lnTo>
                  </a:path>
                </a:pathLst>
              </a:custGeom>
              <a:ln w="25400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2" name="object 22"/>
              <p:cNvSpPr/>
              <p:nvPr/>
            </p:nvSpPr>
            <p:spPr>
              <a:xfrm>
                <a:off x="7319892" y="3467750"/>
                <a:ext cx="86707" cy="71114"/>
              </a:xfrm>
              <a:prstGeom prst="rect">
                <a:avLst/>
              </a:prstGeom>
              <a:blipFill>
                <a:blip r:embed="rId4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3" name="object 23"/>
              <p:cNvSpPr/>
              <p:nvPr/>
            </p:nvSpPr>
            <p:spPr>
              <a:xfrm>
                <a:off x="2846829" y="3256152"/>
                <a:ext cx="360045" cy="360045"/>
              </a:xfrm>
              <a:custGeom>
                <a:avLst/>
                <a:gdLst/>
                <a:ahLst/>
                <a:cxnLst/>
                <a:rect l="l" t="t" r="r" b="b"/>
                <a:pathLst>
                  <a:path w="360045" h="360045">
                    <a:moveTo>
                      <a:pt x="307279" y="52720"/>
                    </a:moveTo>
                    <a:lnTo>
                      <a:pt x="336568" y="91103"/>
                    </a:lnTo>
                    <a:lnTo>
                      <a:pt x="354142" y="134338"/>
                    </a:lnTo>
                    <a:lnTo>
                      <a:pt x="360000" y="180000"/>
                    </a:lnTo>
                    <a:lnTo>
                      <a:pt x="354142" y="225661"/>
                    </a:lnTo>
                    <a:lnTo>
                      <a:pt x="336568" y="268897"/>
                    </a:lnTo>
                    <a:lnTo>
                      <a:pt x="307279" y="307279"/>
                    </a:lnTo>
                    <a:lnTo>
                      <a:pt x="268896" y="336569"/>
                    </a:lnTo>
                    <a:lnTo>
                      <a:pt x="225661" y="354142"/>
                    </a:lnTo>
                    <a:lnTo>
                      <a:pt x="179999" y="360000"/>
                    </a:lnTo>
                    <a:lnTo>
                      <a:pt x="134338" y="354142"/>
                    </a:lnTo>
                    <a:lnTo>
                      <a:pt x="91102" y="336569"/>
                    </a:lnTo>
                    <a:lnTo>
                      <a:pt x="52720" y="307279"/>
                    </a:lnTo>
                    <a:lnTo>
                      <a:pt x="23431" y="268897"/>
                    </a:lnTo>
                    <a:lnTo>
                      <a:pt x="5857" y="225661"/>
                    </a:lnTo>
                    <a:lnTo>
                      <a:pt x="0" y="180000"/>
                    </a:lnTo>
                    <a:lnTo>
                      <a:pt x="5857" y="134338"/>
                    </a:lnTo>
                    <a:lnTo>
                      <a:pt x="23431" y="91103"/>
                    </a:lnTo>
                    <a:lnTo>
                      <a:pt x="52720" y="52720"/>
                    </a:lnTo>
                    <a:lnTo>
                      <a:pt x="91102" y="23431"/>
                    </a:lnTo>
                    <a:lnTo>
                      <a:pt x="134338" y="5857"/>
                    </a:lnTo>
                    <a:lnTo>
                      <a:pt x="179999" y="0"/>
                    </a:lnTo>
                    <a:lnTo>
                      <a:pt x="225661" y="5857"/>
                    </a:lnTo>
                    <a:lnTo>
                      <a:pt x="268896" y="23431"/>
                    </a:lnTo>
                    <a:lnTo>
                      <a:pt x="307279" y="52720"/>
                    </a:lnTo>
                  </a:path>
                </a:pathLst>
              </a:custGeom>
              <a:ln w="25400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4" name="object 24"/>
              <p:cNvSpPr/>
              <p:nvPr/>
            </p:nvSpPr>
            <p:spPr>
              <a:xfrm>
                <a:off x="3218394" y="3540854"/>
                <a:ext cx="4116704" cy="450850"/>
              </a:xfrm>
              <a:custGeom>
                <a:avLst/>
                <a:gdLst/>
                <a:ahLst/>
                <a:cxnLst/>
                <a:rect l="l" t="t" r="r" b="b"/>
                <a:pathLst>
                  <a:path w="4116704" h="450850">
                    <a:moveTo>
                      <a:pt x="0" y="450339"/>
                    </a:moveTo>
                    <a:lnTo>
                      <a:pt x="4116285" y="0"/>
                    </a:lnTo>
                  </a:path>
                </a:pathLst>
              </a:custGeom>
              <a:ln w="25400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5" name="object 25"/>
              <p:cNvSpPr/>
              <p:nvPr/>
            </p:nvSpPr>
            <p:spPr>
              <a:xfrm>
                <a:off x="7319493" y="3505431"/>
                <a:ext cx="88485" cy="70848"/>
              </a:xfrm>
              <a:prstGeom prst="rect">
                <a:avLst/>
              </a:prstGeom>
              <a:blipFill>
                <a:blip r:embed="rId5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6" name="object 26"/>
              <p:cNvSpPr/>
              <p:nvPr/>
            </p:nvSpPr>
            <p:spPr>
              <a:xfrm>
                <a:off x="2846829" y="3832151"/>
                <a:ext cx="360045" cy="360045"/>
              </a:xfrm>
              <a:custGeom>
                <a:avLst/>
                <a:gdLst/>
                <a:ahLst/>
                <a:cxnLst/>
                <a:rect l="l" t="t" r="r" b="b"/>
                <a:pathLst>
                  <a:path w="360045" h="360045">
                    <a:moveTo>
                      <a:pt x="307279" y="52720"/>
                    </a:moveTo>
                    <a:lnTo>
                      <a:pt x="336568" y="91103"/>
                    </a:lnTo>
                    <a:lnTo>
                      <a:pt x="354142" y="134338"/>
                    </a:lnTo>
                    <a:lnTo>
                      <a:pt x="360000" y="180000"/>
                    </a:lnTo>
                    <a:lnTo>
                      <a:pt x="354142" y="225661"/>
                    </a:lnTo>
                    <a:lnTo>
                      <a:pt x="336568" y="268897"/>
                    </a:lnTo>
                    <a:lnTo>
                      <a:pt x="307279" y="307279"/>
                    </a:lnTo>
                    <a:lnTo>
                      <a:pt x="268896" y="336569"/>
                    </a:lnTo>
                    <a:lnTo>
                      <a:pt x="225661" y="354142"/>
                    </a:lnTo>
                    <a:lnTo>
                      <a:pt x="179999" y="360000"/>
                    </a:lnTo>
                    <a:lnTo>
                      <a:pt x="134338" y="354142"/>
                    </a:lnTo>
                    <a:lnTo>
                      <a:pt x="91102" y="336569"/>
                    </a:lnTo>
                    <a:lnTo>
                      <a:pt x="52720" y="307279"/>
                    </a:lnTo>
                    <a:lnTo>
                      <a:pt x="23431" y="268897"/>
                    </a:lnTo>
                    <a:lnTo>
                      <a:pt x="5857" y="225661"/>
                    </a:lnTo>
                    <a:lnTo>
                      <a:pt x="0" y="180000"/>
                    </a:lnTo>
                    <a:lnTo>
                      <a:pt x="5857" y="134338"/>
                    </a:lnTo>
                    <a:lnTo>
                      <a:pt x="23431" y="91103"/>
                    </a:lnTo>
                    <a:lnTo>
                      <a:pt x="52720" y="52720"/>
                    </a:lnTo>
                    <a:lnTo>
                      <a:pt x="91102" y="23431"/>
                    </a:lnTo>
                    <a:lnTo>
                      <a:pt x="134338" y="5857"/>
                    </a:lnTo>
                    <a:lnTo>
                      <a:pt x="179999" y="0"/>
                    </a:lnTo>
                    <a:lnTo>
                      <a:pt x="225661" y="5857"/>
                    </a:lnTo>
                    <a:lnTo>
                      <a:pt x="268896" y="23431"/>
                    </a:lnTo>
                    <a:lnTo>
                      <a:pt x="307279" y="52720"/>
                    </a:lnTo>
                  </a:path>
                </a:pathLst>
              </a:custGeom>
              <a:ln w="25400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7" name="object 27"/>
              <p:cNvSpPr/>
              <p:nvPr/>
            </p:nvSpPr>
            <p:spPr>
              <a:xfrm>
                <a:off x="3214469" y="3576937"/>
                <a:ext cx="4126865" cy="967740"/>
              </a:xfrm>
              <a:custGeom>
                <a:avLst/>
                <a:gdLst/>
                <a:ahLst/>
                <a:cxnLst/>
                <a:rect l="l" t="t" r="r" b="b"/>
                <a:pathLst>
                  <a:path w="4126865" h="967739">
                    <a:moveTo>
                      <a:pt x="0" y="967232"/>
                    </a:moveTo>
                    <a:lnTo>
                      <a:pt x="4126354" y="0"/>
                    </a:lnTo>
                  </a:path>
                </a:pathLst>
              </a:custGeom>
              <a:ln w="25400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8" name="object 28"/>
              <p:cNvSpPr/>
              <p:nvPr/>
            </p:nvSpPr>
            <p:spPr>
              <a:xfrm>
                <a:off x="7322906" y="3541982"/>
                <a:ext cx="89969" cy="69913"/>
              </a:xfrm>
              <a:prstGeom prst="rect">
                <a:avLst/>
              </a:prstGeom>
              <a:blipFill>
                <a:blip r:embed="rId6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9" name="object 29"/>
              <p:cNvSpPr/>
              <p:nvPr/>
            </p:nvSpPr>
            <p:spPr>
              <a:xfrm>
                <a:off x="2846829" y="4408152"/>
                <a:ext cx="360045" cy="360045"/>
              </a:xfrm>
              <a:custGeom>
                <a:avLst/>
                <a:gdLst/>
                <a:ahLst/>
                <a:cxnLst/>
                <a:rect l="l" t="t" r="r" b="b"/>
                <a:pathLst>
                  <a:path w="360045" h="360045">
                    <a:moveTo>
                      <a:pt x="307279" y="52720"/>
                    </a:moveTo>
                    <a:lnTo>
                      <a:pt x="336568" y="91103"/>
                    </a:lnTo>
                    <a:lnTo>
                      <a:pt x="354142" y="134338"/>
                    </a:lnTo>
                    <a:lnTo>
                      <a:pt x="360000" y="180000"/>
                    </a:lnTo>
                    <a:lnTo>
                      <a:pt x="354142" y="225661"/>
                    </a:lnTo>
                    <a:lnTo>
                      <a:pt x="336568" y="268897"/>
                    </a:lnTo>
                    <a:lnTo>
                      <a:pt x="307279" y="307279"/>
                    </a:lnTo>
                    <a:lnTo>
                      <a:pt x="268896" y="336569"/>
                    </a:lnTo>
                    <a:lnTo>
                      <a:pt x="225661" y="354142"/>
                    </a:lnTo>
                    <a:lnTo>
                      <a:pt x="179999" y="360000"/>
                    </a:lnTo>
                    <a:lnTo>
                      <a:pt x="134338" y="354142"/>
                    </a:lnTo>
                    <a:lnTo>
                      <a:pt x="91102" y="336569"/>
                    </a:lnTo>
                    <a:lnTo>
                      <a:pt x="52720" y="307279"/>
                    </a:lnTo>
                    <a:lnTo>
                      <a:pt x="23431" y="268897"/>
                    </a:lnTo>
                    <a:lnTo>
                      <a:pt x="5857" y="225661"/>
                    </a:lnTo>
                    <a:lnTo>
                      <a:pt x="0" y="180000"/>
                    </a:lnTo>
                    <a:lnTo>
                      <a:pt x="5857" y="134338"/>
                    </a:lnTo>
                    <a:lnTo>
                      <a:pt x="23431" y="91103"/>
                    </a:lnTo>
                    <a:lnTo>
                      <a:pt x="52720" y="52720"/>
                    </a:lnTo>
                    <a:lnTo>
                      <a:pt x="91102" y="23431"/>
                    </a:lnTo>
                    <a:lnTo>
                      <a:pt x="134338" y="5857"/>
                    </a:lnTo>
                    <a:lnTo>
                      <a:pt x="179999" y="0"/>
                    </a:lnTo>
                    <a:lnTo>
                      <a:pt x="225661" y="5857"/>
                    </a:lnTo>
                    <a:lnTo>
                      <a:pt x="268896" y="23431"/>
                    </a:lnTo>
                    <a:lnTo>
                      <a:pt x="307279" y="52720"/>
                    </a:lnTo>
                  </a:path>
                </a:pathLst>
              </a:custGeom>
              <a:ln w="25400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21"/>
                <p:cNvSpPr/>
                <p:nvPr/>
              </p:nvSpPr>
              <p:spPr>
                <a:xfrm>
                  <a:off x="1792169" y="3441351"/>
                  <a:ext cx="539763" cy="39895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ro-RO" i="1" spc="5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ro-RO" i="1" spc="5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ro-RO" b="0" i="1" spc="5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/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Rectangle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2169" y="3441351"/>
                  <a:ext cx="539763" cy="398955"/>
                </a:xfrm>
                <a:prstGeom prst="rect">
                  <a:avLst/>
                </a:prstGeom>
                <a:blipFill>
                  <a:blip r:embed="rId7"/>
                  <a:stretch>
                    <a:fillRect b="-645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/>
                <p:cNvSpPr/>
                <p:nvPr/>
              </p:nvSpPr>
              <p:spPr>
                <a:xfrm>
                  <a:off x="1785786" y="2532157"/>
                  <a:ext cx="539763" cy="39754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ro-RO" i="1" spc="5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ro-RO" i="1" spc="5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ro-RO" b="0" i="1" spc="5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/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3" name="Rectangle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85786" y="2532157"/>
                  <a:ext cx="539763" cy="397545"/>
                </a:xfrm>
                <a:prstGeom prst="rect">
                  <a:avLst/>
                </a:prstGeom>
                <a:blipFill>
                  <a:blip r:embed="rId8"/>
                  <a:stretch>
                    <a:fillRect b="-645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ectangle 23"/>
                <p:cNvSpPr/>
                <p:nvPr/>
              </p:nvSpPr>
              <p:spPr>
                <a:xfrm>
                  <a:off x="1827943" y="1663224"/>
                  <a:ext cx="485290" cy="38898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Rectangle 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7943" y="1663224"/>
                  <a:ext cx="485290" cy="388988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tangle 24"/>
                <p:cNvSpPr/>
                <p:nvPr/>
              </p:nvSpPr>
              <p:spPr>
                <a:xfrm>
                  <a:off x="1791406" y="4322982"/>
                  <a:ext cx="539763" cy="40318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ro-RO" i="1" spc="5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ro-RO" i="1" spc="5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ro-RO" b="0" i="1" spc="5" dirty="0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  <m:sup/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Rectangle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1406" y="4322982"/>
                  <a:ext cx="539763" cy="403187"/>
                </a:xfrm>
                <a:prstGeom prst="rect">
                  <a:avLst/>
                </a:prstGeom>
                <a:blipFill>
                  <a:blip r:embed="rId10"/>
                  <a:stretch>
                    <a:fillRect b="-793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/>
                <p:cNvSpPr/>
                <p:nvPr/>
              </p:nvSpPr>
              <p:spPr>
                <a:xfrm>
                  <a:off x="1818715" y="5181332"/>
                  <a:ext cx="539763" cy="39927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ro-RO" i="1" spc="5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ro-RO" i="1" spc="5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ro-RO" b="0" i="1" spc="5" dirty="0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  <m:sup/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Rectangle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18715" y="5181332"/>
                  <a:ext cx="539763" cy="399276"/>
                </a:xfrm>
                <a:prstGeom prst="rect">
                  <a:avLst/>
                </a:prstGeom>
                <a:blipFill>
                  <a:blip r:embed="rId11"/>
                  <a:stretch>
                    <a:fillRect b="-645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/>
                <p:cNvSpPr/>
                <p:nvPr/>
              </p:nvSpPr>
              <p:spPr>
                <a:xfrm>
                  <a:off x="4290869" y="2683089"/>
                  <a:ext cx="587660" cy="39754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ro-RO" i="1" spc="5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ro-RO" i="1" spc="5" dirty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ro-RO" b="0" i="1" spc="5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/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" name="Rectangle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90869" y="2683089"/>
                  <a:ext cx="587660" cy="397545"/>
                </a:xfrm>
                <a:prstGeom prst="rect">
                  <a:avLst/>
                </a:prstGeom>
                <a:blipFill>
                  <a:blip r:embed="rId12"/>
                  <a:stretch>
                    <a:fillRect b="-645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/>
                <p:cNvSpPr/>
                <p:nvPr/>
              </p:nvSpPr>
              <p:spPr>
                <a:xfrm>
                  <a:off x="4584700" y="2263575"/>
                  <a:ext cx="587661" cy="3970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ro-RO" i="1" spc="5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ro-RO" i="1" spc="5" dirty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ro-RO" i="1" spc="5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/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" name="Rectangle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84700" y="2263575"/>
                  <a:ext cx="587661" cy="397032"/>
                </a:xfrm>
                <a:prstGeom prst="rect">
                  <a:avLst/>
                </a:prstGeom>
                <a:blipFill>
                  <a:blip r:embed="rId13"/>
                  <a:stretch>
                    <a:fillRect b="-819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Rectangle 28"/>
                <p:cNvSpPr/>
                <p:nvPr/>
              </p:nvSpPr>
              <p:spPr>
                <a:xfrm>
                  <a:off x="3997038" y="3239119"/>
                  <a:ext cx="587660" cy="39895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ro-RO" i="1" spc="5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ro-RO" i="1" spc="5" dirty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ro-RO" b="0" i="1" spc="5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/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Rectangle 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7038" y="3239119"/>
                  <a:ext cx="587660" cy="398955"/>
                </a:xfrm>
                <a:prstGeom prst="rect">
                  <a:avLst/>
                </a:prstGeom>
                <a:blipFill>
                  <a:blip r:embed="rId14"/>
                  <a:stretch>
                    <a:fillRect b="-645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Rectangle 29"/>
                <p:cNvSpPr/>
                <p:nvPr/>
              </p:nvSpPr>
              <p:spPr>
                <a:xfrm>
                  <a:off x="3997038" y="3828524"/>
                  <a:ext cx="587660" cy="39677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ro-RO" i="1" spc="5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ro-RO" i="1" spc="5" dirty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ro-RO" b="0" i="1" spc="5" dirty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  <m:sup/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Rectangle 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7038" y="3828524"/>
                  <a:ext cx="587660" cy="396775"/>
                </a:xfrm>
                <a:prstGeom prst="rect">
                  <a:avLst/>
                </a:prstGeom>
                <a:blipFill>
                  <a:blip r:embed="rId15"/>
                  <a:stretch>
                    <a:fillRect b="-645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ctangle 30"/>
                <p:cNvSpPr/>
                <p:nvPr/>
              </p:nvSpPr>
              <p:spPr>
                <a:xfrm>
                  <a:off x="4127500" y="4422604"/>
                  <a:ext cx="587660" cy="40318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ro-RO" i="1" spc="5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ro-RO" i="1" spc="5" dirty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ro-RO" b="0" i="1" spc="5" dirty="0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  <m:sup/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1" name="Rectangle 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27500" y="4422604"/>
                  <a:ext cx="587660" cy="403187"/>
                </a:xfrm>
                <a:prstGeom prst="rect">
                  <a:avLst/>
                </a:prstGeom>
                <a:blipFill>
                  <a:blip r:embed="rId16"/>
                  <a:stretch>
                    <a:fillRect b="-634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/>
                <p:cNvSpPr/>
                <p:nvPr/>
              </p:nvSpPr>
              <p:spPr>
                <a:xfrm>
                  <a:off x="8936672" y="3551726"/>
                  <a:ext cx="53354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o-RO" i="1" spc="5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o-RO" i="1" spc="5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/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" name="Rectangle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36672" y="3551726"/>
                  <a:ext cx="533544" cy="369332"/>
                </a:xfrm>
                <a:prstGeom prst="rect">
                  <a:avLst/>
                </a:prstGeom>
                <a:blipFill>
                  <a:blip r:embed="rId17"/>
                  <a:stretch>
                    <a:fillRect b="-1206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33" name="Picture 32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489700" y="4039527"/>
            <a:ext cx="3047664" cy="2935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422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object 9"/>
              <p:cNvSpPr txBox="1"/>
              <p:nvPr/>
            </p:nvSpPr>
            <p:spPr>
              <a:xfrm>
                <a:off x="600278" y="1419225"/>
                <a:ext cx="9314180" cy="5392695"/>
              </a:xfrm>
              <a:prstGeom prst="rect">
                <a:avLst/>
              </a:prstGeom>
            </p:spPr>
            <p:txBody>
              <a:bodyPr vert="horz" wrap="square" lIns="0" tIns="191770" rIns="0" bIns="0" rtlCol="0">
                <a:spAutoFit/>
              </a:bodyPr>
              <a:lstStyle/>
              <a:p>
                <a:pPr marL="274320" indent="-256032">
                  <a:lnSpc>
                    <a:spcPct val="100000"/>
                  </a:lnSpc>
                  <a:spcBef>
                    <a:spcPts val="1510"/>
                  </a:spcBef>
                  <a:buFont typeface="Arial" panose="020B0604020202020204" pitchFamily="34" charset="0"/>
                  <a:buChar char="•"/>
                  <a:tabLst>
                    <a:tab pos="270510" algn="l"/>
                  </a:tabLst>
                </a:pPr>
                <a:r>
                  <a:rPr lang="en-US" sz="2050" b="1" spc="5" dirty="0" smtClean="0">
                    <a:latin typeface="Book Antiqua"/>
                    <a:cs typeface="Book Antiqua"/>
                  </a:rPr>
                  <a:t>Fiecare neuron </a:t>
                </a:r>
                <a:r>
                  <a:rPr lang="ro-RO" sz="2050" b="1" spc="5" dirty="0" smtClean="0">
                    <a:latin typeface="Book Antiqua"/>
                    <a:cs typeface="Book Antiqua"/>
                  </a:rPr>
                  <a:t>calculează </a:t>
                </a:r>
                <a:r>
                  <a:rPr lang="ro-RO" sz="2050" b="1" i="1" spc="5" dirty="0" smtClean="0">
                    <a:latin typeface="Book Antiqua"/>
                    <a:cs typeface="Book Antiqua"/>
                  </a:rPr>
                  <a:t>starea sa internă </a:t>
                </a:r>
                <a:r>
                  <a:rPr lang="ro-RO" sz="2050" b="1" spc="5" dirty="0" smtClean="0">
                    <a:latin typeface="Book Antiqua"/>
                    <a:cs typeface="Book Antiqua"/>
                  </a:rPr>
                  <a:t>sau </a:t>
                </a:r>
                <a:r>
                  <a:rPr lang="ro-RO" sz="2050" b="1" i="1" spc="5" dirty="0" smtClean="0">
                    <a:latin typeface="Book Antiqua"/>
                    <a:cs typeface="Book Antiqua"/>
                  </a:rPr>
                  <a:t>activarea (excitația totală) </a:t>
                </a:r>
                <a:r>
                  <a:rPr lang="ro-RO" sz="2050" b="1" spc="5" dirty="0" smtClean="0">
                    <a:latin typeface="Book Antiqua"/>
                    <a:cs typeface="Book Antiqua"/>
                  </a:rPr>
                  <a:t>ca fiind suma ponderată a semnalelor de intrare </a:t>
                </a:r>
              </a:p>
              <a:p>
                <a:pPr marL="274320" indent="-256032">
                  <a:lnSpc>
                    <a:spcPct val="100000"/>
                  </a:lnSpc>
                  <a:spcBef>
                    <a:spcPts val="1510"/>
                  </a:spcBef>
                  <a:buFont typeface="Arial" panose="020B0604020202020204" pitchFamily="34" charset="0"/>
                  <a:buChar char="•"/>
                  <a:tabLst>
                    <a:tab pos="270510" algn="l"/>
                  </a:tabLst>
                </a:pPr>
                <a:r>
                  <a:rPr lang="ro-RO" sz="2050" spc="5" dirty="0" smtClean="0">
                    <a:latin typeface="Book Antiqua"/>
                    <a:cs typeface="Book Antiqua"/>
                  </a:rPr>
                  <a:t>Notând cu </a:t>
                </a:r>
                <a14:m>
                  <m:oMath xmlns:m="http://schemas.openxmlformats.org/officeDocument/2006/math">
                    <m:r>
                      <a:rPr lang="ro-RO" sz="2050" i="1" spc="5" dirty="0" smtClean="0">
                        <a:latin typeface="Cambria Math" panose="02040503050406030204" pitchFamily="18" charset="0"/>
                        <a:cs typeface="Book Antiqua"/>
                      </a:rPr>
                      <m:t>𝑠</m:t>
                    </m:r>
                  </m:oMath>
                </a14:m>
                <a:r>
                  <a:rPr lang="ro-RO" sz="2050" spc="5" dirty="0" smtClean="0">
                    <a:latin typeface="Book Antiqua"/>
                    <a:cs typeface="Book Antiqua"/>
                  </a:rPr>
                  <a:t> activarea avem:</a:t>
                </a:r>
              </a:p>
              <a:p>
                <a:pPr marL="18288">
                  <a:lnSpc>
                    <a:spcPct val="100000"/>
                  </a:lnSpc>
                  <a:spcBef>
                    <a:spcPts val="1510"/>
                  </a:spcBef>
                  <a:tabLst>
                    <a:tab pos="270510" algn="l"/>
                  </a:tabLst>
                </a:pPr>
                <a:endParaRPr lang="en-US" sz="2050" b="1" spc="5" dirty="0" smtClean="0">
                  <a:latin typeface="Book Antiqua"/>
                  <a:cs typeface="Book Antiqua"/>
                </a:endParaRPr>
              </a:p>
              <a:p>
                <a:pPr marL="275590" lvl="1">
                  <a:spcBef>
                    <a:spcPts val="1410"/>
                  </a:spcBef>
                  <a:tabLst>
                    <a:tab pos="54927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o-RO" sz="3600" b="0" i="1" spc="5" dirty="0" smtClean="0">
                          <a:latin typeface="Cambria Math" panose="02040503050406030204" pitchFamily="18" charset="0"/>
                          <a:cs typeface="Book Antiqua"/>
                        </a:rPr>
                        <m:t>𝑠</m:t>
                      </m:r>
                      <m:r>
                        <a:rPr lang="ro-RO" sz="3600" i="1" spc="5" dirty="0" smtClean="0">
                          <a:latin typeface="Cambria Math" panose="02040503050406030204" pitchFamily="18" charset="0"/>
                          <a:cs typeface="Book Antiqua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ro-RO" sz="3600" i="1" spc="5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ro-RO" sz="3600" b="0" i="1" spc="5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ro-RO" sz="3600" b="0" i="1" spc="5" dirty="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ro-RO" sz="3600" b="0" i="1" spc="5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ro-RO" sz="3600" b="0" i="1" spc="5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o-RO" sz="3600" b="0" i="1" spc="5" dirty="0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ro-RO" sz="3600" b="0" i="1" spc="5" dirty="0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ro-RO" sz="3600" i="1" spc="5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o-RO" sz="3600" b="0" i="1" spc="5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o-RO" sz="3600" i="1" spc="5" dirty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ro-RO" sz="3600" i="1" spc="5" dirty="0" smtClean="0">
                          <a:latin typeface="Cambria Math" panose="02040503050406030204" pitchFamily="18" charset="0"/>
                          <a:cs typeface="Book Antiqua"/>
                        </a:rPr>
                        <m:t> </m:t>
                      </m:r>
                    </m:oMath>
                  </m:oMathPara>
                </a14:m>
                <a:endParaRPr lang="ro-RO" sz="2050" spc="5" dirty="0" smtClean="0">
                  <a:latin typeface="Book Antiqua"/>
                  <a:cs typeface="Book Antiqua"/>
                </a:endParaRPr>
              </a:p>
              <a:p>
                <a:pPr marL="548640" lvl="1" indent="-273050">
                  <a:spcBef>
                    <a:spcPts val="1410"/>
                  </a:spcBef>
                  <a:buFont typeface="Arial"/>
                  <a:buChar char="–"/>
                  <a:tabLst>
                    <a:tab pos="549275" algn="l"/>
                  </a:tabLst>
                </a:pPr>
                <a:endParaRPr lang="ro-RO" sz="2050" spc="5" dirty="0">
                  <a:latin typeface="Book Antiqua"/>
                  <a:cs typeface="Book Antiqua"/>
                </a:endParaRPr>
              </a:p>
              <a:p>
                <a:pPr marL="548640" lvl="1" indent="-273050">
                  <a:spcBef>
                    <a:spcPts val="1410"/>
                  </a:spcBef>
                  <a:buFont typeface="Arial"/>
                  <a:buChar char="–"/>
                  <a:tabLst>
                    <a:tab pos="549275" algn="l"/>
                  </a:tabLst>
                </a:pPr>
                <a:r>
                  <a:rPr lang="ro-RO" sz="2050" spc="5" dirty="0" smtClean="0">
                    <a:latin typeface="Book Antiqua"/>
                    <a:cs typeface="Times New Roman"/>
                  </a:rPr>
                  <a:t>În modelul McCulloch-Pitts fiecare neuron este caracterizat de un </a:t>
                </a:r>
                <a14:m>
                  <m:oMath xmlns:m="http://schemas.openxmlformats.org/officeDocument/2006/math">
                    <m:r>
                      <a:rPr lang="ro-RO" sz="2050" i="1" spc="5" dirty="0" smtClean="0">
                        <a:latin typeface="Cambria Math" panose="02040503050406030204" pitchFamily="18" charset="0"/>
                        <a:cs typeface="Times New Roman"/>
                      </a:rPr>
                      <m:t>𝑝𝑟𝑎𝑔</m:t>
                    </m:r>
                    <m:r>
                      <a:rPr lang="ro-RO" sz="2050" i="1" spc="5" dirty="0" smtClean="0">
                        <a:latin typeface="Cambria Math" panose="02040503050406030204" pitchFamily="18" charset="0"/>
                        <a:cs typeface="Times New Roman"/>
                      </a:rPr>
                      <m:t> </m:t>
                    </m:r>
                    <m:r>
                      <a:rPr lang="ro-RO" sz="2050" i="1" spc="5" dirty="0" smtClean="0">
                        <a:latin typeface="Cambria Math" panose="02040503050406030204" pitchFamily="18" charset="0"/>
                        <a:cs typeface="Times New Roman"/>
                      </a:rPr>
                      <m:t>𝑑𝑒</m:t>
                    </m:r>
                    <m:r>
                      <a:rPr lang="ro-RO" sz="2050" i="1" spc="5" dirty="0" smtClean="0">
                        <a:latin typeface="Cambria Math" panose="02040503050406030204" pitchFamily="18" charset="0"/>
                        <a:cs typeface="Times New Roman"/>
                      </a:rPr>
                      <m:t> </m:t>
                    </m:r>
                    <m:r>
                      <a:rPr lang="ro-RO" sz="2050" i="1" spc="5" dirty="0" smtClean="0">
                        <a:latin typeface="Cambria Math" panose="02040503050406030204" pitchFamily="18" charset="0"/>
                        <a:cs typeface="Times New Roman"/>
                      </a:rPr>
                      <m:t>𝑒𝑥𝑐𝑖𝑡𝑎𝑟𝑒</m:t>
                    </m:r>
                  </m:oMath>
                </a14:m>
                <a:endParaRPr lang="ro-RO" sz="2050" dirty="0" smtClean="0">
                  <a:latin typeface="Book Antiqua"/>
                  <a:cs typeface="Times New Roman"/>
                </a:endParaRPr>
              </a:p>
              <a:p>
                <a:pPr marL="275590" lvl="1">
                  <a:lnSpc>
                    <a:spcPct val="100000"/>
                  </a:lnSpc>
                  <a:spcBef>
                    <a:spcPts val="1410"/>
                  </a:spcBef>
                  <a:tabLst>
                    <a:tab pos="549275" algn="l"/>
                  </a:tabLst>
                </a:pPr>
                <a:endParaRPr lang="ro-RO" sz="3200" dirty="0" smtClean="0"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9" name="object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278" y="1419225"/>
                <a:ext cx="9314180" cy="5392695"/>
              </a:xfrm>
              <a:prstGeom prst="rect">
                <a:avLst/>
              </a:prstGeom>
              <a:blipFill>
                <a:blip r:embed="rId3"/>
                <a:stretch>
                  <a:fillRect l="-13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bject 10"/>
          <p:cNvSpPr/>
          <p:nvPr/>
        </p:nvSpPr>
        <p:spPr>
          <a:xfrm>
            <a:off x="554405" y="7023487"/>
            <a:ext cx="9583420" cy="0"/>
          </a:xfrm>
          <a:custGeom>
            <a:avLst/>
            <a:gdLst/>
            <a:ahLst/>
            <a:cxnLst/>
            <a:rect l="l" t="t" r="r" b="b"/>
            <a:pathLst>
              <a:path w="9583420">
                <a:moveTo>
                  <a:pt x="0" y="0"/>
                </a:moveTo>
                <a:lnTo>
                  <a:pt x="9583204" y="0"/>
                </a:lnTo>
              </a:path>
            </a:pathLst>
          </a:custGeom>
          <a:ln w="17716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8224" y="429171"/>
            <a:ext cx="479601" cy="406135"/>
          </a:xfrm>
          <a:prstGeom prst="rect">
            <a:avLst/>
          </a:prstGeom>
        </p:spPr>
      </p:pic>
      <p:sp>
        <p:nvSpPr>
          <p:cNvPr id="11" name="object 7"/>
          <p:cNvSpPr txBox="1">
            <a:spLocks noGrp="1"/>
          </p:cNvSpPr>
          <p:nvPr>
            <p:ph type="title"/>
          </p:nvPr>
        </p:nvSpPr>
        <p:spPr>
          <a:xfrm>
            <a:off x="1827860" y="394076"/>
            <a:ext cx="7036434" cy="47000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25"/>
              </a:spcBef>
            </a:pPr>
            <a:r>
              <a:rPr lang="ro-RO" spc="10" dirty="0" smtClean="0">
                <a:solidFill>
                  <a:srgbClr val="3A3AA0"/>
                </a:solidFill>
              </a:rPr>
              <a:t>Activarea neuronului</a:t>
            </a:r>
            <a:endParaRPr spc="10" dirty="0">
              <a:solidFill>
                <a:srgbClr val="3A3A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2008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827860" y="394076"/>
            <a:ext cx="7036434" cy="47000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25"/>
              </a:spcBef>
            </a:pPr>
            <a:r>
              <a:rPr lang="ro-RO" spc="10" dirty="0" smtClean="0">
                <a:solidFill>
                  <a:srgbClr val="3A3AA0"/>
                </a:solidFill>
              </a:rPr>
              <a:t>Prag de excitare</a:t>
            </a:r>
            <a:endParaRPr spc="10" dirty="0">
              <a:solidFill>
                <a:srgbClr val="3A3A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object 9"/>
              <p:cNvSpPr txBox="1"/>
              <p:nvPr/>
            </p:nvSpPr>
            <p:spPr>
              <a:xfrm>
                <a:off x="600278" y="1625682"/>
                <a:ext cx="9314180" cy="4369786"/>
              </a:xfrm>
              <a:prstGeom prst="rect">
                <a:avLst/>
              </a:prstGeom>
            </p:spPr>
            <p:txBody>
              <a:bodyPr vert="horz" wrap="square" lIns="0" tIns="191770" rIns="0" bIns="0" rtlCol="0">
                <a:spAutoFit/>
              </a:bodyPr>
              <a:lstStyle/>
              <a:p>
                <a:pPr marL="274320" indent="-256032">
                  <a:lnSpc>
                    <a:spcPct val="100000"/>
                  </a:lnSpc>
                  <a:spcBef>
                    <a:spcPts val="1510"/>
                  </a:spcBef>
                  <a:buFont typeface="Arial" panose="020B0604020202020204" pitchFamily="34" charset="0"/>
                  <a:buChar char="•"/>
                  <a:tabLst>
                    <a:tab pos="270510" algn="l"/>
                  </a:tabLst>
                </a:pPr>
                <a:r>
                  <a:rPr lang="ro-RO" sz="2050" b="1" spc="5" dirty="0" smtClean="0">
                    <a:latin typeface="Book Antiqua"/>
                    <a:cs typeface="Book Antiqua"/>
                  </a:rPr>
                  <a:t>Vom nota pragul de excitare prin </a:t>
                </a:r>
                <a14:m>
                  <m:oMath xmlns:m="http://schemas.openxmlformats.org/officeDocument/2006/math">
                    <m:r>
                      <a:rPr lang="ro-RO" sz="2050" b="1" i="1" spc="5" dirty="0" smtClean="0">
                        <a:latin typeface="Cambria Math" panose="02040503050406030204" pitchFamily="18" charset="0"/>
                        <a:cs typeface="Book Antiqua"/>
                      </a:rPr>
                      <m:t>𝒕</m:t>
                    </m:r>
                  </m:oMath>
                </a14:m>
                <a:endParaRPr lang="ro-RO" sz="2050" b="1" spc="5" dirty="0" smtClean="0">
                  <a:latin typeface="Book Antiqua"/>
                  <a:cs typeface="Book Antiqua"/>
                </a:endParaRPr>
              </a:p>
              <a:p>
                <a:pPr marL="548640" lvl="1" indent="-273050">
                  <a:spcBef>
                    <a:spcPts val="1410"/>
                  </a:spcBef>
                  <a:buFont typeface="Arial"/>
                  <a:buChar char="–"/>
                  <a:tabLst>
                    <a:tab pos="549275" algn="l"/>
                  </a:tabLst>
                </a:pPr>
                <a:r>
                  <a:rPr lang="ro-RO" sz="2050" spc="5" dirty="0" smtClean="0">
                    <a:latin typeface="Book Antiqua"/>
                    <a:cs typeface="Times New Roman"/>
                  </a:rPr>
                  <a:t>Ieșirea</a:t>
                </a:r>
                <a:r>
                  <a:rPr lang="en-US" sz="2050" spc="5" dirty="0" smtClean="0">
                    <a:latin typeface="Book Antiqua"/>
                    <a:cs typeface="Times New Roman"/>
                  </a:rPr>
                  <a:t> </a:t>
                </a:r>
                <a:r>
                  <a:rPr lang="ro-RO" sz="2050" spc="5" dirty="0">
                    <a:latin typeface="Book Antiqua"/>
                    <a:cs typeface="Times New Roman"/>
                  </a:rPr>
                  <a:t> </a:t>
                </a:r>
                <a14:m>
                  <m:oMath xmlns:m="http://schemas.openxmlformats.org/officeDocument/2006/math">
                    <m:r>
                      <a:rPr lang="ro-RO" sz="2050" i="1" spc="5" dirty="0">
                        <a:latin typeface="Cambria Math" panose="02040503050406030204" pitchFamily="18" charset="0"/>
                        <a:cs typeface="Times New Roman"/>
                      </a:rPr>
                      <m:t>𝑦</m:t>
                    </m:r>
                  </m:oMath>
                </a14:m>
                <a:r>
                  <a:rPr lang="ro-RO" sz="2050" spc="5" dirty="0" smtClean="0">
                    <a:latin typeface="Book Antiqua"/>
                    <a:cs typeface="Times New Roman"/>
                  </a:rPr>
                  <a:t> </a:t>
                </a:r>
                <a:r>
                  <a:rPr lang="en-US" sz="2050" spc="5" dirty="0" smtClean="0">
                    <a:latin typeface="Book Antiqua"/>
                    <a:cs typeface="Times New Roman"/>
                  </a:rPr>
                  <a:t>a </a:t>
                </a:r>
                <a:r>
                  <a:rPr lang="ro-RO" sz="2050" spc="5" dirty="0" smtClean="0">
                    <a:latin typeface="Book Antiqua"/>
                    <a:cs typeface="Times New Roman"/>
                  </a:rPr>
                  <a:t>neuronului </a:t>
                </a:r>
                <a:r>
                  <a:rPr lang="ro-RO" sz="2050" dirty="0" smtClean="0">
                    <a:latin typeface="Book Antiqua"/>
                    <a:cs typeface="Times New Roman"/>
                  </a:rPr>
                  <a:t>este 1 dacă activarea totală </a:t>
                </a:r>
                <a14:m>
                  <m:oMath xmlns:m="http://schemas.openxmlformats.org/officeDocument/2006/math">
                    <m:r>
                      <a:rPr lang="ro-RO" sz="2050" i="1" dirty="0" smtClean="0">
                        <a:latin typeface="Cambria Math" panose="02040503050406030204" pitchFamily="18" charset="0"/>
                        <a:cs typeface="Times New Roman"/>
                      </a:rPr>
                      <m:t>𝑠</m:t>
                    </m:r>
                  </m:oMath>
                </a14:m>
                <a:r>
                  <a:rPr lang="ro-RO" sz="2050" dirty="0" smtClean="0">
                    <a:latin typeface="Book Antiqua"/>
                    <a:cs typeface="Times New Roman"/>
                  </a:rPr>
                  <a:t> este egală sau mai mare decât</a:t>
                </a:r>
                <a:r>
                  <a:rPr lang="en-US" sz="2050" dirty="0" smtClean="0">
                    <a:latin typeface="Book Antiqua"/>
                    <a:cs typeface="Times New Roman"/>
                  </a:rPr>
                  <a:t> </a:t>
                </a:r>
                <a:r>
                  <a:rPr lang="en-US" sz="2050" dirty="0" err="1" smtClean="0">
                    <a:latin typeface="Book Antiqua"/>
                    <a:cs typeface="Times New Roman"/>
                  </a:rPr>
                  <a:t>pragul</a:t>
                </a:r>
                <a:r>
                  <a:rPr lang="ro-RO" sz="2050" dirty="0" smtClean="0">
                    <a:latin typeface="Book Antiqua"/>
                    <a:cs typeface="Times New Roman"/>
                  </a:rPr>
                  <a:t> </a:t>
                </a:r>
                <a14:m>
                  <m:oMath xmlns:m="http://schemas.openxmlformats.org/officeDocument/2006/math">
                    <m:r>
                      <a:rPr lang="ro-RO" sz="2050" i="1" dirty="0" smtClean="0">
                        <a:latin typeface="Cambria Math" panose="02040503050406030204" pitchFamily="18" charset="0"/>
                        <a:cs typeface="Times New Roman"/>
                      </a:rPr>
                      <m:t>𝑡</m:t>
                    </m:r>
                  </m:oMath>
                </a14:m>
                <a:endParaRPr lang="ro-RO" sz="2050" dirty="0" smtClean="0">
                  <a:latin typeface="Book Antiqua"/>
                  <a:cs typeface="Times New Roman"/>
                </a:endParaRPr>
              </a:p>
              <a:p>
                <a:pPr marL="275590" lvl="1">
                  <a:spcBef>
                    <a:spcPts val="1410"/>
                  </a:spcBef>
                  <a:tabLst>
                    <a:tab pos="549275" algn="l"/>
                  </a:tabLst>
                </a:pPr>
                <a:r>
                  <a:rPr lang="ro-RO" sz="2050" dirty="0" smtClean="0">
                    <a:latin typeface="Book Antiqua"/>
                    <a:cs typeface="Times New Roman"/>
                  </a:rPr>
                  <a:t>	Dacă </a:t>
                </a:r>
                <a14:m>
                  <m:oMath xmlns:m="http://schemas.openxmlformats.org/officeDocument/2006/math">
                    <m:r>
                      <a:rPr lang="ro-RO" sz="2050" i="1" dirty="0" smtClean="0">
                        <a:latin typeface="Cambria Math" panose="02040503050406030204" pitchFamily="18" charset="0"/>
                        <a:cs typeface="Times New Roman"/>
                      </a:rPr>
                      <m:t>𝑓</m:t>
                    </m:r>
                    <m:r>
                      <a:rPr lang="ro-RO" sz="2050" i="1" dirty="0" smtClean="0">
                        <a:latin typeface="Cambria Math" panose="02040503050406030204" pitchFamily="18" charset="0"/>
                        <a:cs typeface="Times New Roman"/>
                      </a:rPr>
                      <m:t>: </m:t>
                    </m:r>
                    <m:r>
                      <a:rPr lang="ro-RO" sz="2050" i="1" dirty="0" smtClean="0">
                        <a:latin typeface="Cambria Math" panose="02040503050406030204" pitchFamily="18" charset="0"/>
                        <a:cs typeface="Times New Roman"/>
                      </a:rPr>
                      <m:t>𝑅</m:t>
                    </m:r>
                    <m:r>
                      <a:rPr lang="ro-RO" sz="205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/>
                      </a:rPr>
                      <m:t>→</m:t>
                    </m:r>
                    <m:r>
                      <a:rPr lang="en-US" sz="2050" i="1" dirty="0" smtClean="0">
                        <a:latin typeface="Cambria Math" panose="02040503050406030204" pitchFamily="18" charset="0"/>
                        <a:cs typeface="Times New Roman"/>
                      </a:rPr>
                      <m:t>𝑅</m:t>
                    </m:r>
                    <m:r>
                      <a:rPr lang="en-US" sz="2050" i="1" dirty="0" smtClean="0">
                        <a:latin typeface="Cambria Math" panose="02040503050406030204" pitchFamily="18" charset="0"/>
                        <a:cs typeface="Times New Roman"/>
                      </a:rPr>
                      <m:t> </m:t>
                    </m:r>
                  </m:oMath>
                </a14:m>
                <a:r>
                  <a:rPr lang="en-US" sz="2050" dirty="0" err="1" smtClean="0">
                    <a:latin typeface="Book Antiqua"/>
                    <a:cs typeface="Times New Roman"/>
                  </a:rPr>
                  <a:t>este</a:t>
                </a:r>
                <a:r>
                  <a:rPr lang="en-US" sz="2050" dirty="0" smtClean="0">
                    <a:latin typeface="Book Antiqua"/>
                    <a:cs typeface="Times New Roman"/>
                  </a:rPr>
                  <a:t> </a:t>
                </a:r>
                <a:r>
                  <a:rPr lang="ro-RO" sz="2050" b="1" i="1" dirty="0" smtClean="0">
                    <a:latin typeface="Book Antiqua"/>
                    <a:cs typeface="Times New Roman"/>
                  </a:rPr>
                  <a:t>funcția </a:t>
                </a:r>
                <a:r>
                  <a:rPr lang="ro-RO" sz="2050" b="1" i="1" dirty="0">
                    <a:latin typeface="Book Antiqua"/>
                    <a:cs typeface="Times New Roman"/>
                  </a:rPr>
                  <a:t>de răspuns</a:t>
                </a:r>
                <a:r>
                  <a:rPr lang="ro-RO" sz="2050" dirty="0">
                    <a:latin typeface="Book Antiqua"/>
                    <a:cs typeface="Times New Roman"/>
                  </a:rPr>
                  <a:t> </a:t>
                </a:r>
                <a:r>
                  <a:rPr lang="ro-RO" sz="2050" dirty="0" smtClean="0">
                    <a:latin typeface="Book Antiqua"/>
                    <a:cs typeface="Times New Roman"/>
                  </a:rPr>
                  <a:t>definită prin:</a:t>
                </a:r>
              </a:p>
              <a:p>
                <a:pPr marL="275590" lvl="1" algn="ctr">
                  <a:spcBef>
                    <a:spcPts val="1410"/>
                  </a:spcBef>
                  <a:tabLst>
                    <a:tab pos="54927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o-RO" sz="2050" i="1" dirty="0" smtClean="0">
                          <a:latin typeface="Cambria Math" panose="02040503050406030204" pitchFamily="18" charset="0"/>
                          <a:cs typeface="Times New Roman"/>
                        </a:rPr>
                        <m:t>𝑓</m:t>
                      </m:r>
                      <m:d>
                        <m:dPr>
                          <m:ctrlPr>
                            <a:rPr lang="ro-RO" sz="2050" i="1" dirty="0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dPr>
                        <m:e>
                          <m:r>
                            <a:rPr lang="ro-RO" sz="2050" i="1" dirty="0" smtClean="0">
                              <a:latin typeface="Cambria Math" panose="02040503050406030204" pitchFamily="18" charset="0"/>
                              <a:cs typeface="Times New Roman"/>
                            </a:rPr>
                            <m:t>𝑥</m:t>
                          </m:r>
                        </m:e>
                      </m:d>
                      <m:r>
                        <a:rPr lang="ro-RO" sz="2050" i="1" dirty="0" smtClean="0">
                          <a:latin typeface="Cambria Math" panose="02040503050406030204" pitchFamily="18" charset="0"/>
                          <a:cs typeface="Times New Roman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ro-RO" sz="2050" i="1" dirty="0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o-RO" sz="2050" i="1" dirty="0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eqArrPr>
                            <m:e>
                              <m:r>
                                <a:rPr lang="ro-RO" sz="2050" b="0" i="1" dirty="0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  <m:t>1</m:t>
                              </m:r>
                              <m:r>
                                <a:rPr lang="ro-RO" sz="2050" i="1" dirty="0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  <m:t>, </m:t>
                              </m:r>
                              <m:r>
                                <a:rPr lang="en-US" sz="2050" b="0" i="1" dirty="0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  <m:t> </m:t>
                              </m:r>
                              <m:r>
                                <a:rPr lang="ro-RO" sz="2050" b="0" i="1" dirty="0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𝑑𝑎𝑐</m:t>
                              </m:r>
                              <m:r>
                                <a:rPr lang="ro-RO" sz="2050" b="0" i="1" dirty="0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  <m:t>ă </m:t>
                              </m:r>
                              <m:r>
                                <a:rPr lang="ro-RO" sz="2050" i="1" dirty="0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𝑥</m:t>
                              </m:r>
                              <m:r>
                                <a:rPr lang="ro-RO" sz="2050" i="1" dirty="0">
                                  <a:latin typeface="Cambria Math" panose="02040503050406030204" pitchFamily="18" charset="0"/>
                                  <a:cs typeface="Times New Roman"/>
                                </a:rPr>
                                <m:t>≥</m:t>
                              </m:r>
                              <m:r>
                                <a:rPr lang="ro-RO" sz="2050" i="1" dirty="0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  <m:t>0</m:t>
                              </m:r>
                            </m:e>
                            <m:e>
                              <m:r>
                                <a:rPr lang="ro-RO" sz="2050" i="1" dirty="0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  <m:t>&amp;</m:t>
                              </m:r>
                              <m:r>
                                <a:rPr lang="ro-RO" sz="2050" b="0" i="1" dirty="0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  <m:t>0</m:t>
                              </m:r>
                              <m:r>
                                <a:rPr lang="ro-RO" sz="2050" i="1" dirty="0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  <m:t>,  </m:t>
                              </m:r>
                              <m:r>
                                <a:rPr lang="en-US" sz="2050" b="0" i="1" dirty="0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  <m:t> </m:t>
                              </m:r>
                              <m:r>
                                <a:rPr lang="ro-RO" sz="2050" b="0" i="1" dirty="0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𝑑𝑎𝑐</m:t>
                              </m:r>
                              <m:r>
                                <a:rPr lang="ro-RO" sz="2050" b="0" i="1" dirty="0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  <m:t>ă </m:t>
                              </m:r>
                              <m:r>
                                <a:rPr lang="ro-RO" sz="2050" i="1" dirty="0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𝑥</m:t>
                              </m:r>
                              <m:r>
                                <a:rPr lang="en-US" sz="2050" b="0" i="1" dirty="0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  <m:t>&lt;</m:t>
                              </m:r>
                              <m:r>
                                <a:rPr lang="ro-RO" sz="2050" i="1" dirty="0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  <m:t>0</m:t>
                              </m:r>
                            </m:e>
                          </m:eqArr>
                        </m:e>
                      </m:d>
                      <m:r>
                        <a:rPr lang="ro-RO" sz="2050" i="1" dirty="0" smtClean="0">
                          <a:latin typeface="Cambria Math" panose="02040503050406030204" pitchFamily="18" charset="0"/>
                          <a:cs typeface="Times New Roman"/>
                        </a:rPr>
                        <m:t>  </m:t>
                      </m:r>
                    </m:oMath>
                  </m:oMathPara>
                </a14:m>
                <a:endParaRPr lang="en-US" sz="2050" dirty="0" smtClean="0">
                  <a:latin typeface="Book Antiqua"/>
                  <a:cs typeface="Times New Roman"/>
                </a:endParaRPr>
              </a:p>
              <a:p>
                <a:pPr marL="275590" lvl="1">
                  <a:spcBef>
                    <a:spcPts val="1410"/>
                  </a:spcBef>
                  <a:tabLst>
                    <a:tab pos="549275" algn="l"/>
                  </a:tabLst>
                </a:pPr>
                <a:r>
                  <a:rPr lang="ro-RO" sz="2050" dirty="0" smtClean="0">
                    <a:latin typeface="Book Antiqua"/>
                    <a:cs typeface="Times New Roman"/>
                  </a:rPr>
                  <a:t>	</a:t>
                </a:r>
                <a:r>
                  <a:rPr lang="en-US" sz="2050" dirty="0" err="1" smtClean="0">
                    <a:latin typeface="Book Antiqua"/>
                    <a:cs typeface="Times New Roman"/>
                  </a:rPr>
                  <a:t>atunci</a:t>
                </a:r>
                <a:r>
                  <a:rPr lang="en-US" sz="2050" dirty="0" smtClean="0">
                    <a:latin typeface="Book Antiqua"/>
                    <a:cs typeface="Times New Roman"/>
                  </a:rPr>
                  <a:t> </a:t>
                </a:r>
                <a:r>
                  <a:rPr lang="en-US" sz="2050" dirty="0" err="1" smtClean="0">
                    <a:latin typeface="Book Antiqua"/>
                    <a:cs typeface="Times New Roman"/>
                  </a:rPr>
                  <a:t>ie</a:t>
                </a:r>
                <a:r>
                  <a:rPr lang="ro-RO" sz="2050" dirty="0" smtClean="0">
                    <a:latin typeface="Book Antiqua"/>
                    <a:cs typeface="Times New Roman"/>
                  </a:rPr>
                  <a:t>șirea neuronului se scrie ca:</a:t>
                </a:r>
              </a:p>
              <a:p>
                <a:pPr marL="275590" lvl="1" algn="ctr">
                  <a:spcBef>
                    <a:spcPts val="1410"/>
                  </a:spcBef>
                  <a:tabLst>
                    <a:tab pos="54927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o-RO" sz="2050" i="1" dirty="0" smtClean="0">
                          <a:latin typeface="Cambria Math" panose="02040503050406030204" pitchFamily="18" charset="0"/>
                          <a:cs typeface="Times New Roman"/>
                        </a:rPr>
                        <m:t>𝑦</m:t>
                      </m:r>
                      <m:r>
                        <a:rPr lang="ro-RO" sz="2050" i="1" dirty="0" smtClean="0">
                          <a:latin typeface="Cambria Math" panose="02040503050406030204" pitchFamily="18" charset="0"/>
                          <a:cs typeface="Times New Roman"/>
                        </a:rPr>
                        <m:t> = </m:t>
                      </m:r>
                      <m:r>
                        <a:rPr lang="ro-RO" sz="2050" i="1" dirty="0" smtClean="0">
                          <a:latin typeface="Cambria Math" panose="02040503050406030204" pitchFamily="18" charset="0"/>
                          <a:cs typeface="Times New Roman"/>
                        </a:rPr>
                        <m:t>𝑓</m:t>
                      </m:r>
                      <m:r>
                        <a:rPr lang="ro-RO" sz="2050" i="1" dirty="0" smtClean="0">
                          <a:latin typeface="Cambria Math" panose="02040503050406030204" pitchFamily="18" charset="0"/>
                          <a:cs typeface="Times New Roman"/>
                        </a:rPr>
                        <m:t>(</m:t>
                      </m:r>
                      <m:nary>
                        <m:naryPr>
                          <m:chr m:val="∑"/>
                          <m:ctrlPr>
                            <a:rPr lang="ro-RO" sz="2050" i="1" dirty="0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ro-RO" sz="2050" b="0" i="1" dirty="0" smtClean="0">
                              <a:latin typeface="Cambria Math" panose="02040503050406030204" pitchFamily="18" charset="0"/>
                              <a:cs typeface="Times New Roman"/>
                            </a:rPr>
                            <m:t>𝑗</m:t>
                          </m:r>
                          <m:r>
                            <a:rPr lang="ro-RO" sz="2050" i="1" dirty="0" smtClean="0">
                              <a:latin typeface="Cambria Math" panose="02040503050406030204" pitchFamily="18" charset="0"/>
                              <a:cs typeface="Times New Roman"/>
                            </a:rPr>
                            <m:t>=</m:t>
                          </m:r>
                          <m:r>
                            <a:rPr lang="ro-RO" sz="2050" b="0" i="1" dirty="0" smtClean="0">
                              <a:latin typeface="Cambria Math" panose="02040503050406030204" pitchFamily="18" charset="0"/>
                              <a:cs typeface="Times New Roman"/>
                            </a:rPr>
                            <m:t>1</m:t>
                          </m:r>
                        </m:sub>
                        <m:sup>
                          <m:r>
                            <a:rPr lang="ro-RO" sz="2050" i="1" dirty="0" smtClean="0">
                              <a:latin typeface="Cambria Math" panose="02040503050406030204" pitchFamily="18" charset="0"/>
                              <a:cs typeface="Times New Roman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ro-RO" sz="2050" i="1" dirty="0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sSubPr>
                            <m:e>
                              <m:r>
                                <a:rPr lang="ro-RO" sz="2050" b="0" i="1" dirty="0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ro-RO" sz="2050" b="0" i="1" dirty="0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ro-RO" sz="2050" i="1" dirty="0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sSubPr>
                            <m:e>
                              <m:r>
                                <a:rPr lang="ro-RO" sz="2050" b="0" i="1" dirty="0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o-RO" sz="2050" i="1" dirty="0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𝑗</m:t>
                              </m:r>
                            </m:sub>
                          </m:sSub>
                          <m:r>
                            <a:rPr lang="ro-RO" sz="2050" b="0" i="1" dirty="0" smtClean="0">
                              <a:latin typeface="Cambria Math" panose="02040503050406030204" pitchFamily="18" charset="0"/>
                              <a:cs typeface="Times New Roman"/>
                            </a:rPr>
                            <m:t>+</m:t>
                          </m:r>
                          <m:r>
                            <a:rPr lang="ro-RO" sz="2050" b="0" i="1" dirty="0" smtClean="0">
                              <a:latin typeface="Cambria Math" panose="02040503050406030204" pitchFamily="18" charset="0"/>
                              <a:cs typeface="Times New Roman"/>
                            </a:rPr>
                            <m:t>𝑡</m:t>
                          </m:r>
                        </m:e>
                      </m:nary>
                      <m:r>
                        <a:rPr lang="ro-RO" sz="2050" i="1" dirty="0" smtClean="0">
                          <a:latin typeface="Cambria Math" panose="02040503050406030204" pitchFamily="18" charset="0"/>
                          <a:cs typeface="Times New Roman"/>
                        </a:rPr>
                        <m:t>)</m:t>
                      </m:r>
                      <m:r>
                        <a:rPr lang="ro-RO" sz="3200" i="1" dirty="0" smtClean="0">
                          <a:latin typeface="Cambria Math" panose="02040503050406030204" pitchFamily="18" charset="0"/>
                          <a:cs typeface="Times New Roman"/>
                        </a:rPr>
                        <m:t> </m:t>
                      </m:r>
                    </m:oMath>
                  </m:oMathPara>
                </a14:m>
                <a:endParaRPr lang="ro-RO" sz="3200" dirty="0" smtClean="0">
                  <a:latin typeface="Times New Roman"/>
                  <a:cs typeface="Times New Roman"/>
                </a:endParaRPr>
              </a:p>
              <a:p>
                <a:pPr marL="275590" lvl="1">
                  <a:spcBef>
                    <a:spcPts val="1410"/>
                  </a:spcBef>
                  <a:tabLst>
                    <a:tab pos="549275" algn="l"/>
                  </a:tabLst>
                </a:pPr>
                <a:endParaRPr lang="ro-RO" sz="2050" dirty="0" smtClean="0">
                  <a:latin typeface="Book Antiqua"/>
                  <a:cs typeface="Times New Roman"/>
                </a:endParaRPr>
              </a:p>
            </p:txBody>
          </p:sp>
        </mc:Choice>
        <mc:Fallback xmlns="">
          <p:sp>
            <p:nvSpPr>
              <p:cNvPr id="9" name="object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278" y="1625682"/>
                <a:ext cx="9314180" cy="4369786"/>
              </a:xfrm>
              <a:prstGeom prst="rect">
                <a:avLst/>
              </a:prstGeom>
              <a:blipFill>
                <a:blip r:embed="rId3"/>
                <a:stretch>
                  <a:fillRect l="-1374" r="-21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bject 10"/>
          <p:cNvSpPr/>
          <p:nvPr/>
        </p:nvSpPr>
        <p:spPr>
          <a:xfrm>
            <a:off x="554405" y="7023487"/>
            <a:ext cx="9583420" cy="0"/>
          </a:xfrm>
          <a:custGeom>
            <a:avLst/>
            <a:gdLst/>
            <a:ahLst/>
            <a:cxnLst/>
            <a:rect l="l" t="t" r="r" b="b"/>
            <a:pathLst>
              <a:path w="9583420">
                <a:moveTo>
                  <a:pt x="0" y="0"/>
                </a:moveTo>
                <a:lnTo>
                  <a:pt x="9583204" y="0"/>
                </a:lnTo>
              </a:path>
            </a:pathLst>
          </a:custGeom>
          <a:ln w="17716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8224" y="429171"/>
            <a:ext cx="479601" cy="406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551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2500" y="394076"/>
            <a:ext cx="5638800" cy="453970"/>
          </a:xfrm>
        </p:spPr>
        <p:txBody>
          <a:bodyPr/>
          <a:lstStyle/>
          <a:p>
            <a:pPr algn="ctr"/>
            <a:r>
              <a:rPr lang="en-US" dirty="0" err="1" smtClean="0"/>
              <a:t>Neuro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dinamic</a:t>
            </a:r>
            <a:r>
              <a:rPr lang="ro-RO" dirty="0">
                <a:solidFill>
                  <a:schemeClr val="bg1">
                    <a:lumMod val="85000"/>
                  </a:schemeClr>
                </a:solidFill>
              </a:rPr>
              <a:t>ă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4700" y="1266825"/>
            <a:ext cx="8382000" cy="4565352"/>
          </a:xfrm>
        </p:spPr>
        <p:txBody>
          <a:bodyPr/>
          <a:lstStyle/>
          <a:p>
            <a:pPr marL="12065">
              <a:lnSpc>
                <a:spcPct val="100000"/>
              </a:lnSpc>
              <a:spcBef>
                <a:spcPts val="1510"/>
              </a:spcBef>
              <a:tabLst>
                <a:tab pos="270510" algn="l"/>
              </a:tabLst>
            </a:pPr>
            <a:endParaRPr lang="ro-RO" sz="2400" b="1" spc="5" dirty="0" smtClean="0"/>
          </a:p>
          <a:p>
            <a:pPr marL="12065">
              <a:lnSpc>
                <a:spcPct val="100000"/>
              </a:lnSpc>
              <a:spcBef>
                <a:spcPts val="1510"/>
              </a:spcBef>
              <a:tabLst>
                <a:tab pos="270510" algn="l"/>
              </a:tabLst>
            </a:pPr>
            <a:r>
              <a:rPr lang="ro-RO" sz="2400" b="1" spc="5" dirty="0" smtClean="0"/>
              <a:t>Etimologie (neuro)</a:t>
            </a:r>
          </a:p>
          <a:p>
            <a:pPr marL="269875" indent="-257810">
              <a:lnSpc>
                <a:spcPct val="100000"/>
              </a:lnSpc>
              <a:spcBef>
                <a:spcPts val="1510"/>
              </a:spcBef>
              <a:buFont typeface="Lucida Sans Unicode"/>
              <a:buChar char="•"/>
              <a:tabLst>
                <a:tab pos="270510" algn="l"/>
              </a:tabLst>
            </a:pPr>
            <a:r>
              <a:rPr lang="ro-RO" spc="5" dirty="0" smtClean="0"/>
              <a:t>Din </a:t>
            </a:r>
            <a:r>
              <a:rPr lang="ro-RO" spc="5" dirty="0"/>
              <a:t>Greaca Antică </a:t>
            </a:r>
            <a:r>
              <a:rPr lang="el-GR" spc="5" dirty="0">
                <a:solidFill>
                  <a:srgbClr val="FF0000"/>
                </a:solidFill>
              </a:rPr>
              <a:t>νευρο-</a:t>
            </a:r>
            <a:r>
              <a:rPr lang="el-GR" spc="5" dirty="0"/>
              <a:t> (</a:t>
            </a:r>
            <a:r>
              <a:rPr lang="ro-RO" spc="5" dirty="0"/>
              <a:t>neuro-</a:t>
            </a:r>
            <a:r>
              <a:rPr lang="ro-RO" spc="5" dirty="0" smtClean="0"/>
              <a:t>)</a:t>
            </a:r>
          </a:p>
          <a:p>
            <a:pPr marL="548640" lvl="1" indent="-273050">
              <a:lnSpc>
                <a:spcPct val="100000"/>
              </a:lnSpc>
              <a:spcBef>
                <a:spcPts val="1410"/>
              </a:spcBef>
              <a:buFont typeface="Arial"/>
              <a:buChar char="–"/>
              <a:tabLst>
                <a:tab pos="549275" algn="l"/>
              </a:tabLst>
            </a:pPr>
            <a:r>
              <a:rPr lang="ro-RO" sz="2050" dirty="0">
                <a:latin typeface="Book Antiqua"/>
                <a:cs typeface="Book Antiqua"/>
              </a:rPr>
              <a:t>care îmbină forma </a:t>
            </a:r>
            <a:r>
              <a:rPr lang="el-GR" sz="2050" dirty="0">
                <a:solidFill>
                  <a:srgbClr val="4949DB"/>
                </a:solidFill>
                <a:latin typeface="Book Antiqua"/>
                <a:cs typeface="Book Antiqua"/>
              </a:rPr>
              <a:t>νεῦρον</a:t>
            </a:r>
            <a:r>
              <a:rPr lang="el-GR" sz="2050" dirty="0">
                <a:latin typeface="Book Antiqua"/>
                <a:cs typeface="Book Antiqua"/>
              </a:rPr>
              <a:t> (</a:t>
            </a:r>
            <a:r>
              <a:rPr lang="ro-RO" sz="2050" dirty="0" smtClean="0">
                <a:latin typeface="Book Antiqua"/>
                <a:cs typeface="Book Antiqua"/>
              </a:rPr>
              <a:t>neuron, „cordon”)</a:t>
            </a:r>
            <a:endParaRPr lang="ro-RO" sz="2300" dirty="0" smtClean="0"/>
          </a:p>
          <a:p>
            <a:pPr>
              <a:spcBef>
                <a:spcPts val="1410"/>
              </a:spcBef>
              <a:tabLst>
                <a:tab pos="549275" algn="l"/>
              </a:tabLst>
            </a:pPr>
            <a:endParaRPr lang="ro-RO" sz="2300" b="1" dirty="0" smtClean="0">
              <a:latin typeface="Book Antiqua"/>
              <a:cs typeface="Book Antiqua"/>
            </a:endParaRPr>
          </a:p>
          <a:p>
            <a:pPr marL="12065">
              <a:lnSpc>
                <a:spcPct val="100000"/>
              </a:lnSpc>
              <a:spcBef>
                <a:spcPts val="1510"/>
              </a:spcBef>
              <a:tabLst>
                <a:tab pos="270510" algn="l"/>
              </a:tabLst>
            </a:pPr>
            <a:r>
              <a:rPr lang="ro-RO" sz="2400" b="1" spc="5" dirty="0" smtClean="0"/>
              <a:t>Prefix</a:t>
            </a:r>
            <a:endParaRPr lang="ro-RO" sz="2400" b="1" spc="5" dirty="0"/>
          </a:p>
          <a:p>
            <a:pPr marL="269875" indent="-257810">
              <a:lnSpc>
                <a:spcPct val="100000"/>
              </a:lnSpc>
              <a:spcBef>
                <a:spcPts val="1510"/>
              </a:spcBef>
              <a:buFont typeface="Lucida Sans Unicode"/>
              <a:buChar char="•"/>
              <a:tabLst>
                <a:tab pos="270510" algn="l"/>
              </a:tabLst>
            </a:pPr>
            <a:r>
              <a:rPr lang="ro-RO" spc="5" dirty="0" smtClean="0"/>
              <a:t>neuro-</a:t>
            </a:r>
            <a:endParaRPr lang="ro-RO" spc="5" dirty="0"/>
          </a:p>
          <a:p>
            <a:pPr marL="1189990" lvl="2" indent="-457200">
              <a:spcBef>
                <a:spcPts val="1410"/>
              </a:spcBef>
              <a:buFont typeface="+mj-lt"/>
              <a:buAutoNum type="arabicPeriod"/>
              <a:tabLst>
                <a:tab pos="549275" algn="l"/>
              </a:tabLst>
            </a:pPr>
            <a:r>
              <a:rPr lang="ro-RO" sz="2050" dirty="0" smtClean="0">
                <a:latin typeface="Book Antiqua"/>
                <a:cs typeface="Book Antiqua"/>
              </a:rPr>
              <a:t>nervii, țesutul nervos, sau sistemul nervos </a:t>
            </a:r>
            <a:endParaRPr lang="ro-RO" sz="2300" dirty="0"/>
          </a:p>
          <a:p>
            <a:pPr>
              <a:spcBef>
                <a:spcPts val="1410"/>
              </a:spcBef>
              <a:tabLst>
                <a:tab pos="549275" algn="l"/>
              </a:tabLst>
            </a:pPr>
            <a:endParaRPr lang="ro-RO" sz="2300" b="1" dirty="0" smtClean="0">
              <a:latin typeface="Book Antiqua"/>
              <a:cs typeface="Book Antiqua"/>
            </a:endParaRPr>
          </a:p>
        </p:txBody>
      </p:sp>
    </p:spTree>
    <p:extLst>
      <p:ext uri="{BB962C8B-B14F-4D97-AF65-F5344CB8AC3E}">
        <p14:creationId xmlns:p14="http://schemas.microsoft.com/office/powerpoint/2010/main" val="22273581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827860" y="394076"/>
            <a:ext cx="7036434" cy="47000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25"/>
              </a:spcBef>
            </a:pPr>
            <a:r>
              <a:rPr lang="ro-RO" spc="10" dirty="0" smtClean="0">
                <a:solidFill>
                  <a:srgbClr val="3A3AA0"/>
                </a:solidFill>
              </a:rPr>
              <a:t>Prag de excitare - înlocuire</a:t>
            </a:r>
            <a:endParaRPr spc="10" dirty="0">
              <a:solidFill>
                <a:srgbClr val="3A3A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object 9"/>
              <p:cNvSpPr txBox="1"/>
              <p:nvPr/>
            </p:nvSpPr>
            <p:spPr>
              <a:xfrm>
                <a:off x="600278" y="1625682"/>
                <a:ext cx="9314180" cy="4704365"/>
              </a:xfrm>
              <a:prstGeom prst="rect">
                <a:avLst/>
              </a:prstGeom>
            </p:spPr>
            <p:txBody>
              <a:bodyPr vert="horz" wrap="square" lIns="0" tIns="191770" rIns="0" bIns="0" rtlCol="0">
                <a:spAutoFit/>
              </a:bodyPr>
              <a:lstStyle/>
              <a:p>
                <a:pPr marL="274320" indent="-256032">
                  <a:lnSpc>
                    <a:spcPct val="100000"/>
                  </a:lnSpc>
                  <a:spcBef>
                    <a:spcPts val="1510"/>
                  </a:spcBef>
                  <a:buFont typeface="Arial" panose="020B0604020202020204" pitchFamily="34" charset="0"/>
                  <a:buChar char="•"/>
                  <a:tabLst>
                    <a:tab pos="270510" algn="l"/>
                  </a:tabLst>
                </a:pPr>
                <a:r>
                  <a:rPr lang="ro-RO" sz="2050" b="1" spc="5" dirty="0" smtClean="0">
                    <a:latin typeface="Book Antiqua"/>
                    <a:cs typeface="Book Antiqua"/>
                  </a:rPr>
                  <a:t>Valoarea prag </a:t>
                </a:r>
                <a14:m>
                  <m:oMath xmlns:m="http://schemas.openxmlformats.org/officeDocument/2006/math">
                    <m:r>
                      <a:rPr lang="ro-RO" sz="2050" b="0" i="1" spc="5" dirty="0" smtClean="0">
                        <a:latin typeface="Cambria Math" panose="02040503050406030204" pitchFamily="18" charset="0"/>
                        <a:cs typeface="Book Antiqua"/>
                      </a:rPr>
                      <m:t>𝑡</m:t>
                    </m:r>
                  </m:oMath>
                </a14:m>
                <a:r>
                  <a:rPr lang="ro-RO" sz="2050" b="1" spc="5" dirty="0" smtClean="0">
                    <a:latin typeface="Book Antiqua"/>
                    <a:cs typeface="Book Antiqua"/>
                  </a:rPr>
                  <a:t> poate fi eliminată din argumentul funcției </a:t>
                </a:r>
                <a14:m>
                  <m:oMath xmlns:m="http://schemas.openxmlformats.org/officeDocument/2006/math">
                    <m:r>
                      <a:rPr lang="ro-RO" sz="2050" b="0" i="1" spc="5" dirty="0" smtClean="0">
                        <a:latin typeface="Cambria Math" panose="02040503050406030204" pitchFamily="18" charset="0"/>
                        <a:cs typeface="Book Antiqua"/>
                      </a:rPr>
                      <m:t>𝑓</m:t>
                    </m:r>
                  </m:oMath>
                </a14:m>
                <a:r>
                  <a:rPr lang="ro-RO" sz="2050" b="1" spc="5" dirty="0" smtClean="0">
                    <a:latin typeface="Book Antiqua"/>
                    <a:cs typeface="Book Antiqua"/>
                  </a:rPr>
                  <a:t> dacă se adaugă neuronului un semnal de intrare care întotdeauna are:</a:t>
                </a:r>
              </a:p>
              <a:p>
                <a:pPr marL="275590" lvl="1">
                  <a:spcBef>
                    <a:spcPts val="1410"/>
                  </a:spcBef>
                  <a:tabLst>
                    <a:tab pos="549275" algn="l"/>
                  </a:tabLst>
                </a:pPr>
                <a:r>
                  <a:rPr lang="ro-RO" sz="2050" spc="5" dirty="0">
                    <a:latin typeface="Book Antiqua"/>
                    <a:cs typeface="Times New Roman"/>
                  </a:rPr>
                  <a:t>v</a:t>
                </a:r>
                <a:r>
                  <a:rPr lang="ro-RO" sz="2050" spc="5" dirty="0" smtClean="0">
                    <a:latin typeface="Book Antiqua"/>
                    <a:cs typeface="Times New Roman"/>
                  </a:rPr>
                  <a:t>aloarea de intrare 1 și ponderea </a:t>
                </a:r>
                <a14:m>
                  <m:oMath xmlns:m="http://schemas.openxmlformats.org/officeDocument/2006/math">
                    <m:r>
                      <a:rPr lang="ro-RO" sz="2050" i="1" spc="5" dirty="0" smtClean="0">
                        <a:latin typeface="Cambria Math" panose="02040503050406030204" pitchFamily="18" charset="0"/>
                        <a:cs typeface="Times New Roman"/>
                      </a:rPr>
                      <m:t>𝑡</m:t>
                    </m:r>
                  </m:oMath>
                </a14:m>
                <a:r>
                  <a:rPr lang="ro-RO" sz="2050" spc="5" dirty="0" smtClean="0">
                    <a:latin typeface="Book Antiqua"/>
                    <a:cs typeface="Times New Roman"/>
                  </a:rPr>
                  <a:t>, adică</a:t>
                </a:r>
              </a:p>
              <a:p>
                <a:pPr marL="275590" lvl="1" algn="ctr">
                  <a:spcBef>
                    <a:spcPts val="1410"/>
                  </a:spcBef>
                  <a:tabLst>
                    <a:tab pos="549275" algn="l"/>
                  </a:tabLs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o-RO" sz="2050" i="1" spc="5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ro-RO" sz="2050" b="0" i="1" spc="5" smtClean="0">
                              <a:latin typeface="Cambria Math" panose="02040503050406030204" pitchFamily="18" charset="0"/>
                              <a:cs typeface="Times New Roman"/>
                            </a:rPr>
                            <m:t>𝑥</m:t>
                          </m:r>
                        </m:e>
                        <m:sub>
                          <m:r>
                            <a:rPr lang="ro-RO" sz="2050" b="0" i="1" spc="5" smtClean="0">
                              <a:latin typeface="Cambria Math" panose="02040503050406030204" pitchFamily="18" charset="0"/>
                              <a:cs typeface="Times New Roman"/>
                            </a:rPr>
                            <m:t>𝑛</m:t>
                          </m:r>
                          <m:r>
                            <a:rPr lang="ro-RO" sz="2050" b="0" i="1" spc="5" smtClean="0">
                              <a:latin typeface="Cambria Math" panose="02040503050406030204" pitchFamily="18" charset="0"/>
                              <a:cs typeface="Times New Roman"/>
                            </a:rPr>
                            <m:t>+1</m:t>
                          </m:r>
                        </m:sub>
                      </m:sSub>
                      <m:r>
                        <a:rPr lang="ro-RO" sz="2050" b="0" i="1" spc="5" smtClean="0">
                          <a:latin typeface="Cambria Math" panose="02040503050406030204" pitchFamily="18" charset="0"/>
                          <a:cs typeface="Times New Roman"/>
                        </a:rPr>
                        <m:t>=1</m:t>
                      </m:r>
                    </m:oMath>
                  </m:oMathPara>
                </a14:m>
                <a:endParaRPr lang="ro-RO" sz="2050" spc="5" dirty="0" smtClean="0">
                  <a:latin typeface="Book Antiqua"/>
                  <a:cs typeface="Times New Roman"/>
                </a:endParaRPr>
              </a:p>
              <a:p>
                <a:pPr marL="275590" lvl="1">
                  <a:spcBef>
                    <a:spcPts val="1410"/>
                  </a:spcBef>
                  <a:tabLst>
                    <a:tab pos="549275" algn="l"/>
                  </a:tabLst>
                </a:pPr>
                <a:r>
                  <a:rPr lang="ro-RO" sz="2050" spc="5" dirty="0" smtClean="0">
                    <a:latin typeface="Book Antiqua"/>
                    <a:cs typeface="Times New Roman"/>
                  </a:rPr>
                  <a:t>iar</a:t>
                </a:r>
              </a:p>
              <a:p>
                <a:pPr marL="275590" lvl="1" algn="ctr">
                  <a:spcBef>
                    <a:spcPts val="1410"/>
                  </a:spcBef>
                  <a:tabLst>
                    <a:tab pos="54927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o-RO" sz="2050" i="1" spc="5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ro-RO" sz="2050" b="0" i="1" spc="5" smtClean="0">
                              <a:latin typeface="Cambria Math" panose="02040503050406030204" pitchFamily="18" charset="0"/>
                              <a:cs typeface="Times New Roman"/>
                            </a:rPr>
                            <m:t>𝑤</m:t>
                          </m:r>
                        </m:e>
                        <m:sub>
                          <m:r>
                            <a:rPr lang="ro-RO" sz="2050" i="1" spc="5">
                              <a:latin typeface="Cambria Math" panose="02040503050406030204" pitchFamily="18" charset="0"/>
                              <a:cs typeface="Times New Roman"/>
                            </a:rPr>
                            <m:t>𝑛</m:t>
                          </m:r>
                          <m:r>
                            <a:rPr lang="ro-RO" sz="2050" i="1" spc="5">
                              <a:latin typeface="Cambria Math" panose="02040503050406030204" pitchFamily="18" charset="0"/>
                              <a:cs typeface="Times New Roman"/>
                            </a:rPr>
                            <m:t>+1</m:t>
                          </m:r>
                        </m:sub>
                      </m:sSub>
                      <m:r>
                        <a:rPr lang="ro-RO" sz="2050" i="1" spc="5">
                          <a:latin typeface="Cambria Math" panose="02040503050406030204" pitchFamily="18" charset="0"/>
                          <a:cs typeface="Times New Roman"/>
                        </a:rPr>
                        <m:t>=</m:t>
                      </m:r>
                      <m:r>
                        <a:rPr lang="ro-RO" sz="2050" b="0" i="1" spc="5" smtClean="0">
                          <a:latin typeface="Cambria Math" panose="02040503050406030204" pitchFamily="18" charset="0"/>
                          <a:cs typeface="Times New Roman"/>
                        </a:rPr>
                        <m:t>𝑡</m:t>
                      </m:r>
                    </m:oMath>
                  </m:oMathPara>
                </a14:m>
                <a:endParaRPr lang="ro-RO" sz="2050" spc="5" dirty="0" smtClean="0">
                  <a:latin typeface="Book Antiqua"/>
                  <a:cs typeface="Times New Roman"/>
                </a:endParaRPr>
              </a:p>
              <a:p>
                <a:pPr marL="275590" lvl="1">
                  <a:spcBef>
                    <a:spcPts val="1410"/>
                  </a:spcBef>
                  <a:tabLst>
                    <a:tab pos="549275" algn="l"/>
                  </a:tabLst>
                </a:pPr>
                <a:r>
                  <a:rPr lang="ro-RO" sz="2050" dirty="0" smtClean="0">
                    <a:latin typeface="Book Antiqua"/>
                    <a:cs typeface="Times New Roman"/>
                  </a:rPr>
                  <a:t>În acest caz activarea totală este</a:t>
                </a:r>
              </a:p>
              <a:p>
                <a:pPr marL="275590" lvl="1">
                  <a:spcBef>
                    <a:spcPts val="1410"/>
                  </a:spcBef>
                  <a:tabLst>
                    <a:tab pos="54927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o-RO" sz="2000" i="1" spc="5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o-RO" sz="2000" b="0" i="1" spc="5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2000" b="0" i="1" spc="5" dirty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ro-RO" sz="2000" i="1" spc="5" dirty="0">
                          <a:latin typeface="Cambria Math" panose="02040503050406030204" pitchFamily="18" charset="0"/>
                          <a:cs typeface="Book Antiqua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ro-RO" sz="2000" i="1" spc="5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ro-RO" sz="2000" i="1" spc="5" dirty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ro-RO" sz="2000" i="1" spc="5" dirty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ro-RO" sz="2000" i="1" spc="5" dirty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ro-RO" sz="2000" b="0" i="1" spc="5" dirty="0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  <m:e>
                          <m:sSub>
                            <m:sSubPr>
                              <m:ctrlPr>
                                <a:rPr lang="ro-RO" sz="2000" i="1" spc="5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o-RO" sz="2000" i="1" spc="5" dirty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ro-RO" sz="2000" i="1" spc="5" dirty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ro-RO" sz="2000" i="1" spc="5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o-RO" sz="2000" i="1" spc="5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o-RO" sz="2000" i="1" spc="5" dirty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ro-RO" sz="3200" dirty="0" smtClean="0">
                  <a:latin typeface="Times New Roman"/>
                  <a:cs typeface="Times New Roman"/>
                </a:endParaRPr>
              </a:p>
              <a:p>
                <a:pPr marL="275590" lvl="1">
                  <a:spcBef>
                    <a:spcPts val="1410"/>
                  </a:spcBef>
                  <a:tabLst>
                    <a:tab pos="549275" algn="l"/>
                  </a:tabLst>
                </a:pPr>
                <a:r>
                  <a:rPr lang="ro-RO" sz="2050" dirty="0">
                    <a:latin typeface="Book Antiqua"/>
                    <a:cs typeface="Times New Roman"/>
                  </a:rPr>
                  <a:t>ș</a:t>
                </a:r>
                <a:r>
                  <a:rPr lang="ro-RO" sz="2050" dirty="0" smtClean="0">
                    <a:latin typeface="Book Antiqua"/>
                    <a:cs typeface="Times New Roman"/>
                  </a:rPr>
                  <a:t>i ieșirea </a:t>
                </a:r>
                <a14:m>
                  <m:oMath xmlns:m="http://schemas.openxmlformats.org/officeDocument/2006/math">
                    <m:r>
                      <a:rPr lang="ro-RO" sz="2050" i="1" dirty="0" smtClean="0">
                        <a:latin typeface="Cambria Math" panose="02040503050406030204" pitchFamily="18" charset="0"/>
                        <a:cs typeface="Times New Roman"/>
                      </a:rPr>
                      <m:t>𝑦</m:t>
                    </m:r>
                  </m:oMath>
                </a14:m>
                <a:r>
                  <a:rPr lang="ro-RO" sz="2050" dirty="0" smtClean="0">
                    <a:latin typeface="Book Antiqua"/>
                    <a:cs typeface="Times New Roman"/>
                  </a:rPr>
                  <a:t> se poate scrie ca </a:t>
                </a:r>
              </a:p>
              <a:p>
                <a:pPr marL="275590" lvl="1">
                  <a:spcBef>
                    <a:spcPts val="1410"/>
                  </a:spcBef>
                  <a:tabLst>
                    <a:tab pos="54927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o-RO" sz="2050" b="0" i="1" dirty="0" smtClean="0">
                          <a:latin typeface="Cambria Math" panose="02040503050406030204" pitchFamily="18" charset="0"/>
                          <a:cs typeface="Times New Roman"/>
                        </a:rPr>
                        <m:t>𝑦</m:t>
                      </m:r>
                      <m:r>
                        <a:rPr lang="ro-RO" sz="2050" b="0" i="1" dirty="0" smtClean="0">
                          <a:latin typeface="Cambria Math" panose="02040503050406030204" pitchFamily="18" charset="0"/>
                          <a:cs typeface="Times New Roman"/>
                        </a:rPr>
                        <m:t>=</m:t>
                      </m:r>
                      <m:r>
                        <a:rPr lang="ro-RO" sz="2050" i="1" dirty="0">
                          <a:latin typeface="Cambria Math" panose="02040503050406030204" pitchFamily="18" charset="0"/>
                          <a:cs typeface="Times New Roman"/>
                        </a:rPr>
                        <m:t>𝑓</m:t>
                      </m:r>
                      <m:d>
                        <m:dPr>
                          <m:ctrlPr>
                            <a:rPr lang="ro-RO" sz="2050" i="1" dirty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ro-RO" sz="2400" i="1" spc="5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o-RO" sz="2400" i="1" spc="5" dirty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400" i="1" spc="5" dirty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ro-RO" sz="2050" dirty="0" smtClean="0">
                  <a:latin typeface="Book Antiqua"/>
                  <a:cs typeface="Times New Roman"/>
                </a:endParaRPr>
              </a:p>
            </p:txBody>
          </p:sp>
        </mc:Choice>
        <mc:Fallback xmlns="">
          <p:sp>
            <p:nvSpPr>
              <p:cNvPr id="9" name="object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278" y="1625682"/>
                <a:ext cx="9314180" cy="4704365"/>
              </a:xfrm>
              <a:prstGeom prst="rect">
                <a:avLst/>
              </a:prstGeom>
              <a:blipFill>
                <a:blip r:embed="rId3"/>
                <a:stretch>
                  <a:fillRect l="-1374" r="-2225" b="-10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bject 10"/>
          <p:cNvSpPr/>
          <p:nvPr/>
        </p:nvSpPr>
        <p:spPr>
          <a:xfrm>
            <a:off x="554405" y="7023487"/>
            <a:ext cx="9583420" cy="0"/>
          </a:xfrm>
          <a:custGeom>
            <a:avLst/>
            <a:gdLst/>
            <a:ahLst/>
            <a:cxnLst/>
            <a:rect l="l" t="t" r="r" b="b"/>
            <a:pathLst>
              <a:path w="9583420">
                <a:moveTo>
                  <a:pt x="0" y="0"/>
                </a:moveTo>
                <a:lnTo>
                  <a:pt x="9583204" y="0"/>
                </a:lnTo>
              </a:path>
            </a:pathLst>
          </a:custGeom>
          <a:ln w="17716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8224" y="429171"/>
            <a:ext cx="479601" cy="406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508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827860" y="394076"/>
            <a:ext cx="7036434" cy="923971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25"/>
              </a:spcBef>
            </a:pPr>
            <a:r>
              <a:rPr lang="ro-RO" spc="10" dirty="0" smtClean="0">
                <a:solidFill>
                  <a:srgbClr val="3A3AA0"/>
                </a:solidFill>
              </a:rPr>
              <a:t>Schema modelului neural</a:t>
            </a:r>
            <a:br>
              <a:rPr lang="ro-RO" spc="10" dirty="0" smtClean="0">
                <a:solidFill>
                  <a:srgbClr val="3A3AA0"/>
                </a:solidFill>
              </a:rPr>
            </a:br>
            <a:r>
              <a:rPr lang="ro-RO" spc="10" dirty="0" smtClean="0">
                <a:solidFill>
                  <a:srgbClr val="3A3AA0"/>
                </a:solidFill>
              </a:rPr>
              <a:t>McCulloch-Pitts</a:t>
            </a:r>
            <a:endParaRPr spc="10" dirty="0">
              <a:solidFill>
                <a:srgbClr val="3A3AA0"/>
              </a:solidFill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00278" y="1625682"/>
            <a:ext cx="9314180" cy="509114"/>
          </a:xfrm>
          <a:prstGeom prst="rect">
            <a:avLst/>
          </a:prstGeom>
        </p:spPr>
        <p:txBody>
          <a:bodyPr vert="horz" wrap="square" lIns="0" tIns="191770" rIns="0" bIns="0" rtlCol="0">
            <a:spAutoFit/>
          </a:bodyPr>
          <a:lstStyle/>
          <a:p>
            <a:pPr marL="274320" indent="-256032">
              <a:lnSpc>
                <a:spcPct val="100000"/>
              </a:lnSpc>
              <a:spcBef>
                <a:spcPts val="1510"/>
              </a:spcBef>
              <a:buFont typeface="Arial" panose="020B0604020202020204" pitchFamily="34" charset="0"/>
              <a:buChar char="•"/>
              <a:tabLst>
                <a:tab pos="270510" algn="l"/>
              </a:tabLst>
            </a:pPr>
            <a:r>
              <a:rPr lang="ro-RO" sz="2050" b="1" spc="5" dirty="0" smtClean="0">
                <a:latin typeface="Book Antiqua"/>
                <a:cs typeface="Times New Roman"/>
              </a:rPr>
              <a:t>Modelul neural considerat poate fi reprezentat schematic în modul următor </a:t>
            </a:r>
            <a:endParaRPr lang="ro-RO" sz="2050" dirty="0" smtClean="0">
              <a:latin typeface="Book Antiqua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54405" y="7023487"/>
            <a:ext cx="9583420" cy="0"/>
          </a:xfrm>
          <a:custGeom>
            <a:avLst/>
            <a:gdLst/>
            <a:ahLst/>
            <a:cxnLst/>
            <a:rect l="l" t="t" r="r" b="b"/>
            <a:pathLst>
              <a:path w="9583420">
                <a:moveTo>
                  <a:pt x="0" y="0"/>
                </a:moveTo>
                <a:lnTo>
                  <a:pt x="9583204" y="0"/>
                </a:lnTo>
              </a:path>
            </a:pathLst>
          </a:custGeom>
          <a:ln w="17716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8224" y="429171"/>
            <a:ext cx="479601" cy="406135"/>
          </a:xfrm>
          <a:prstGeom prst="rect">
            <a:avLst/>
          </a:prstGeom>
        </p:spPr>
      </p:pic>
      <p:sp>
        <p:nvSpPr>
          <p:cNvPr id="2" name="Oval 1"/>
          <p:cNvSpPr/>
          <p:nvPr/>
        </p:nvSpPr>
        <p:spPr>
          <a:xfrm>
            <a:off x="4270358" y="3287914"/>
            <a:ext cx="3631669" cy="1828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5" name="Straight Connector 4"/>
          <p:cNvCxnSpPr>
            <a:stCxn id="2" idx="0"/>
          </p:cNvCxnSpPr>
          <p:nvPr/>
        </p:nvCxnSpPr>
        <p:spPr>
          <a:xfrm>
            <a:off x="6086193" y="3287914"/>
            <a:ext cx="12965" cy="1828800"/>
          </a:xfrm>
          <a:prstGeom prst="line">
            <a:avLst/>
          </a:prstGeom>
          <a:ln w="25400">
            <a:solidFill>
              <a:srgbClr val="0070C0"/>
            </a:solidFill>
            <a:prstDash val="dash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4546600" y="3751389"/>
                <a:ext cx="1455976" cy="90185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pc="5" dirty="0" smtClean="0"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ro-RO" b="1" i="1" spc="5" dirty="0">
                          <a:latin typeface="Cambria Math" panose="02040503050406030204" pitchFamily="18" charset="0"/>
                          <a:cs typeface="Book Antiqua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ro-RO" b="1" i="1" spc="5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ro-RO" b="1" i="1" spc="5" dirty="0"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ro-RO" b="1" i="1" spc="5" dirty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ro-RO" b="1" i="1" spc="5" dirty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ro-RO" b="1" i="1" spc="5" dirty="0"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  <m:e>
                          <m:sSub>
                            <m:sSubPr>
                              <m:ctrlPr>
                                <a:rPr lang="ro-RO" b="1" i="1" spc="5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o-RO" b="1" i="1" spc="5" dirty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ro-RO" b="1" i="1" spc="5" dirty="0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  <m:sSub>
                            <m:sSubPr>
                              <m:ctrlPr>
                                <a:rPr lang="ro-RO" b="1" i="1" spc="5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o-RO" b="1" i="1" spc="5" dirty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ro-RO" b="1" i="1" spc="5" dirty="0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6600" y="3751389"/>
                <a:ext cx="1455976" cy="90185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6295986" y="4017648"/>
                <a:ext cx="111049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o-RO" b="1" i="1" dirty="0" smtClean="0">
                          <a:latin typeface="Cambria Math" panose="02040503050406030204" pitchFamily="18" charset="0"/>
                          <a:cs typeface="Times New Roman"/>
                        </a:rPr>
                        <m:t>𝒚</m:t>
                      </m:r>
                      <m:r>
                        <a:rPr lang="ro-RO" b="1" i="1" dirty="0" smtClean="0">
                          <a:latin typeface="Cambria Math" panose="02040503050406030204" pitchFamily="18" charset="0"/>
                          <a:cs typeface="Times New Roman"/>
                        </a:rPr>
                        <m:t>=</m:t>
                      </m:r>
                      <m:r>
                        <a:rPr lang="ro-RO" b="1" i="1" dirty="0">
                          <a:latin typeface="Cambria Math" panose="02040503050406030204" pitchFamily="18" charset="0"/>
                          <a:cs typeface="Times New Roman"/>
                        </a:rPr>
                        <m:t>𝒇</m:t>
                      </m:r>
                      <m:d>
                        <m:dPr>
                          <m:ctrlPr>
                            <a:rPr lang="ro-RO" b="1" i="1" dirty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dPr>
                        <m:e>
                          <m:r>
                            <a:rPr lang="en-US" b="1" i="1" spc="5" dirty="0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</m:d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5986" y="4017648"/>
                <a:ext cx="1110497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/>
          <p:cNvCxnSpPr/>
          <p:nvPr/>
        </p:nvCxnSpPr>
        <p:spPr>
          <a:xfrm>
            <a:off x="1755758" y="2911908"/>
            <a:ext cx="2514600" cy="83948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1592477" y="3960261"/>
            <a:ext cx="2512087" cy="18374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755758" y="4144003"/>
            <a:ext cx="0" cy="744111"/>
          </a:xfrm>
          <a:prstGeom prst="line">
            <a:avLst/>
          </a:prstGeom>
          <a:ln w="31750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1592477" y="4628984"/>
            <a:ext cx="2594264" cy="96422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1679558" y="2430530"/>
                <a:ext cx="536750" cy="4045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ro-RO" i="1" spc="5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ro-RO" b="0" i="1" spc="5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ro-RO" b="0" i="1" spc="5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/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9558" y="2430530"/>
                <a:ext cx="536750" cy="4045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1592477" y="3440348"/>
                <a:ext cx="536750" cy="4045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ro-RO" i="1" spc="5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ro-RO" b="0" i="1" spc="5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pc="5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/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2477" y="3440348"/>
                <a:ext cx="536750" cy="4045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1592477" y="5028927"/>
                <a:ext cx="536750" cy="3929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ro-RO" i="1" spc="5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ro-RO" b="0" i="1" spc="5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pc="5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2477" y="5028927"/>
                <a:ext cx="536750" cy="39299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/>
          <p:cNvCxnSpPr/>
          <p:nvPr/>
        </p:nvCxnSpPr>
        <p:spPr>
          <a:xfrm flipV="1">
            <a:off x="5565758" y="5186310"/>
            <a:ext cx="12966" cy="65329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5411434" y="5850493"/>
                <a:ext cx="33457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o-RO" b="1" i="1" dirty="0">
                          <a:latin typeface="Cambria Math" panose="02040503050406030204" pitchFamily="18" charset="0"/>
                          <a:cs typeface="Times New Roman"/>
                        </a:rPr>
                        <m:t>𝒕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1434" y="5850493"/>
                <a:ext cx="334579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/>
          <p:cNvCxnSpPr/>
          <p:nvPr/>
        </p:nvCxnSpPr>
        <p:spPr>
          <a:xfrm flipV="1">
            <a:off x="7894835" y="4202314"/>
            <a:ext cx="947523" cy="923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/>
              <p:cNvSpPr/>
              <p:nvPr/>
            </p:nvSpPr>
            <p:spPr>
              <a:xfrm>
                <a:off x="8174441" y="4241481"/>
                <a:ext cx="37542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o-RO" b="1" i="1" dirty="0">
                          <a:latin typeface="Cambria Math" panose="02040503050406030204" pitchFamily="18" charset="0"/>
                          <a:cs typeface="Times New Roman"/>
                        </a:rPr>
                        <m:t>𝒚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4441" y="4241481"/>
                <a:ext cx="375423" cy="369332"/>
              </a:xfrm>
              <a:prstGeom prst="rect">
                <a:avLst/>
              </a:prstGeom>
              <a:blipFill>
                <a:blip r:embed="rId10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/>
              <p:cNvSpPr/>
              <p:nvPr/>
            </p:nvSpPr>
            <p:spPr>
              <a:xfrm>
                <a:off x="3213100" y="2938458"/>
                <a:ext cx="584840" cy="4045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ro-RO" b="1" i="1" spc="5" dirty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ro-RO" b="1" i="1" spc="5" dirty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ro-RO" b="1" i="1" spc="5" dirty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/>
                      </m:sSub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1" name="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3100" y="2938458"/>
                <a:ext cx="584840" cy="404598"/>
              </a:xfrm>
              <a:prstGeom prst="rect">
                <a:avLst/>
              </a:prstGeom>
              <a:blipFill>
                <a:blip r:embed="rId11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/>
              <p:cNvSpPr/>
              <p:nvPr/>
            </p:nvSpPr>
            <p:spPr>
              <a:xfrm>
                <a:off x="3083458" y="3680855"/>
                <a:ext cx="584839" cy="4045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ro-RO" b="1" i="1" spc="5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ro-RO" b="1" i="1" spc="5" dirty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pc="5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/>
                      </m:sSub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3458" y="3680855"/>
                <a:ext cx="584839" cy="404598"/>
              </a:xfrm>
              <a:prstGeom prst="rect">
                <a:avLst/>
              </a:prstGeom>
              <a:blipFill>
                <a:blip r:embed="rId12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3000358" y="4496588"/>
                <a:ext cx="587660" cy="3929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ro-RO" b="1" i="1" spc="5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ro-RO" b="1" i="1" spc="5" dirty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pc="5" dirty="0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  <m:sup/>
                      </m:sSub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0358" y="4496588"/>
                <a:ext cx="587660" cy="392993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1668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827860" y="394076"/>
            <a:ext cx="7036434" cy="47000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25"/>
              </a:spcBef>
            </a:pPr>
            <a:r>
              <a:rPr lang="en-US" spc="10" dirty="0" err="1" smtClean="0">
                <a:solidFill>
                  <a:srgbClr val="3A3AA0"/>
                </a:solidFill>
              </a:rPr>
              <a:t>Vectorul</a:t>
            </a:r>
            <a:r>
              <a:rPr lang="en-US" spc="10" dirty="0" smtClean="0">
                <a:solidFill>
                  <a:srgbClr val="3A3AA0"/>
                </a:solidFill>
              </a:rPr>
              <a:t> de stare</a:t>
            </a:r>
            <a:endParaRPr spc="10" dirty="0">
              <a:solidFill>
                <a:srgbClr val="3A3A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object 9"/>
              <p:cNvSpPr txBox="1"/>
              <p:nvPr/>
            </p:nvSpPr>
            <p:spPr>
              <a:xfrm>
                <a:off x="600278" y="1625682"/>
                <a:ext cx="9314180" cy="4624728"/>
              </a:xfrm>
              <a:prstGeom prst="rect">
                <a:avLst/>
              </a:prstGeom>
            </p:spPr>
            <p:txBody>
              <a:bodyPr vert="horz" wrap="square" lIns="0" tIns="191770" rIns="0" bIns="0" rtlCol="0">
                <a:spAutoFit/>
              </a:bodyPr>
              <a:lstStyle/>
              <a:p>
                <a:pPr marL="274320" indent="-256032">
                  <a:lnSpc>
                    <a:spcPct val="100000"/>
                  </a:lnSpc>
                  <a:spcBef>
                    <a:spcPts val="1510"/>
                  </a:spcBef>
                  <a:buFont typeface="Arial" panose="020B0604020202020204" pitchFamily="34" charset="0"/>
                  <a:buChar char="•"/>
                  <a:tabLst>
                    <a:tab pos="270510" algn="l"/>
                  </a:tabLst>
                </a:pPr>
                <a:r>
                  <a:rPr lang="en-US" sz="2050" b="1" spc="5" dirty="0" smtClean="0">
                    <a:latin typeface="Book Antiqua"/>
                    <a:cs typeface="Book Antiqua"/>
                  </a:rPr>
                  <a:t>Presupunem c</a:t>
                </a:r>
                <a:r>
                  <a:rPr lang="ro-RO" sz="2050" b="1" spc="5" dirty="0" smtClean="0">
                    <a:latin typeface="Book Antiqua"/>
                    <a:cs typeface="Book Antiqua"/>
                  </a:rPr>
                  <a:t>ă fiecare neuron are exact </a:t>
                </a:r>
                <a14:m>
                  <m:oMath xmlns:m="http://schemas.openxmlformats.org/officeDocument/2006/math">
                    <m:r>
                      <a:rPr lang="ro-RO" sz="2050" b="0" i="1" spc="5" dirty="0" smtClean="0">
                        <a:latin typeface="Cambria Math" panose="02040503050406030204" pitchFamily="18" charset="0"/>
                        <a:cs typeface="Book Antiqua"/>
                      </a:rPr>
                      <m:t>𝑛</m:t>
                    </m:r>
                    <m:r>
                      <a:rPr lang="ro-RO" sz="2050" b="0" i="1" spc="5" dirty="0" smtClean="0">
                        <a:latin typeface="Cambria Math" panose="02040503050406030204" pitchFamily="18" charset="0"/>
                        <a:cs typeface="Book Antiqua"/>
                      </a:rPr>
                      <m:t>+1</m:t>
                    </m:r>
                  </m:oMath>
                </a14:m>
                <a:r>
                  <a:rPr lang="ro-RO" sz="2050" spc="5" dirty="0" smtClean="0">
                    <a:latin typeface="Book Antiqua"/>
                    <a:cs typeface="Book Antiqua"/>
                  </a:rPr>
                  <a:t> </a:t>
                </a:r>
                <a:r>
                  <a:rPr lang="ro-RO" sz="2050" b="1" spc="5" dirty="0" smtClean="0">
                    <a:latin typeface="Book Antiqua"/>
                    <a:cs typeface="Book Antiqua"/>
                  </a:rPr>
                  <a:t>intrări. În acest caz </a:t>
                </a:r>
                <a14:m>
                  <m:oMath xmlns:m="http://schemas.openxmlformats.org/officeDocument/2006/math">
                    <m:r>
                      <a:rPr lang="ro-RO" sz="2050" b="0" i="1" spc="5" dirty="0" smtClean="0">
                        <a:latin typeface="Cambria Math" panose="02040503050406030204" pitchFamily="18" charset="0"/>
                        <a:cs typeface="Book Antiqua"/>
                      </a:rPr>
                      <m:t>𝑣𝑒𝑐𝑡𝑜𝑟𝑢𝑙</m:t>
                    </m:r>
                    <m:r>
                      <a:rPr lang="ro-RO" sz="2050" b="0" i="1" spc="5" dirty="0" smtClean="0">
                        <a:latin typeface="Cambria Math" panose="02040503050406030204" pitchFamily="18" charset="0"/>
                        <a:cs typeface="Book Antiqua"/>
                      </a:rPr>
                      <m:t> </m:t>
                    </m:r>
                    <m:r>
                      <a:rPr lang="ro-RO" sz="2050" b="0" i="1" spc="5" dirty="0" smtClean="0">
                        <a:latin typeface="Cambria Math" panose="02040503050406030204" pitchFamily="18" charset="0"/>
                        <a:cs typeface="Book Antiqua"/>
                      </a:rPr>
                      <m:t>𝑑𝑒</m:t>
                    </m:r>
                    <m:r>
                      <a:rPr lang="ro-RO" sz="2050" b="0" i="1" spc="5" dirty="0" smtClean="0">
                        <a:latin typeface="Cambria Math" panose="02040503050406030204" pitchFamily="18" charset="0"/>
                        <a:cs typeface="Book Antiqua"/>
                      </a:rPr>
                      <m:t> </m:t>
                    </m:r>
                    <m:r>
                      <a:rPr lang="ro-RO" sz="2050" b="0" i="1" spc="5" dirty="0" smtClean="0">
                        <a:latin typeface="Cambria Math" panose="02040503050406030204" pitchFamily="18" charset="0"/>
                        <a:cs typeface="Book Antiqua"/>
                      </a:rPr>
                      <m:t>𝑠𝑡𝑎𝑟𝑒</m:t>
                    </m:r>
                  </m:oMath>
                </a14:m>
                <a:r>
                  <a:rPr lang="ro-RO" sz="2050" spc="5" dirty="0" smtClean="0">
                    <a:latin typeface="Book Antiqua"/>
                    <a:cs typeface="Book Antiqua"/>
                  </a:rPr>
                  <a:t> </a:t>
                </a:r>
                <a:r>
                  <a:rPr lang="ro-RO" sz="2050" b="1" spc="5" dirty="0" smtClean="0">
                    <a:latin typeface="Book Antiqua"/>
                    <a:cs typeface="Book Antiqua"/>
                  </a:rPr>
                  <a:t>al neuronului </a:t>
                </a:r>
                <a14:m>
                  <m:oMath xmlns:m="http://schemas.openxmlformats.org/officeDocument/2006/math">
                    <m:r>
                      <a:rPr lang="ro-RO" sz="2050" b="0" i="1" spc="5" dirty="0" smtClean="0">
                        <a:latin typeface="Cambria Math" panose="02040503050406030204" pitchFamily="18" charset="0"/>
                        <a:cs typeface="Book Antiqua"/>
                      </a:rPr>
                      <m:t>𝑖</m:t>
                    </m:r>
                  </m:oMath>
                </a14:m>
                <a:r>
                  <a:rPr lang="ro-RO" sz="2050" b="1" spc="5" dirty="0" smtClean="0">
                    <a:latin typeface="Book Antiqua"/>
                    <a:cs typeface="Book Antiqua"/>
                  </a:rPr>
                  <a:t> este vectorul coloană </a:t>
                </a:r>
                <a14:m>
                  <m:oMath xmlns:m="http://schemas.openxmlformats.org/officeDocument/2006/math">
                    <m:r>
                      <a:rPr lang="ro-RO" sz="2050" b="0" i="1" spc="5" dirty="0" smtClean="0">
                        <a:latin typeface="Cambria Math" panose="02040503050406030204" pitchFamily="18" charset="0"/>
                        <a:cs typeface="Book Antiqua"/>
                      </a:rPr>
                      <m:t>𝑥</m:t>
                    </m:r>
                  </m:oMath>
                </a14:m>
                <a:r>
                  <a:rPr lang="ro-RO" sz="2050" b="1" spc="5" dirty="0" smtClean="0">
                    <a:latin typeface="Book Antiqua"/>
                    <a:cs typeface="Book Antiqua"/>
                  </a:rPr>
                  <a:t>, unde</a:t>
                </a:r>
              </a:p>
              <a:p>
                <a:pPr marL="18288">
                  <a:lnSpc>
                    <a:spcPct val="100000"/>
                  </a:lnSpc>
                  <a:spcBef>
                    <a:spcPts val="1510"/>
                  </a:spcBef>
                  <a:tabLst>
                    <a:tab pos="270510" algn="l"/>
                  </a:tabLst>
                </a:pPr>
                <a:endParaRPr lang="ro-RO" sz="2050" b="1" spc="5" dirty="0" smtClean="0">
                  <a:latin typeface="Book Antiqua"/>
                  <a:cs typeface="Book Antiqua"/>
                </a:endParaRPr>
              </a:p>
              <a:p>
                <a:pPr marL="275590" lvl="1" algn="ctr">
                  <a:spcBef>
                    <a:spcPts val="1410"/>
                  </a:spcBef>
                  <a:tabLst>
                    <a:tab pos="549275" algn="l"/>
                  </a:tabLst>
                </a:pPr>
                <a14:m>
                  <m:oMath xmlns:m="http://schemas.openxmlformats.org/officeDocument/2006/math">
                    <m:r>
                      <a:rPr lang="ro-RO" sz="2400" b="0" i="1" smtClean="0">
                        <a:latin typeface="Cambria Math" panose="02040503050406030204" pitchFamily="18" charset="0"/>
                        <a:cs typeface="Times New Roman"/>
                      </a:rPr>
                      <m:t>𝑥</m:t>
                    </m:r>
                    <m:r>
                      <a:rPr lang="ro-RO" sz="2400" b="0" i="1" smtClean="0">
                        <a:latin typeface="Cambria Math" panose="02040503050406030204" pitchFamily="18" charset="0"/>
                        <a:cs typeface="Times New Roman"/>
                      </a:rPr>
                      <m:t>=</m:t>
                    </m:r>
                    <m:d>
                      <m:dPr>
                        <m:ctrlPr>
                          <a:rPr lang="ro-RO" sz="2400" i="1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ro-RO" sz="2400" i="1" smtClean="0">
                                <a:latin typeface="Cambria Math" panose="02040503050406030204" pitchFamily="18" charset="0"/>
                                <a:cs typeface="Times New Roman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ro-RO" sz="2400" i="1" smtClean="0">
                                    <a:latin typeface="Cambria Math" panose="02040503050406030204" pitchFamily="18" charset="0"/>
                                    <a:cs typeface="Times New Roman"/>
                                  </a:rPr>
                                </m:ctrlPr>
                              </m:sSubPr>
                              <m:e>
                                <m:r>
                                  <a:rPr lang="ro-RO" sz="2400" b="0" i="1" smtClean="0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ro-RO" sz="2400" b="0" i="1" smtClean="0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ro-RO" sz="2400" i="1">
                                    <a:latin typeface="Cambria Math" panose="02040503050406030204" pitchFamily="18" charset="0"/>
                                    <a:cs typeface="Times New Roman"/>
                                  </a:rPr>
                                </m:ctrlPr>
                              </m:sSubPr>
                              <m:e>
                                <m:r>
                                  <a:rPr lang="ro-RO" sz="2400" i="1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ro-RO" sz="2400" b="0" i="1" smtClean="0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r>
                              <a:rPr lang="ro-RO" sz="2400" b="0" i="1" smtClean="0">
                                <a:latin typeface="Cambria Math" panose="02040503050406030204" pitchFamily="18" charset="0"/>
                                <a:cs typeface="Times New Roman"/>
                              </a:rPr>
                              <m:t>.</m:t>
                            </m:r>
                          </m:e>
                          <m:e>
                            <m:r>
                              <a:rPr lang="ro-RO" sz="2400" b="0" i="1" smtClean="0">
                                <a:latin typeface="Cambria Math" panose="02040503050406030204" pitchFamily="18" charset="0"/>
                                <a:cs typeface="Times New Roman"/>
                              </a:rPr>
                              <m:t>.</m:t>
                            </m:r>
                          </m:e>
                          <m:e>
                            <m:sSub>
                              <m:sSubPr>
                                <m:ctrlPr>
                                  <a:rPr lang="ro-RO" sz="2400" b="0" i="1" smtClean="0">
                                    <a:latin typeface="Cambria Math" panose="02040503050406030204" pitchFamily="18" charset="0"/>
                                    <a:cs typeface="Times New Roman"/>
                                  </a:rPr>
                                </m:ctrlPr>
                              </m:sSubPr>
                              <m:e>
                                <m:r>
                                  <a:rPr lang="ro-RO" sz="2400" b="0" i="1" smtClean="0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ro-RO" sz="2400" b="0" i="1" smtClean="0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𝑛</m:t>
                                </m:r>
                                <m:r>
                                  <a:rPr lang="ro-RO" sz="2400" b="0" i="1" smtClean="0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+1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r>
                  <a:rPr lang="ro-RO" sz="2050" dirty="0" smtClean="0">
                    <a:latin typeface="Book Antiqua"/>
                    <a:cs typeface="Times New Roman"/>
                  </a:rPr>
                  <a:t> </a:t>
                </a:r>
              </a:p>
              <a:p>
                <a:pPr marL="275590" lvl="1">
                  <a:spcBef>
                    <a:spcPts val="1410"/>
                  </a:spcBef>
                  <a:tabLst>
                    <a:tab pos="549275" algn="l"/>
                  </a:tabLst>
                </a:pPr>
                <a:r>
                  <a:rPr lang="ro-RO" sz="2050" dirty="0" smtClean="0">
                    <a:latin typeface="Book Antiqua"/>
                    <a:cs typeface="Times New Roman"/>
                  </a:rPr>
                  <a:t>și </a:t>
                </a:r>
              </a:p>
              <a:p>
                <a:pPr indent="-181610">
                  <a:spcBef>
                    <a:spcPts val="1410"/>
                  </a:spcBef>
                  <a:tabLst>
                    <a:tab pos="549275" algn="l"/>
                  </a:tabLs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o-RO" sz="2400" i="1" spc="5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ro-RO" sz="2400" i="1" spc="5">
                              <a:latin typeface="Cambria Math" panose="02040503050406030204" pitchFamily="18" charset="0"/>
                              <a:cs typeface="Times New Roman"/>
                            </a:rPr>
                            <m:t>𝑥</m:t>
                          </m:r>
                        </m:e>
                        <m:sub>
                          <m:r>
                            <a:rPr lang="ro-RO" sz="2400" i="1" spc="5">
                              <a:latin typeface="Cambria Math" panose="02040503050406030204" pitchFamily="18" charset="0"/>
                              <a:cs typeface="Times New Roman"/>
                            </a:rPr>
                            <m:t>𝑛</m:t>
                          </m:r>
                          <m:r>
                            <a:rPr lang="ro-RO" sz="2400" i="1" spc="5">
                              <a:latin typeface="Cambria Math" panose="02040503050406030204" pitchFamily="18" charset="0"/>
                              <a:cs typeface="Times New Roman"/>
                            </a:rPr>
                            <m:t>+1</m:t>
                          </m:r>
                        </m:sub>
                      </m:sSub>
                      <m:r>
                        <a:rPr lang="ro-RO" sz="2400" i="1" spc="5">
                          <a:latin typeface="Cambria Math" panose="02040503050406030204" pitchFamily="18" charset="0"/>
                          <a:cs typeface="Times New Roman"/>
                        </a:rPr>
                        <m:t>=1</m:t>
                      </m:r>
                    </m:oMath>
                  </m:oMathPara>
                </a14:m>
                <a:endParaRPr lang="ro-RO" sz="2050" dirty="0" smtClean="0">
                  <a:latin typeface="Book Antiqua"/>
                  <a:cs typeface="Times New Roman"/>
                </a:endParaRPr>
              </a:p>
              <a:p>
                <a:pPr marL="275590" lvl="1" algn="ctr">
                  <a:spcBef>
                    <a:spcPts val="1410"/>
                  </a:spcBef>
                  <a:tabLst>
                    <a:tab pos="549275" algn="l"/>
                  </a:tabLst>
                </a:pPr>
                <a:endParaRPr lang="ro-RO" sz="2050" dirty="0" smtClean="0">
                  <a:latin typeface="Book Antiqua"/>
                  <a:cs typeface="Times New Roman"/>
                </a:endParaRPr>
              </a:p>
            </p:txBody>
          </p:sp>
        </mc:Choice>
        <mc:Fallback xmlns="">
          <p:sp>
            <p:nvSpPr>
              <p:cNvPr id="9" name="object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278" y="1625682"/>
                <a:ext cx="9314180" cy="4624728"/>
              </a:xfrm>
              <a:prstGeom prst="rect">
                <a:avLst/>
              </a:prstGeom>
              <a:blipFill>
                <a:blip r:embed="rId3"/>
                <a:stretch>
                  <a:fillRect l="-13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bject 10"/>
          <p:cNvSpPr/>
          <p:nvPr/>
        </p:nvSpPr>
        <p:spPr>
          <a:xfrm>
            <a:off x="554405" y="7023487"/>
            <a:ext cx="9583420" cy="0"/>
          </a:xfrm>
          <a:custGeom>
            <a:avLst/>
            <a:gdLst/>
            <a:ahLst/>
            <a:cxnLst/>
            <a:rect l="l" t="t" r="r" b="b"/>
            <a:pathLst>
              <a:path w="9583420">
                <a:moveTo>
                  <a:pt x="0" y="0"/>
                </a:moveTo>
                <a:lnTo>
                  <a:pt x="9583204" y="0"/>
                </a:lnTo>
              </a:path>
            </a:pathLst>
          </a:custGeom>
          <a:ln w="17716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8224" y="429171"/>
            <a:ext cx="479601" cy="406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008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827860" y="394076"/>
            <a:ext cx="7036434" cy="47000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25"/>
              </a:spcBef>
            </a:pPr>
            <a:r>
              <a:rPr lang="en-US" spc="10" dirty="0" err="1" smtClean="0">
                <a:solidFill>
                  <a:srgbClr val="3A3AA0"/>
                </a:solidFill>
              </a:rPr>
              <a:t>Vectorul</a:t>
            </a:r>
            <a:r>
              <a:rPr lang="en-US" spc="10" dirty="0" smtClean="0">
                <a:solidFill>
                  <a:srgbClr val="3A3AA0"/>
                </a:solidFill>
              </a:rPr>
              <a:t> </a:t>
            </a:r>
            <a:r>
              <a:rPr lang="ro-RO" spc="10" dirty="0" smtClean="0">
                <a:solidFill>
                  <a:srgbClr val="3A3AA0"/>
                </a:solidFill>
              </a:rPr>
              <a:t>pondere</a:t>
            </a:r>
            <a:endParaRPr spc="10" dirty="0">
              <a:solidFill>
                <a:srgbClr val="3A3A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object 9"/>
              <p:cNvSpPr txBox="1"/>
              <p:nvPr/>
            </p:nvSpPr>
            <p:spPr>
              <a:xfrm>
                <a:off x="600278" y="1625682"/>
                <a:ext cx="9314180" cy="4991046"/>
              </a:xfrm>
              <a:prstGeom prst="rect">
                <a:avLst/>
              </a:prstGeom>
            </p:spPr>
            <p:txBody>
              <a:bodyPr vert="horz" wrap="square" lIns="0" tIns="191770" rIns="0" bIns="0" rtlCol="0">
                <a:spAutoFit/>
              </a:bodyPr>
              <a:lstStyle/>
              <a:p>
                <a:pPr marL="274320" indent="-256032">
                  <a:lnSpc>
                    <a:spcPct val="100000"/>
                  </a:lnSpc>
                  <a:spcBef>
                    <a:spcPts val="1510"/>
                  </a:spcBef>
                  <a:buFont typeface="Arial" panose="020B0604020202020204" pitchFamily="34" charset="0"/>
                  <a:buChar char="•"/>
                  <a:tabLst>
                    <a:tab pos="270510" algn="l"/>
                  </a:tabLst>
                </a:pPr>
                <a14:m>
                  <m:oMath xmlns:m="http://schemas.openxmlformats.org/officeDocument/2006/math">
                    <m:r>
                      <a:rPr lang="ro-RO" sz="2050" b="0" i="1" spc="5" dirty="0" smtClean="0">
                        <a:latin typeface="Cambria Math" panose="02040503050406030204" pitchFamily="18" charset="0"/>
                        <a:cs typeface="Book Antiqua"/>
                      </a:rPr>
                      <m:t>𝑉𝑒𝑐𝑡𝑜𝑟𝑢𝑙</m:t>
                    </m:r>
                    <m:r>
                      <a:rPr lang="ro-RO" sz="2050" b="0" i="1" spc="5" dirty="0" smtClean="0">
                        <a:latin typeface="Cambria Math" panose="02040503050406030204" pitchFamily="18" charset="0"/>
                        <a:cs typeface="Book Antiqua"/>
                      </a:rPr>
                      <m:t> </m:t>
                    </m:r>
                    <m:r>
                      <a:rPr lang="ro-RO" sz="2050" b="0" i="1" spc="5" dirty="0" smtClean="0">
                        <a:latin typeface="Cambria Math" panose="02040503050406030204" pitchFamily="18" charset="0"/>
                        <a:cs typeface="Book Antiqua"/>
                      </a:rPr>
                      <m:t>𝑝𝑜𝑛𝑑𝑒𝑟𝑒</m:t>
                    </m:r>
                  </m:oMath>
                </a14:m>
                <a:r>
                  <a:rPr lang="ro-RO" sz="2050" spc="5" dirty="0" smtClean="0">
                    <a:latin typeface="Book Antiqua"/>
                    <a:cs typeface="Book Antiqua"/>
                  </a:rPr>
                  <a:t> asociat neuronului </a:t>
                </a:r>
                <a14:m>
                  <m:oMath xmlns:m="http://schemas.openxmlformats.org/officeDocument/2006/math">
                    <m:r>
                      <a:rPr lang="ro-RO" sz="2050" i="1" spc="5" dirty="0" smtClean="0">
                        <a:latin typeface="Cambria Math" panose="02040503050406030204" pitchFamily="18" charset="0"/>
                        <a:cs typeface="Book Antiqua"/>
                      </a:rPr>
                      <m:t>𝑖</m:t>
                    </m:r>
                  </m:oMath>
                </a14:m>
                <a:r>
                  <a:rPr lang="ro-RO" sz="2050" spc="5" dirty="0" smtClean="0">
                    <a:latin typeface="Book Antiqua"/>
                    <a:cs typeface="Book Antiqua"/>
                  </a:rPr>
                  <a:t> este</a:t>
                </a:r>
              </a:p>
              <a:p>
                <a:pPr marL="18288">
                  <a:lnSpc>
                    <a:spcPct val="100000"/>
                  </a:lnSpc>
                  <a:spcBef>
                    <a:spcPts val="1510"/>
                  </a:spcBef>
                  <a:tabLst>
                    <a:tab pos="270510" algn="l"/>
                  </a:tabLst>
                </a:pPr>
                <a:endParaRPr lang="ro-RO" sz="2050" b="1" spc="5" dirty="0" smtClean="0">
                  <a:latin typeface="Book Antiqua"/>
                  <a:cs typeface="Book Antiqua"/>
                </a:endParaRPr>
              </a:p>
              <a:p>
                <a:pPr marL="275590" lvl="1" algn="ctr">
                  <a:spcBef>
                    <a:spcPts val="1410"/>
                  </a:spcBef>
                  <a:tabLst>
                    <a:tab pos="549275" algn="l"/>
                  </a:tabLst>
                </a:pPr>
                <a:r>
                  <a:rPr lang="ro-RO" sz="2400" b="0" dirty="0" smtClean="0">
                    <a:cs typeface="Times New Roman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o-RO" sz="2400" b="0" i="0" smtClean="0">
                        <a:latin typeface="Cambria Math" panose="02040503050406030204" pitchFamily="18" charset="0"/>
                        <a:cs typeface="Times New Roman"/>
                      </a:rPr>
                      <m:t>v</m:t>
                    </m:r>
                    <m:r>
                      <a:rPr lang="ro-RO" sz="2400" b="0" i="1" smtClean="0">
                        <a:latin typeface="Cambria Math" panose="02040503050406030204" pitchFamily="18" charset="0"/>
                        <a:cs typeface="Times New Roman"/>
                      </a:rPr>
                      <m:t>=</m:t>
                    </m:r>
                    <m:d>
                      <m:dPr>
                        <m:ctrlPr>
                          <a:rPr lang="ro-RO" sz="2400" i="1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ro-RO" sz="2400" i="1" smtClean="0">
                                <a:latin typeface="Cambria Math" panose="02040503050406030204" pitchFamily="18" charset="0"/>
                                <a:cs typeface="Times New Roman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ro-RO" sz="2400" i="1" smtClean="0">
                                    <a:latin typeface="Cambria Math" panose="02040503050406030204" pitchFamily="18" charset="0"/>
                                    <a:cs typeface="Times New Roman"/>
                                  </a:rPr>
                                </m:ctrlPr>
                              </m:sSubPr>
                              <m:e>
                                <m:r>
                                  <a:rPr lang="ro-RO" sz="2400" b="0" i="1" smtClean="0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ro-RO" sz="2400" b="0" i="1" smtClean="0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ro-RO" sz="2400" i="1">
                                    <a:latin typeface="Cambria Math" panose="02040503050406030204" pitchFamily="18" charset="0"/>
                                    <a:cs typeface="Times New Roman"/>
                                  </a:rPr>
                                </m:ctrlPr>
                              </m:sSubPr>
                              <m:e>
                                <m:r>
                                  <a:rPr lang="ro-RO" sz="2400" b="0" i="1" smtClean="0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ro-RO" sz="2400" b="0" i="1" smtClean="0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r>
                              <a:rPr lang="ro-RO" sz="2400" b="0" i="1" smtClean="0">
                                <a:latin typeface="Cambria Math" panose="02040503050406030204" pitchFamily="18" charset="0"/>
                                <a:cs typeface="Times New Roman"/>
                              </a:rPr>
                              <m:t>.</m:t>
                            </m:r>
                          </m:e>
                          <m:e>
                            <m:r>
                              <a:rPr lang="ro-RO" sz="2400" b="0" i="1" smtClean="0">
                                <a:latin typeface="Cambria Math" panose="02040503050406030204" pitchFamily="18" charset="0"/>
                                <a:cs typeface="Times New Roman"/>
                              </a:rPr>
                              <m:t>.</m:t>
                            </m:r>
                          </m:e>
                          <m:e>
                            <m:sSub>
                              <m:sSubPr>
                                <m:ctrlPr>
                                  <a:rPr lang="ro-RO" sz="2400" b="0" i="1" smtClean="0">
                                    <a:latin typeface="Cambria Math" panose="02040503050406030204" pitchFamily="18" charset="0"/>
                                    <a:cs typeface="Times New Roman"/>
                                  </a:rPr>
                                </m:ctrlPr>
                              </m:sSubPr>
                              <m:e>
                                <m:r>
                                  <a:rPr lang="ro-RO" sz="2400" b="0" i="1" smtClean="0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ro-RO" sz="2400" b="0" i="1" smtClean="0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𝑛</m:t>
                                </m:r>
                                <m:r>
                                  <a:rPr lang="ro-RO" sz="2400" b="0" i="1" smtClean="0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+1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r>
                  <a:rPr lang="ro-RO" sz="2050" dirty="0" smtClean="0">
                    <a:latin typeface="Book Antiqua"/>
                    <a:cs typeface="Times New Roman"/>
                  </a:rPr>
                  <a:t> </a:t>
                </a:r>
              </a:p>
              <a:p>
                <a:pPr marL="161290" indent="-342900">
                  <a:spcBef>
                    <a:spcPts val="1410"/>
                  </a:spcBef>
                  <a:buFont typeface="Arial" panose="020B0604020202020204" pitchFamily="34" charset="0"/>
                  <a:buChar char="•"/>
                  <a:tabLst>
                    <a:tab pos="549275" algn="l"/>
                  </a:tabLst>
                </a:pPr>
                <a:r>
                  <a:rPr lang="ro-RO" sz="2050" dirty="0" smtClean="0">
                    <a:latin typeface="Book Antiqua"/>
                    <a:cs typeface="Times New Roman"/>
                  </a:rPr>
                  <a:t>Ieșirea </a:t>
                </a:r>
                <a14:m>
                  <m:oMath xmlns:m="http://schemas.openxmlformats.org/officeDocument/2006/math">
                    <m:r>
                      <a:rPr lang="ro-RO" sz="2050" i="1" dirty="0" smtClean="0">
                        <a:latin typeface="Cambria Math" panose="02040503050406030204" pitchFamily="18" charset="0"/>
                        <a:cs typeface="Times New Roman"/>
                      </a:rPr>
                      <m:t>𝑦</m:t>
                    </m:r>
                  </m:oMath>
                </a14:m>
                <a:r>
                  <a:rPr lang="ro-RO" sz="2050" dirty="0" smtClean="0">
                    <a:latin typeface="Book Antiqua"/>
                    <a:cs typeface="Times New Roman"/>
                  </a:rPr>
                  <a:t> a neuronului </a:t>
                </a:r>
                <a14:m>
                  <m:oMath xmlns:m="http://schemas.openxmlformats.org/officeDocument/2006/math">
                    <m:r>
                      <a:rPr lang="ro-RO" sz="2050" i="1" dirty="0" smtClean="0">
                        <a:latin typeface="Cambria Math" panose="02040503050406030204" pitchFamily="18" charset="0"/>
                        <a:cs typeface="Times New Roman"/>
                      </a:rPr>
                      <m:t>𝑖</m:t>
                    </m:r>
                  </m:oMath>
                </a14:m>
                <a:r>
                  <a:rPr lang="ro-RO" sz="2050" dirty="0" smtClean="0">
                    <a:latin typeface="Book Antiqua"/>
                    <a:cs typeface="Times New Roman"/>
                  </a:rPr>
                  <a:t> se poate scrie ca </a:t>
                </a:r>
              </a:p>
              <a:p>
                <a:pPr marL="161290" indent="-342900">
                  <a:spcBef>
                    <a:spcPts val="1410"/>
                  </a:spcBef>
                  <a:buFont typeface="Arial" panose="020B0604020202020204" pitchFamily="34" charset="0"/>
                  <a:buChar char="•"/>
                  <a:tabLst>
                    <a:tab pos="549275" algn="l"/>
                  </a:tabLst>
                </a:pPr>
                <a:endParaRPr lang="ro-RO" sz="2050" dirty="0" smtClean="0">
                  <a:latin typeface="Book Antiqua"/>
                  <a:cs typeface="Times New Roman"/>
                </a:endParaRPr>
              </a:p>
              <a:p>
                <a:pPr>
                  <a:spcBef>
                    <a:spcPts val="1410"/>
                  </a:spcBef>
                  <a:tabLst>
                    <a:tab pos="54927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o-RO" sz="2400" b="0" i="1" dirty="0">
                          <a:latin typeface="Cambria Math" panose="02040503050406030204" pitchFamily="18" charset="0"/>
                          <a:cs typeface="Times New Roman"/>
                        </a:rPr>
                        <m:t>𝑦</m:t>
                      </m:r>
                      <m:r>
                        <a:rPr lang="ro-RO" sz="2400" b="0" i="1" dirty="0">
                          <a:latin typeface="Cambria Math" panose="02040503050406030204" pitchFamily="18" charset="0"/>
                          <a:cs typeface="Times New Roman"/>
                        </a:rPr>
                        <m:t>=</m:t>
                      </m:r>
                      <m:r>
                        <a:rPr lang="ro-RO" sz="2400" b="0" i="1" dirty="0">
                          <a:latin typeface="Cambria Math" panose="02040503050406030204" pitchFamily="18" charset="0"/>
                          <a:cs typeface="Times New Roman"/>
                        </a:rPr>
                        <m:t>𝑓</m:t>
                      </m:r>
                      <m:d>
                        <m:dPr>
                          <m:ctrlPr>
                            <a:rPr lang="ro-RO" sz="2400" i="1" dirty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ro-RO" sz="2400" i="1" dirty="0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ro-RO" sz="2400">
                                  <a:latin typeface="Cambria Math" panose="02040503050406030204" pitchFamily="18" charset="0"/>
                                  <a:cs typeface="Times New Roman"/>
                                </a:rPr>
                                <m:t>v</m:t>
                              </m:r>
                            </m:e>
                            <m:sup>
                              <m:r>
                                <a:rPr lang="ro-RO" sz="2400" b="0" i="1" dirty="0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𝑇</m:t>
                              </m:r>
                            </m:sup>
                          </m:sSup>
                          <m:r>
                            <a:rPr lang="ro-RO" sz="2400" b="0" i="1" dirty="0" smtClean="0">
                              <a:latin typeface="Cambria Math" panose="02040503050406030204" pitchFamily="18" charset="0"/>
                              <a:cs typeface="Times New Roman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ro-RO" sz="2050" dirty="0" smtClean="0">
                  <a:latin typeface="Book Antiqua"/>
                  <a:cs typeface="Times New Roman"/>
                </a:endParaRPr>
              </a:p>
              <a:p>
                <a:pPr marL="275590" lvl="1" algn="ctr">
                  <a:spcBef>
                    <a:spcPts val="1410"/>
                  </a:spcBef>
                  <a:tabLst>
                    <a:tab pos="549275" algn="l"/>
                  </a:tabLst>
                </a:pPr>
                <a:endParaRPr lang="ro-RO" sz="2050" dirty="0" smtClean="0">
                  <a:latin typeface="Book Antiqua"/>
                  <a:cs typeface="Times New Roman"/>
                </a:endParaRPr>
              </a:p>
            </p:txBody>
          </p:sp>
        </mc:Choice>
        <mc:Fallback xmlns="">
          <p:sp>
            <p:nvSpPr>
              <p:cNvPr id="9" name="object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278" y="1625682"/>
                <a:ext cx="9314180" cy="4991046"/>
              </a:xfrm>
              <a:prstGeom prst="rect">
                <a:avLst/>
              </a:prstGeom>
              <a:blipFill>
                <a:blip r:embed="rId3"/>
                <a:stretch>
                  <a:fillRect l="-1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bject 10"/>
          <p:cNvSpPr/>
          <p:nvPr/>
        </p:nvSpPr>
        <p:spPr>
          <a:xfrm>
            <a:off x="554405" y="7023487"/>
            <a:ext cx="9583420" cy="0"/>
          </a:xfrm>
          <a:custGeom>
            <a:avLst/>
            <a:gdLst/>
            <a:ahLst/>
            <a:cxnLst/>
            <a:rect l="l" t="t" r="r" b="b"/>
            <a:pathLst>
              <a:path w="9583420">
                <a:moveTo>
                  <a:pt x="0" y="0"/>
                </a:moveTo>
                <a:lnTo>
                  <a:pt x="9583204" y="0"/>
                </a:lnTo>
              </a:path>
            </a:pathLst>
          </a:custGeom>
          <a:ln w="17716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8224" y="429171"/>
            <a:ext cx="479601" cy="406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766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827860" y="394076"/>
            <a:ext cx="7036434" cy="47000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25"/>
              </a:spcBef>
            </a:pPr>
            <a:r>
              <a:rPr lang="ro-RO" spc="10" dirty="0" smtClean="0">
                <a:solidFill>
                  <a:srgbClr val="3A3AA0"/>
                </a:solidFill>
              </a:rPr>
              <a:t>Funcția de răspuns</a:t>
            </a:r>
            <a:endParaRPr spc="10" dirty="0">
              <a:solidFill>
                <a:srgbClr val="3A3A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object 9"/>
              <p:cNvSpPr txBox="1"/>
              <p:nvPr/>
            </p:nvSpPr>
            <p:spPr>
              <a:xfrm>
                <a:off x="600278" y="1625682"/>
                <a:ext cx="9314180" cy="4466607"/>
              </a:xfrm>
              <a:prstGeom prst="rect">
                <a:avLst/>
              </a:prstGeom>
            </p:spPr>
            <p:txBody>
              <a:bodyPr vert="horz" wrap="square" lIns="0" tIns="191770" rIns="0" bIns="0" rtlCol="0">
                <a:spAutoFit/>
              </a:bodyPr>
              <a:lstStyle/>
              <a:p>
                <a:pPr marL="274320" indent="-256032">
                  <a:lnSpc>
                    <a:spcPct val="100000"/>
                  </a:lnSpc>
                  <a:spcBef>
                    <a:spcPts val="1510"/>
                  </a:spcBef>
                  <a:buFont typeface="Arial" panose="020B0604020202020204" pitchFamily="34" charset="0"/>
                  <a:buChar char="•"/>
                  <a:tabLst>
                    <a:tab pos="270510" algn="l"/>
                  </a:tabLst>
                </a:pPr>
                <a:r>
                  <a:rPr lang="ro-RO" sz="2050" b="1" spc="5" dirty="0" smtClean="0">
                    <a:latin typeface="Book Antiqua"/>
                    <a:cs typeface="Book Antiqua"/>
                  </a:rPr>
                  <a:t>Forma </a:t>
                </a:r>
                <a:r>
                  <a:rPr lang="ro-RO" sz="2050" spc="5" dirty="0" smtClean="0">
                    <a:latin typeface="Book Antiqua"/>
                    <a:cs typeface="Book Antiqua"/>
                  </a:rPr>
                  <a:t>funcției de răspuns </a:t>
                </a:r>
                <a14:m>
                  <m:oMath xmlns:m="http://schemas.openxmlformats.org/officeDocument/2006/math">
                    <m:r>
                      <a:rPr lang="ro-RO" sz="2050" b="0" i="1" spc="5" dirty="0" smtClean="0">
                        <a:latin typeface="Cambria Math" panose="02040503050406030204" pitchFamily="18" charset="0"/>
                        <a:cs typeface="Book Antiqua"/>
                      </a:rPr>
                      <m:t>𝑓</m:t>
                    </m:r>
                  </m:oMath>
                </a14:m>
                <a:r>
                  <a:rPr lang="ro-RO" sz="2050" b="1" spc="5" dirty="0" smtClean="0">
                    <a:latin typeface="Book Antiqua"/>
                    <a:cs typeface="Book Antiqua"/>
                  </a:rPr>
                  <a:t> depinde de modelul de rețea neurală studiat </a:t>
                </a:r>
              </a:p>
              <a:p>
                <a:pPr marL="548640" lvl="1" indent="-273050">
                  <a:spcBef>
                    <a:spcPts val="1410"/>
                  </a:spcBef>
                  <a:buFont typeface="Arial"/>
                  <a:buChar char="–"/>
                  <a:tabLst>
                    <a:tab pos="549275" algn="l"/>
                  </a:tabLst>
                </a:pPr>
                <a:r>
                  <a:rPr lang="ro-RO" sz="2050" spc="5" dirty="0" smtClean="0">
                    <a:latin typeface="Book Antiqua"/>
                    <a:cs typeface="Times New Roman"/>
                  </a:rPr>
                  <a:t>Această funcție se mai numește:</a:t>
                </a:r>
              </a:p>
              <a:p>
                <a:pPr marL="1075690" lvl="2" indent="-342900">
                  <a:spcBef>
                    <a:spcPts val="1410"/>
                  </a:spcBef>
                  <a:buFont typeface="Arial" panose="020B0604020202020204" pitchFamily="34" charset="0"/>
                  <a:buChar char="•"/>
                  <a:tabLst>
                    <a:tab pos="549275" algn="l"/>
                  </a:tabLst>
                </a:pPr>
                <a:r>
                  <a:rPr lang="ro-RO" sz="2050" spc="5" dirty="0">
                    <a:latin typeface="Book Antiqua"/>
                    <a:cs typeface="Times New Roman"/>
                  </a:rPr>
                  <a:t>f</a:t>
                </a:r>
                <a:r>
                  <a:rPr lang="ro-RO" sz="2050" spc="5" dirty="0" smtClean="0">
                    <a:latin typeface="Book Antiqua"/>
                    <a:cs typeface="Times New Roman"/>
                  </a:rPr>
                  <a:t>uncție neurală</a:t>
                </a:r>
              </a:p>
              <a:p>
                <a:pPr marL="1075690" lvl="2" indent="-342900">
                  <a:spcBef>
                    <a:spcPts val="1410"/>
                  </a:spcBef>
                  <a:buFont typeface="Arial" panose="020B0604020202020204" pitchFamily="34" charset="0"/>
                  <a:buChar char="•"/>
                  <a:tabLst>
                    <a:tab pos="549275" algn="l"/>
                  </a:tabLst>
                </a:pPr>
                <a:r>
                  <a:rPr lang="ro-RO" sz="2050" spc="5" dirty="0">
                    <a:latin typeface="Book Antiqua"/>
                    <a:cs typeface="Times New Roman"/>
                  </a:rPr>
                  <a:t>f</a:t>
                </a:r>
                <a:r>
                  <a:rPr lang="ro-RO" sz="2050" spc="5" dirty="0" smtClean="0">
                    <a:latin typeface="Book Antiqua"/>
                    <a:cs typeface="Times New Roman"/>
                  </a:rPr>
                  <a:t>uncție de ieșire</a:t>
                </a:r>
              </a:p>
              <a:p>
                <a:pPr marL="1075690" lvl="2" indent="-342900">
                  <a:spcBef>
                    <a:spcPts val="1410"/>
                  </a:spcBef>
                  <a:buFont typeface="Arial" panose="020B0604020202020204" pitchFamily="34" charset="0"/>
                  <a:buChar char="•"/>
                  <a:tabLst>
                    <a:tab pos="549275" algn="l"/>
                  </a:tabLst>
                </a:pPr>
                <a:r>
                  <a:rPr lang="ro-RO" sz="2050" spc="5" dirty="0">
                    <a:latin typeface="Book Antiqua"/>
                    <a:cs typeface="Times New Roman"/>
                  </a:rPr>
                  <a:t>f</a:t>
                </a:r>
                <a:r>
                  <a:rPr lang="ro-RO" sz="2050" spc="5" dirty="0" smtClean="0">
                    <a:latin typeface="Book Antiqua"/>
                    <a:cs typeface="Times New Roman"/>
                  </a:rPr>
                  <a:t>uncție de activare</a:t>
                </a:r>
              </a:p>
              <a:p>
                <a:pPr marL="161290" indent="-342900">
                  <a:spcBef>
                    <a:spcPts val="1410"/>
                  </a:spcBef>
                  <a:buFont typeface="Arial" panose="020B0604020202020204" pitchFamily="34" charset="0"/>
                  <a:buChar char="•"/>
                  <a:tabLst>
                    <a:tab pos="549275" algn="l"/>
                  </a:tabLst>
                </a:pPr>
                <a:r>
                  <a:rPr lang="ro-RO" sz="2050" spc="5" dirty="0" smtClean="0">
                    <a:latin typeface="Book Antiqua"/>
                    <a:cs typeface="Times New Roman"/>
                  </a:rPr>
                  <a:t>În general, se consideră funcții neurale neliniare</a:t>
                </a:r>
              </a:p>
              <a:p>
                <a:pPr marL="347472" indent="-342900">
                  <a:spcBef>
                    <a:spcPts val="1410"/>
                  </a:spcBef>
                  <a:buFont typeface="Arial" panose="020B0604020202020204" pitchFamily="34" charset="0"/>
                  <a:buChar char="•"/>
                  <a:tabLst>
                    <a:tab pos="549275" algn="l"/>
                  </a:tabLst>
                </a:pPr>
                <a:r>
                  <a:rPr lang="ro-RO" sz="2050" spc="5" dirty="0" smtClean="0">
                    <a:latin typeface="Book Antiqua"/>
                    <a:cs typeface="Times New Roman"/>
                  </a:rPr>
                  <a:t>În continuare vom vedea câteva funcții neurale ce reprezintă diferite tipuri de neliniaritate</a:t>
                </a:r>
                <a:endParaRPr lang="ro-RO" sz="2050" dirty="0" smtClean="0">
                  <a:latin typeface="Book Antiqua"/>
                  <a:cs typeface="Times New Roman"/>
                </a:endParaRPr>
              </a:p>
              <a:p>
                <a:pPr marL="275590" lvl="1">
                  <a:lnSpc>
                    <a:spcPct val="100000"/>
                  </a:lnSpc>
                  <a:spcBef>
                    <a:spcPts val="1410"/>
                  </a:spcBef>
                  <a:tabLst>
                    <a:tab pos="549275" algn="l"/>
                  </a:tabLst>
                </a:pPr>
                <a:endParaRPr lang="ro-RO" sz="3200" dirty="0" smtClean="0"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9" name="object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278" y="1625682"/>
                <a:ext cx="9314180" cy="4466607"/>
              </a:xfrm>
              <a:prstGeom prst="rect">
                <a:avLst/>
              </a:prstGeom>
              <a:blipFill>
                <a:blip r:embed="rId3"/>
                <a:stretch>
                  <a:fillRect l="-1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bject 10"/>
          <p:cNvSpPr/>
          <p:nvPr/>
        </p:nvSpPr>
        <p:spPr>
          <a:xfrm>
            <a:off x="554405" y="7023487"/>
            <a:ext cx="9583420" cy="0"/>
          </a:xfrm>
          <a:custGeom>
            <a:avLst/>
            <a:gdLst/>
            <a:ahLst/>
            <a:cxnLst/>
            <a:rect l="l" t="t" r="r" b="b"/>
            <a:pathLst>
              <a:path w="9583420">
                <a:moveTo>
                  <a:pt x="0" y="0"/>
                </a:moveTo>
                <a:lnTo>
                  <a:pt x="9583204" y="0"/>
                </a:lnTo>
              </a:path>
            </a:pathLst>
          </a:custGeom>
          <a:ln w="17716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8224" y="429171"/>
            <a:ext cx="479601" cy="406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393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827860" y="394076"/>
            <a:ext cx="7036434" cy="47000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25"/>
              </a:spcBef>
            </a:pPr>
            <a:r>
              <a:rPr lang="ro-RO" spc="10" dirty="0" smtClean="0">
                <a:solidFill>
                  <a:srgbClr val="3A3AA0"/>
                </a:solidFill>
              </a:rPr>
              <a:t>Funcții neurale (I)</a:t>
            </a:r>
            <a:endParaRPr spc="10" dirty="0">
              <a:solidFill>
                <a:srgbClr val="3A3A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object 9"/>
              <p:cNvSpPr txBox="1"/>
              <p:nvPr/>
            </p:nvSpPr>
            <p:spPr>
              <a:xfrm>
                <a:off x="600278" y="1625682"/>
                <a:ext cx="9314180" cy="6219395"/>
              </a:xfrm>
              <a:prstGeom prst="rect">
                <a:avLst/>
              </a:prstGeom>
            </p:spPr>
            <p:txBody>
              <a:bodyPr vert="horz" wrap="square" lIns="0" tIns="191770" rIns="0" bIns="0" rtlCol="0">
                <a:spAutoFit/>
              </a:bodyPr>
              <a:lstStyle/>
              <a:p>
                <a:pPr marL="532638" indent="-514350">
                  <a:lnSpc>
                    <a:spcPct val="100000"/>
                  </a:lnSpc>
                  <a:spcBef>
                    <a:spcPts val="1510"/>
                  </a:spcBef>
                  <a:buFont typeface="+mj-lt"/>
                  <a:buAutoNum type="romanLcPeriod"/>
                  <a:tabLst>
                    <a:tab pos="270510" algn="l"/>
                  </a:tabLst>
                </a:pPr>
                <a:r>
                  <a:rPr lang="ro-RO" sz="2050" b="1" spc="5" dirty="0" smtClean="0">
                    <a:latin typeface="Book Antiqua"/>
                    <a:cs typeface="Book Antiqua"/>
                  </a:rPr>
                  <a:t>Funcț</a:t>
                </a:r>
                <a:r>
                  <a:rPr lang="en-US" sz="2050" b="1" spc="5" dirty="0" err="1" smtClean="0">
                    <a:latin typeface="Book Antiqua"/>
                    <a:cs typeface="Book Antiqua"/>
                  </a:rPr>
                  <a:t>ia</a:t>
                </a:r>
                <a:r>
                  <a:rPr lang="ro-RO" sz="2050" b="1" spc="5" dirty="0" smtClean="0">
                    <a:latin typeface="Book Antiqua"/>
                    <a:cs typeface="Book Antiqua"/>
                  </a:rPr>
                  <a:t> prag </a:t>
                </a:r>
                <a:r>
                  <a:rPr lang="ro-RO" sz="2050" spc="5" dirty="0" smtClean="0">
                    <a:latin typeface="Book Antiqua"/>
                    <a:cs typeface="Book Antiqua"/>
                  </a:rPr>
                  <a:t>asociată modelului McCulloch-Pitts este funcția</a:t>
                </a:r>
                <a:endParaRPr lang="ro-RO" sz="2050" b="1" spc="5" dirty="0">
                  <a:latin typeface="Book Antiqua"/>
                  <a:cs typeface="Book Antiqua"/>
                </a:endParaRPr>
              </a:p>
              <a:p>
                <a:pPr marL="818388" lvl="1" indent="-342900">
                  <a:spcBef>
                    <a:spcPts val="1510"/>
                  </a:spcBef>
                  <a:buFont typeface="Arial" panose="020B0604020202020204" pitchFamily="34" charset="0"/>
                  <a:buChar char="•"/>
                  <a:tabLst>
                    <a:tab pos="270510" algn="l"/>
                  </a:tabLst>
                </a:pPr>
                <a14:m>
                  <m:oMath xmlns:m="http://schemas.openxmlformats.org/officeDocument/2006/math">
                    <m:r>
                      <a:rPr lang="ro-RO" sz="2050" i="1" dirty="0">
                        <a:latin typeface="Cambria Math" panose="02040503050406030204" pitchFamily="18" charset="0"/>
                        <a:cs typeface="Times New Roman"/>
                      </a:rPr>
                      <m:t>𝑓</m:t>
                    </m:r>
                    <m:r>
                      <a:rPr lang="ro-RO" sz="2050" i="1" dirty="0">
                        <a:latin typeface="Cambria Math" panose="02040503050406030204" pitchFamily="18" charset="0"/>
                        <a:cs typeface="Times New Roman"/>
                      </a:rPr>
                      <m:t>: </m:t>
                    </m:r>
                    <m:r>
                      <a:rPr lang="ro-RO" sz="2050" i="1" dirty="0">
                        <a:latin typeface="Cambria Math" panose="02040503050406030204" pitchFamily="18" charset="0"/>
                        <a:cs typeface="Times New Roman"/>
                      </a:rPr>
                      <m:t>𝑅</m:t>
                    </m:r>
                    <m:r>
                      <a:rPr lang="ro-RO" sz="205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sz="205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/>
                          </a:rPr>
                        </m:ctrlPr>
                      </m:dPr>
                      <m:e>
                        <m:r>
                          <a:rPr lang="en-US" sz="205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/>
                          </a:rPr>
                          <m:t>0, 1</m:t>
                        </m:r>
                      </m:e>
                    </m:d>
                  </m:oMath>
                </a14:m>
                <a:r>
                  <a:rPr lang="en-US" sz="2050" b="1" spc="5" dirty="0" smtClean="0">
                    <a:latin typeface="Book Antiqua"/>
                    <a:cs typeface="Book Antiqua"/>
                  </a:rPr>
                  <a:t> </a:t>
                </a:r>
                <a:r>
                  <a:rPr lang="en-US" sz="2050" b="1" spc="5" dirty="0" err="1" smtClean="0">
                    <a:latin typeface="Book Antiqua"/>
                    <a:cs typeface="Book Antiqua"/>
                  </a:rPr>
                  <a:t>av</a:t>
                </a:r>
                <a:r>
                  <a:rPr lang="ro-RO" sz="2050" b="1" spc="5" dirty="0" smtClean="0">
                    <a:latin typeface="Book Antiqua"/>
                    <a:cs typeface="Book Antiqua"/>
                  </a:rPr>
                  <a:t>ând forma</a:t>
                </a:r>
              </a:p>
              <a:p>
                <a:pPr marL="18288">
                  <a:lnSpc>
                    <a:spcPct val="100000"/>
                  </a:lnSpc>
                  <a:spcBef>
                    <a:spcPts val="1510"/>
                  </a:spcBef>
                  <a:tabLst>
                    <a:tab pos="270510" algn="l"/>
                  </a:tabLst>
                </a:pPr>
                <a:endParaRPr lang="ro-RO" sz="2050" b="1" spc="5" dirty="0" smtClean="0">
                  <a:latin typeface="Book Antiqua"/>
                  <a:cs typeface="Book Antiqua"/>
                </a:endParaRPr>
              </a:p>
              <a:p>
                <a:pPr marL="18288">
                  <a:lnSpc>
                    <a:spcPct val="100000"/>
                  </a:lnSpc>
                  <a:spcBef>
                    <a:spcPts val="1510"/>
                  </a:spcBef>
                  <a:tabLst>
                    <a:tab pos="27051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o-RO" sz="2400" i="1" dirty="0">
                          <a:latin typeface="Cambria Math" panose="02040503050406030204" pitchFamily="18" charset="0"/>
                          <a:cs typeface="Times New Roman"/>
                        </a:rPr>
                        <m:t>𝑓</m:t>
                      </m:r>
                      <m:d>
                        <m:dPr>
                          <m:ctrlPr>
                            <a:rPr lang="ro-RO" sz="2400" i="1" dirty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dPr>
                        <m:e>
                          <m:r>
                            <a:rPr lang="ro-RO" sz="2400" i="1" dirty="0">
                              <a:latin typeface="Cambria Math" panose="02040503050406030204" pitchFamily="18" charset="0"/>
                              <a:cs typeface="Times New Roman"/>
                            </a:rPr>
                            <m:t>𝑥</m:t>
                          </m:r>
                        </m:e>
                      </m:d>
                      <m:r>
                        <a:rPr lang="ro-RO" sz="2400" i="1" dirty="0">
                          <a:latin typeface="Cambria Math" panose="02040503050406030204" pitchFamily="18" charset="0"/>
                          <a:cs typeface="Times New Roman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ro-RO" sz="2400" i="1" dirty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o-RO" sz="2400" i="1" dirty="0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eqArrPr>
                            <m:e>
                              <m:r>
                                <a:rPr lang="ro-RO" sz="2400" i="1" dirty="0">
                                  <a:latin typeface="Cambria Math" panose="02040503050406030204" pitchFamily="18" charset="0"/>
                                  <a:cs typeface="Times New Roman"/>
                                </a:rPr>
                                <m:t>1, </m:t>
                              </m:r>
                              <m:r>
                                <a:rPr lang="en-US" sz="2400" i="1" dirty="0">
                                  <a:latin typeface="Cambria Math" panose="02040503050406030204" pitchFamily="18" charset="0"/>
                                  <a:cs typeface="Times New Roman"/>
                                </a:rPr>
                                <m:t> </m:t>
                              </m:r>
                              <m:r>
                                <a:rPr lang="ro-RO" sz="2400" i="1" dirty="0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𝑑𝑎𝑐</m:t>
                              </m:r>
                              <m:r>
                                <a:rPr lang="ro-RO" sz="2400" i="1" dirty="0">
                                  <a:latin typeface="Cambria Math" panose="02040503050406030204" pitchFamily="18" charset="0"/>
                                  <a:cs typeface="Times New Roman"/>
                                </a:rPr>
                                <m:t>ă </m:t>
                              </m:r>
                              <m:r>
                                <a:rPr lang="ro-RO" sz="2400" i="1" dirty="0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𝑥</m:t>
                              </m:r>
                              <m:r>
                                <a:rPr lang="ro-RO" sz="2400" i="1" dirty="0">
                                  <a:latin typeface="Cambria Math" panose="02040503050406030204" pitchFamily="18" charset="0"/>
                                  <a:cs typeface="Times New Roman"/>
                                </a:rPr>
                                <m:t>≥0</m:t>
                              </m:r>
                            </m:e>
                            <m:e>
                              <m:r>
                                <a:rPr lang="ro-RO" sz="2400" i="1" dirty="0">
                                  <a:latin typeface="Cambria Math" panose="02040503050406030204" pitchFamily="18" charset="0"/>
                                  <a:cs typeface="Times New Roman"/>
                                </a:rPr>
                                <m:t>&amp;0,  </m:t>
                              </m:r>
                              <m:r>
                                <a:rPr lang="en-US" sz="2400" i="1" dirty="0">
                                  <a:latin typeface="Cambria Math" panose="02040503050406030204" pitchFamily="18" charset="0"/>
                                  <a:cs typeface="Times New Roman"/>
                                </a:rPr>
                                <m:t> </m:t>
                              </m:r>
                              <m:r>
                                <a:rPr lang="ro-RO" sz="2400" i="1" dirty="0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𝑑𝑎𝑐</m:t>
                              </m:r>
                              <m:r>
                                <a:rPr lang="ro-RO" sz="2400" i="1" dirty="0">
                                  <a:latin typeface="Cambria Math" panose="02040503050406030204" pitchFamily="18" charset="0"/>
                                  <a:cs typeface="Times New Roman"/>
                                </a:rPr>
                                <m:t>ă </m:t>
                              </m:r>
                              <m:r>
                                <a:rPr lang="ro-RO" sz="2400" i="1" dirty="0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𝑥</m:t>
                              </m:r>
                              <m:r>
                                <a:rPr lang="en-US" sz="2400" i="1" dirty="0">
                                  <a:latin typeface="Cambria Math" panose="02040503050406030204" pitchFamily="18" charset="0"/>
                                  <a:cs typeface="Times New Roman"/>
                                </a:rPr>
                                <m:t>&lt;</m:t>
                              </m:r>
                              <m:r>
                                <a:rPr lang="ro-RO" sz="2400" i="1" dirty="0">
                                  <a:latin typeface="Cambria Math" panose="02040503050406030204" pitchFamily="18" charset="0"/>
                                  <a:cs typeface="Times New Roman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050" b="1" spc="5" dirty="0" smtClean="0">
                  <a:latin typeface="Book Antiqua"/>
                  <a:cs typeface="Book Antiqua"/>
                </a:endParaRPr>
              </a:p>
              <a:p>
                <a:pPr marL="532638" indent="-514350">
                  <a:lnSpc>
                    <a:spcPct val="100000"/>
                  </a:lnSpc>
                  <a:spcBef>
                    <a:spcPts val="1510"/>
                  </a:spcBef>
                  <a:buFont typeface="+mj-lt"/>
                  <a:buAutoNum type="romanLcPeriod" startAt="2"/>
                  <a:tabLst>
                    <a:tab pos="270510" algn="l"/>
                  </a:tabLst>
                </a:pPr>
                <a:r>
                  <a:rPr lang="en-US" sz="2050" b="1" spc="5" dirty="0" err="1" smtClean="0">
                    <a:latin typeface="Book Antiqua"/>
                    <a:cs typeface="Book Antiqua"/>
                  </a:rPr>
                  <a:t>Func</a:t>
                </a:r>
                <a:r>
                  <a:rPr lang="ro-RO" sz="2050" b="1" spc="5" dirty="0" smtClean="0">
                    <a:latin typeface="Book Antiqua"/>
                    <a:cs typeface="Book Antiqua"/>
                  </a:rPr>
                  <a:t>ția signum, </a:t>
                </a:r>
                <a14:m>
                  <m:oMath xmlns:m="http://schemas.openxmlformats.org/officeDocument/2006/math">
                    <m:r>
                      <a:rPr lang="ro-RO" sz="2050" i="1" dirty="0">
                        <a:latin typeface="Cambria Math" panose="02040503050406030204" pitchFamily="18" charset="0"/>
                        <a:cs typeface="Times New Roman"/>
                      </a:rPr>
                      <m:t>𝑓</m:t>
                    </m:r>
                    <m:r>
                      <a:rPr lang="ro-RO" sz="2050" i="1" dirty="0">
                        <a:latin typeface="Cambria Math" panose="02040503050406030204" pitchFamily="18" charset="0"/>
                        <a:cs typeface="Times New Roman"/>
                      </a:rPr>
                      <m:t>: </m:t>
                    </m:r>
                    <m:r>
                      <a:rPr lang="ro-RO" sz="2050" i="1" dirty="0">
                        <a:latin typeface="Cambria Math" panose="02040503050406030204" pitchFamily="18" charset="0"/>
                        <a:cs typeface="Times New Roman"/>
                      </a:rPr>
                      <m:t>𝑅</m:t>
                    </m:r>
                    <m:r>
                      <a:rPr lang="ro-RO" sz="205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sz="205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/>
                          </a:rPr>
                        </m:ctrlPr>
                      </m:dPr>
                      <m:e>
                        <m:r>
                          <a:rPr lang="ro-RO" sz="205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/>
                          </a:rPr>
                          <m:t>−1</m:t>
                        </m:r>
                        <m:r>
                          <a:rPr lang="en-US" sz="205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/>
                          </a:rPr>
                          <m:t>, 1</m:t>
                        </m:r>
                      </m:e>
                    </m:d>
                    <m:r>
                      <a:rPr lang="ro-RO" sz="205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/>
                      </a:rPr>
                      <m:t>:</m:t>
                    </m:r>
                  </m:oMath>
                </a14:m>
                <a:endParaRPr lang="ro-RO" sz="2050" b="1" spc="5" dirty="0" smtClean="0">
                  <a:latin typeface="Book Antiqua"/>
                  <a:cs typeface="Book Antiqua"/>
                </a:endParaRPr>
              </a:p>
              <a:p>
                <a:pPr marL="532638" indent="-514350">
                  <a:lnSpc>
                    <a:spcPct val="100000"/>
                  </a:lnSpc>
                  <a:spcBef>
                    <a:spcPts val="1510"/>
                  </a:spcBef>
                  <a:buFont typeface="+mj-lt"/>
                  <a:buAutoNum type="romanLcPeriod" startAt="2"/>
                  <a:tabLst>
                    <a:tab pos="270510" algn="l"/>
                  </a:tabLst>
                </a:pPr>
                <a:endParaRPr lang="ro-RO" sz="2050" b="1" spc="5" dirty="0" smtClean="0">
                  <a:latin typeface="Book Antiqua"/>
                  <a:cs typeface="Book Antiqua"/>
                </a:endParaRPr>
              </a:p>
              <a:p>
                <a:pPr marL="18288">
                  <a:lnSpc>
                    <a:spcPct val="100000"/>
                  </a:lnSpc>
                  <a:spcBef>
                    <a:spcPts val="1510"/>
                  </a:spcBef>
                  <a:tabLst>
                    <a:tab pos="27051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o-RO" sz="2400" i="1" dirty="0">
                          <a:latin typeface="Cambria Math" panose="02040503050406030204" pitchFamily="18" charset="0"/>
                          <a:cs typeface="Times New Roman"/>
                        </a:rPr>
                        <m:t>𝑓</m:t>
                      </m:r>
                      <m:d>
                        <m:dPr>
                          <m:ctrlPr>
                            <a:rPr lang="ro-RO" sz="2400" i="1" dirty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dPr>
                        <m:e>
                          <m:r>
                            <a:rPr lang="ro-RO" sz="2400" i="1" dirty="0">
                              <a:latin typeface="Cambria Math" panose="02040503050406030204" pitchFamily="18" charset="0"/>
                              <a:cs typeface="Times New Roman"/>
                            </a:rPr>
                            <m:t>𝑥</m:t>
                          </m:r>
                        </m:e>
                      </m:d>
                      <m:r>
                        <a:rPr lang="ro-RO" sz="2400" i="1" dirty="0">
                          <a:latin typeface="Cambria Math" panose="02040503050406030204" pitchFamily="18" charset="0"/>
                          <a:cs typeface="Times New Roman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ro-RO" sz="2400" i="1" dirty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o-RO" sz="2400" i="1" dirty="0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eqArrPr>
                            <m:e>
                              <m:r>
                                <a:rPr lang="ro-RO" sz="2400" i="1" dirty="0">
                                  <a:latin typeface="Cambria Math" panose="02040503050406030204" pitchFamily="18" charset="0"/>
                                  <a:cs typeface="Times New Roman"/>
                                </a:rPr>
                                <m:t>1, </m:t>
                              </m:r>
                              <m:r>
                                <a:rPr lang="en-US" sz="2400" i="1" dirty="0">
                                  <a:latin typeface="Cambria Math" panose="02040503050406030204" pitchFamily="18" charset="0"/>
                                  <a:cs typeface="Times New Roman"/>
                                </a:rPr>
                                <m:t> </m:t>
                              </m:r>
                              <m:r>
                                <a:rPr lang="ro-RO" sz="2400" i="1" dirty="0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𝑑𝑎𝑐</m:t>
                              </m:r>
                              <m:r>
                                <a:rPr lang="ro-RO" sz="2400" i="1" dirty="0">
                                  <a:latin typeface="Cambria Math" panose="02040503050406030204" pitchFamily="18" charset="0"/>
                                  <a:cs typeface="Times New Roman"/>
                                </a:rPr>
                                <m:t>ă </m:t>
                              </m:r>
                              <m:r>
                                <a:rPr lang="ro-RO" sz="2400" i="1" dirty="0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𝑥</m:t>
                              </m:r>
                              <m:r>
                                <a:rPr lang="ro-RO" sz="2400" i="1" dirty="0">
                                  <a:latin typeface="Cambria Math" panose="02040503050406030204" pitchFamily="18" charset="0"/>
                                  <a:cs typeface="Times New Roman"/>
                                </a:rPr>
                                <m:t>≥0</m:t>
                              </m:r>
                            </m:e>
                            <m:e>
                              <m:r>
                                <a:rPr lang="ro-RO" sz="2400" i="1" dirty="0">
                                  <a:latin typeface="Cambria Math" panose="02040503050406030204" pitchFamily="18" charset="0"/>
                                  <a:cs typeface="Times New Roman"/>
                                </a:rPr>
                                <m:t>&amp;</m:t>
                              </m:r>
                              <m:r>
                                <a:rPr lang="ro-RO" sz="2400" b="0" i="1" dirty="0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  <m:t>−1</m:t>
                              </m:r>
                              <m:r>
                                <a:rPr lang="ro-RO" sz="2400" i="1" dirty="0">
                                  <a:latin typeface="Cambria Math" panose="02040503050406030204" pitchFamily="18" charset="0"/>
                                  <a:cs typeface="Times New Roman"/>
                                </a:rPr>
                                <m:t>,  </m:t>
                              </m:r>
                              <m:r>
                                <a:rPr lang="en-US" sz="2400" i="1" dirty="0">
                                  <a:latin typeface="Cambria Math" panose="02040503050406030204" pitchFamily="18" charset="0"/>
                                  <a:cs typeface="Times New Roman"/>
                                </a:rPr>
                                <m:t> </m:t>
                              </m:r>
                              <m:r>
                                <a:rPr lang="ro-RO" sz="2400" i="1" dirty="0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𝑑𝑎𝑐</m:t>
                              </m:r>
                              <m:r>
                                <a:rPr lang="ro-RO" sz="2400" i="1" dirty="0">
                                  <a:latin typeface="Cambria Math" panose="02040503050406030204" pitchFamily="18" charset="0"/>
                                  <a:cs typeface="Times New Roman"/>
                                </a:rPr>
                                <m:t>ă </m:t>
                              </m:r>
                              <m:r>
                                <a:rPr lang="ro-RO" sz="2400" i="1" dirty="0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𝑥</m:t>
                              </m:r>
                              <m:r>
                                <a:rPr lang="en-US" sz="2400" i="1" dirty="0">
                                  <a:latin typeface="Cambria Math" panose="02040503050406030204" pitchFamily="18" charset="0"/>
                                  <a:cs typeface="Times New Roman"/>
                                </a:rPr>
                                <m:t>&lt;</m:t>
                              </m:r>
                              <m:r>
                                <a:rPr lang="ro-RO" sz="2400" i="1" dirty="0">
                                  <a:latin typeface="Cambria Math" panose="02040503050406030204" pitchFamily="18" charset="0"/>
                                  <a:cs typeface="Times New Roman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ro-RO" sz="2050" b="1" spc="5" dirty="0">
                  <a:latin typeface="Book Antiqua"/>
                  <a:cs typeface="Book Antiqua"/>
                </a:endParaRPr>
              </a:p>
              <a:p>
                <a:pPr marL="18288">
                  <a:lnSpc>
                    <a:spcPct val="100000"/>
                  </a:lnSpc>
                  <a:spcBef>
                    <a:spcPts val="1510"/>
                  </a:spcBef>
                  <a:tabLst>
                    <a:tab pos="270510" algn="l"/>
                  </a:tabLst>
                </a:pPr>
                <a:endParaRPr lang="ro-RO" sz="2050" b="1" spc="5" dirty="0">
                  <a:latin typeface="Book Antiqua"/>
                  <a:cs typeface="Book Antiqua"/>
                </a:endParaRPr>
              </a:p>
              <a:p>
                <a:pPr marL="532638" indent="-514350">
                  <a:lnSpc>
                    <a:spcPct val="100000"/>
                  </a:lnSpc>
                  <a:spcBef>
                    <a:spcPts val="1510"/>
                  </a:spcBef>
                  <a:buFont typeface="+mj-lt"/>
                  <a:buAutoNum type="romanLcPeriod"/>
                  <a:tabLst>
                    <a:tab pos="270510" algn="l"/>
                  </a:tabLst>
                </a:pPr>
                <a:endParaRPr lang="ro-RO" sz="2050" b="1" spc="5" dirty="0" smtClean="0">
                  <a:latin typeface="Book Antiqua"/>
                  <a:cs typeface="Book Antiqua"/>
                </a:endParaRPr>
              </a:p>
              <a:p>
                <a:pPr marL="532638" indent="-514350">
                  <a:lnSpc>
                    <a:spcPct val="100000"/>
                  </a:lnSpc>
                  <a:spcBef>
                    <a:spcPts val="1510"/>
                  </a:spcBef>
                  <a:buFont typeface="+mj-lt"/>
                  <a:buAutoNum type="romanLcPeriod"/>
                  <a:tabLst>
                    <a:tab pos="270510" algn="l"/>
                  </a:tabLst>
                </a:pPr>
                <a:endParaRPr lang="ro-RO" sz="2050" b="1" spc="5" dirty="0" smtClean="0">
                  <a:latin typeface="Book Antiqua"/>
                  <a:cs typeface="Book Antiqua"/>
                </a:endParaRPr>
              </a:p>
              <a:p>
                <a:pPr marL="18288">
                  <a:lnSpc>
                    <a:spcPct val="100000"/>
                  </a:lnSpc>
                  <a:spcBef>
                    <a:spcPts val="1510"/>
                  </a:spcBef>
                  <a:tabLst>
                    <a:tab pos="270510" algn="l"/>
                  </a:tabLst>
                </a:pPr>
                <a:r>
                  <a:rPr lang="ro-RO" sz="2050" b="1" spc="5" dirty="0" smtClean="0">
                    <a:latin typeface="Book Antiqua"/>
                    <a:cs typeface="Book Antiqua"/>
                  </a:rPr>
                  <a:t>  </a:t>
                </a:r>
                <a:endParaRPr lang="ro-RO" sz="3200" dirty="0" smtClean="0"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9" name="object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278" y="1625682"/>
                <a:ext cx="9314180" cy="6219395"/>
              </a:xfrm>
              <a:prstGeom prst="rect">
                <a:avLst/>
              </a:prstGeom>
              <a:blipFill>
                <a:blip r:embed="rId3"/>
                <a:stretch>
                  <a:fillRect l="-15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bject 10"/>
          <p:cNvSpPr/>
          <p:nvPr/>
        </p:nvSpPr>
        <p:spPr>
          <a:xfrm>
            <a:off x="554405" y="7023487"/>
            <a:ext cx="9583420" cy="0"/>
          </a:xfrm>
          <a:custGeom>
            <a:avLst/>
            <a:gdLst/>
            <a:ahLst/>
            <a:cxnLst/>
            <a:rect l="l" t="t" r="r" b="b"/>
            <a:pathLst>
              <a:path w="9583420">
                <a:moveTo>
                  <a:pt x="0" y="0"/>
                </a:moveTo>
                <a:lnTo>
                  <a:pt x="9583204" y="0"/>
                </a:lnTo>
              </a:path>
            </a:pathLst>
          </a:custGeom>
          <a:ln w="17716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8224" y="429171"/>
            <a:ext cx="479601" cy="406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063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827860" y="394076"/>
            <a:ext cx="7036434" cy="47000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25"/>
              </a:spcBef>
            </a:pPr>
            <a:r>
              <a:rPr lang="ro-RO" spc="10" dirty="0" smtClean="0">
                <a:solidFill>
                  <a:srgbClr val="3A3AA0"/>
                </a:solidFill>
              </a:rPr>
              <a:t>Funcții neurale (II)</a:t>
            </a:r>
            <a:endParaRPr spc="10" dirty="0">
              <a:solidFill>
                <a:srgbClr val="3A3A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object 9"/>
              <p:cNvSpPr txBox="1"/>
              <p:nvPr/>
            </p:nvSpPr>
            <p:spPr>
              <a:xfrm>
                <a:off x="600278" y="1197980"/>
                <a:ext cx="9314180" cy="5554662"/>
              </a:xfrm>
              <a:prstGeom prst="rect">
                <a:avLst/>
              </a:prstGeom>
            </p:spPr>
            <p:txBody>
              <a:bodyPr vert="horz" wrap="square" lIns="0" tIns="191770" rIns="0" bIns="0" rtlCol="0">
                <a:spAutoFit/>
              </a:bodyPr>
              <a:lstStyle/>
              <a:p>
                <a:pPr marL="532638" indent="-514350">
                  <a:lnSpc>
                    <a:spcPct val="100000"/>
                  </a:lnSpc>
                  <a:spcBef>
                    <a:spcPts val="1510"/>
                  </a:spcBef>
                  <a:buFont typeface="+mj-lt"/>
                  <a:buAutoNum type="romanLcPeriod" startAt="3"/>
                  <a:tabLst>
                    <a:tab pos="270510" algn="l"/>
                  </a:tabLst>
                </a:pPr>
                <a:r>
                  <a:rPr lang="ro-RO" sz="2050" spc="5" dirty="0" smtClean="0">
                    <a:latin typeface="Book Antiqua"/>
                    <a:cs typeface="Book Antiqua"/>
                  </a:rPr>
                  <a:t>Fie</a:t>
                </a:r>
                <a:r>
                  <a:rPr lang="ro-RO" sz="2050" b="1" spc="5" dirty="0" smtClean="0">
                    <a:latin typeface="Book Antiqua"/>
                    <a:cs typeface="Book Antiqua"/>
                  </a:rPr>
                  <a:t> </a:t>
                </a:r>
                <a14:m>
                  <m:oMath xmlns:m="http://schemas.openxmlformats.org/officeDocument/2006/math">
                    <m:r>
                      <a:rPr lang="ro-RO" sz="2050" i="1" dirty="0">
                        <a:latin typeface="Cambria Math" panose="02040503050406030204" pitchFamily="18" charset="0"/>
                        <a:cs typeface="Times New Roman"/>
                      </a:rPr>
                      <m:t>𝑓</m:t>
                    </m:r>
                    <m:r>
                      <a:rPr lang="ro-RO" sz="2050" i="1" dirty="0">
                        <a:latin typeface="Cambria Math" panose="02040503050406030204" pitchFamily="18" charset="0"/>
                        <a:cs typeface="Times New Roman"/>
                      </a:rPr>
                      <m:t>: </m:t>
                    </m:r>
                    <m:r>
                      <a:rPr lang="ro-RO" sz="2050" i="1" dirty="0">
                        <a:latin typeface="Cambria Math" panose="02040503050406030204" pitchFamily="18" charset="0"/>
                        <a:cs typeface="Times New Roman"/>
                      </a:rPr>
                      <m:t>𝑅</m:t>
                    </m:r>
                    <m:r>
                      <a:rPr lang="ro-RO" sz="205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/>
                      </a:rPr>
                      <m:t>→</m:t>
                    </m:r>
                    <m:r>
                      <a:rPr lang="ro-RO" sz="205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/>
                      </a:rPr>
                      <m:t>(0, 1)</m:t>
                    </m:r>
                  </m:oMath>
                </a14:m>
                <a:r>
                  <a:rPr lang="en-US" sz="2050" b="1" spc="5" dirty="0" smtClean="0">
                    <a:latin typeface="Book Antiqua"/>
                    <a:cs typeface="Book Antiqua"/>
                  </a:rPr>
                  <a:t> </a:t>
                </a:r>
                <a:r>
                  <a:rPr lang="ro-RO" sz="2050" spc="5" dirty="0" smtClean="0">
                    <a:latin typeface="Book Antiqua"/>
                    <a:cs typeface="Book Antiqua"/>
                  </a:rPr>
                  <a:t>o funcție de forma</a:t>
                </a:r>
                <a:endParaRPr lang="ro-RO" sz="2050" b="1" spc="5" dirty="0" smtClean="0">
                  <a:latin typeface="Book Antiqua"/>
                  <a:cs typeface="Book Antiqua"/>
                </a:endParaRPr>
              </a:p>
              <a:p>
                <a:pPr marL="18288">
                  <a:lnSpc>
                    <a:spcPct val="100000"/>
                  </a:lnSpc>
                  <a:spcBef>
                    <a:spcPts val="1510"/>
                  </a:spcBef>
                  <a:tabLst>
                    <a:tab pos="270510" algn="l"/>
                  </a:tabLst>
                </a:pPr>
                <a:endParaRPr lang="ro-RO" sz="2050" b="1" spc="5" dirty="0" smtClean="0">
                  <a:latin typeface="Book Antiqua"/>
                  <a:cs typeface="Book Antiqua"/>
                </a:endParaRPr>
              </a:p>
              <a:p>
                <a:pPr marL="18288">
                  <a:lnSpc>
                    <a:spcPct val="100000"/>
                  </a:lnSpc>
                  <a:spcBef>
                    <a:spcPts val="1510"/>
                  </a:spcBef>
                  <a:tabLst>
                    <a:tab pos="27051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o-RO" sz="2400" i="1" dirty="0" smtClean="0">
                          <a:latin typeface="Cambria Math" panose="02040503050406030204" pitchFamily="18" charset="0"/>
                          <a:cs typeface="Times New Roman"/>
                        </a:rPr>
                        <m:t>𝑓</m:t>
                      </m:r>
                      <m:d>
                        <m:dPr>
                          <m:ctrlPr>
                            <a:rPr lang="ro-RO" sz="2400" i="1" dirty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dPr>
                        <m:e>
                          <m:r>
                            <a:rPr lang="ro-RO" sz="2400" i="1" dirty="0">
                              <a:latin typeface="Cambria Math" panose="02040503050406030204" pitchFamily="18" charset="0"/>
                              <a:cs typeface="Times New Roman"/>
                            </a:rPr>
                            <m:t>𝑥</m:t>
                          </m:r>
                        </m:e>
                      </m:d>
                      <m:r>
                        <a:rPr lang="ro-RO" sz="2400" i="1" dirty="0">
                          <a:latin typeface="Cambria Math" panose="02040503050406030204" pitchFamily="18" charset="0"/>
                          <a:cs typeface="Times New Roman"/>
                        </a:rPr>
                        <m:t>=</m:t>
                      </m:r>
                      <m:box>
                        <m:boxPr>
                          <m:ctrlPr>
                            <a:rPr lang="ro-RO" sz="2400" i="1" dirty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ro-RO" sz="2400" i="1" dirty="0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fPr>
                            <m:num>
                              <m:r>
                                <a:rPr lang="ro-RO" sz="2400" i="1" dirty="0">
                                  <a:latin typeface="Cambria Math" panose="02040503050406030204" pitchFamily="18" charset="0"/>
                                  <a:cs typeface="Times New Roman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ro-RO" sz="2400" i="1" dirty="0">
                                  <a:latin typeface="Cambria Math" panose="02040503050406030204" pitchFamily="18" charset="0"/>
                                  <a:cs typeface="Times New Roman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ro-RO" sz="2400" i="1" dirty="0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</m:ctrlPr>
                                </m:sSupPr>
                                <m:e>
                                  <m:r>
                                    <a:rPr lang="ro-RO" sz="2400" i="1" dirty="0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ro-RO" sz="2400" i="1" dirty="0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−</m:t>
                                  </m:r>
                                  <m:r>
                                    <a:rPr lang="ro-RO" sz="2400" i="1" dirty="0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𝑘𝑥</m:t>
                                  </m:r>
                                </m:sup>
                              </m:sSup>
                            </m:den>
                          </m:f>
                        </m:e>
                      </m:box>
                    </m:oMath>
                  </m:oMathPara>
                </a14:m>
                <a:endParaRPr lang="ro-RO" sz="2400" dirty="0" smtClean="0">
                  <a:latin typeface="Book Antiqua"/>
                  <a:cs typeface="Times New Roman"/>
                </a:endParaRPr>
              </a:p>
              <a:p>
                <a:pPr marL="475488" lvl="1">
                  <a:spcBef>
                    <a:spcPts val="1510"/>
                  </a:spcBef>
                  <a:tabLst>
                    <a:tab pos="270510" algn="l"/>
                  </a:tabLst>
                </a:pPr>
                <a:r>
                  <a:rPr lang="ro-RO" sz="2050" spc="5" dirty="0" smtClean="0">
                    <a:latin typeface="Book Antiqua"/>
                    <a:cs typeface="Book Antiqua"/>
                  </a:rPr>
                  <a:t>graficul acestei funcții:</a:t>
                </a:r>
              </a:p>
              <a:p>
                <a:pPr marL="475488" lvl="1">
                  <a:spcBef>
                    <a:spcPts val="1510"/>
                  </a:spcBef>
                  <a:tabLst>
                    <a:tab pos="270510" algn="l"/>
                  </a:tabLst>
                </a:pPr>
                <a:endParaRPr lang="ro-RO" sz="2050" spc="5" dirty="0">
                  <a:latin typeface="Book Antiqua"/>
                  <a:cs typeface="Book Antiqua"/>
                </a:endParaRPr>
              </a:p>
              <a:p>
                <a:pPr marL="475488" lvl="1">
                  <a:spcBef>
                    <a:spcPts val="1510"/>
                  </a:spcBef>
                  <a:tabLst>
                    <a:tab pos="270510" algn="l"/>
                  </a:tabLst>
                </a:pPr>
                <a:endParaRPr lang="ro-RO" sz="2050" spc="5" dirty="0" smtClean="0">
                  <a:latin typeface="Book Antiqua"/>
                  <a:cs typeface="Book Antiqua"/>
                </a:endParaRPr>
              </a:p>
              <a:p>
                <a:pPr marL="475488" lvl="1">
                  <a:spcBef>
                    <a:spcPts val="1510"/>
                  </a:spcBef>
                  <a:tabLst>
                    <a:tab pos="270510" algn="l"/>
                  </a:tabLst>
                </a:pPr>
                <a:endParaRPr lang="ro-RO" sz="2050" spc="5" dirty="0">
                  <a:latin typeface="Book Antiqua"/>
                  <a:cs typeface="Book Antiqua"/>
                </a:endParaRPr>
              </a:p>
              <a:p>
                <a:pPr marL="475488" lvl="1">
                  <a:spcBef>
                    <a:spcPts val="1510"/>
                  </a:spcBef>
                  <a:tabLst>
                    <a:tab pos="270510" algn="l"/>
                  </a:tabLst>
                </a:pPr>
                <a:endParaRPr lang="ro-RO" sz="2050" spc="5" dirty="0" smtClean="0">
                  <a:latin typeface="Book Antiqua"/>
                  <a:cs typeface="Book Antiqua"/>
                </a:endParaRPr>
              </a:p>
              <a:p>
                <a:pPr marL="18288">
                  <a:lnSpc>
                    <a:spcPct val="100000"/>
                  </a:lnSpc>
                  <a:spcBef>
                    <a:spcPts val="1510"/>
                  </a:spcBef>
                  <a:tabLst>
                    <a:tab pos="270510" algn="l"/>
                  </a:tabLst>
                </a:pPr>
                <a:endParaRPr lang="ro-RO" sz="2050" b="1" spc="5" dirty="0" smtClean="0">
                  <a:latin typeface="Book Antiqua"/>
                  <a:cs typeface="Book Antiqua"/>
                </a:endParaRPr>
              </a:p>
              <a:p>
                <a:pPr marL="361188" indent="-342900">
                  <a:lnSpc>
                    <a:spcPct val="100000"/>
                  </a:lnSpc>
                  <a:spcBef>
                    <a:spcPts val="1510"/>
                  </a:spcBef>
                  <a:buFont typeface="Arial" panose="020B0604020202020204" pitchFamily="34" charset="0"/>
                  <a:buChar char="•"/>
                  <a:tabLst>
                    <a:tab pos="270510" algn="l"/>
                  </a:tabLst>
                </a:pPr>
                <a:endParaRPr lang="ro-RO" sz="2050" b="1" spc="5" dirty="0" smtClean="0">
                  <a:latin typeface="Book Antiqua"/>
                  <a:cs typeface="Book Antiqua"/>
                </a:endParaRPr>
              </a:p>
              <a:p>
                <a:pPr marL="361188" indent="-342900">
                  <a:lnSpc>
                    <a:spcPct val="100000"/>
                  </a:lnSpc>
                  <a:spcBef>
                    <a:spcPts val="1510"/>
                  </a:spcBef>
                  <a:buFont typeface="Arial" panose="020B0604020202020204" pitchFamily="34" charset="0"/>
                  <a:buChar char="•"/>
                  <a:tabLst>
                    <a:tab pos="270510" algn="l"/>
                  </a:tabLst>
                </a:pPr>
                <a:r>
                  <a:rPr lang="ro-RO" sz="2050" spc="5" dirty="0" smtClean="0">
                    <a:latin typeface="Book Antiqua"/>
                    <a:cs typeface="Book Antiqua"/>
                  </a:rPr>
                  <a:t>Ea se numește </a:t>
                </a:r>
                <a:r>
                  <a:rPr lang="ro-RO" sz="2050" b="1" spc="5" dirty="0" smtClean="0">
                    <a:latin typeface="Book Antiqua"/>
                    <a:cs typeface="Book Antiqua"/>
                  </a:rPr>
                  <a:t>funcție sigmoidală  </a:t>
                </a:r>
                <a:endParaRPr lang="ro-RO" sz="3200" b="1" dirty="0" smtClean="0"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9" name="object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278" y="1197980"/>
                <a:ext cx="9314180" cy="5554662"/>
              </a:xfrm>
              <a:prstGeom prst="rect">
                <a:avLst/>
              </a:prstGeom>
              <a:blipFill>
                <a:blip r:embed="rId3"/>
                <a:stretch>
                  <a:fillRect l="-1571" b="-19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bject 10"/>
          <p:cNvSpPr/>
          <p:nvPr/>
        </p:nvSpPr>
        <p:spPr>
          <a:xfrm>
            <a:off x="554405" y="7023487"/>
            <a:ext cx="9583420" cy="0"/>
          </a:xfrm>
          <a:custGeom>
            <a:avLst/>
            <a:gdLst/>
            <a:ahLst/>
            <a:cxnLst/>
            <a:rect l="l" t="t" r="r" b="b"/>
            <a:pathLst>
              <a:path w="9583420">
                <a:moveTo>
                  <a:pt x="0" y="0"/>
                </a:moveTo>
                <a:lnTo>
                  <a:pt x="9583204" y="0"/>
                </a:lnTo>
              </a:path>
            </a:pathLst>
          </a:custGeom>
          <a:ln w="17716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8224" y="429171"/>
            <a:ext cx="479601" cy="406135"/>
          </a:xfrm>
          <a:prstGeom prst="rect">
            <a:avLst/>
          </a:prstGeom>
        </p:spPr>
      </p:pic>
      <p:pic>
        <p:nvPicPr>
          <p:cNvPr id="1028" name="Picture 4" descr="https://miro.medium.com/max/4000/1*JHWL_71qml0kP_Imyx4zBg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9700" y="3405648"/>
            <a:ext cx="5046980" cy="2321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8027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827860" y="394076"/>
            <a:ext cx="7036434" cy="47000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25"/>
              </a:spcBef>
            </a:pPr>
            <a:r>
              <a:rPr lang="ro-RO" spc="10" dirty="0" smtClean="0">
                <a:solidFill>
                  <a:srgbClr val="3A3AA0"/>
                </a:solidFill>
              </a:rPr>
              <a:t>Funcții neurale - concluzii</a:t>
            </a:r>
            <a:endParaRPr spc="10" dirty="0">
              <a:solidFill>
                <a:srgbClr val="3A3AA0"/>
              </a:solidFill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00278" y="1343025"/>
            <a:ext cx="9314180" cy="1840247"/>
          </a:xfrm>
          <a:prstGeom prst="rect">
            <a:avLst/>
          </a:prstGeom>
        </p:spPr>
        <p:txBody>
          <a:bodyPr vert="horz" wrap="square" lIns="0" tIns="191770" rIns="0" bIns="0" rtlCol="0">
            <a:spAutoFit/>
          </a:bodyPr>
          <a:lstStyle/>
          <a:p>
            <a:pPr marL="274320" indent="-256032">
              <a:lnSpc>
                <a:spcPct val="100000"/>
              </a:lnSpc>
              <a:spcBef>
                <a:spcPts val="1510"/>
              </a:spcBef>
              <a:buFont typeface="Arial" panose="020B0604020202020204" pitchFamily="34" charset="0"/>
              <a:buChar char="•"/>
              <a:tabLst>
                <a:tab pos="270510" algn="l"/>
              </a:tabLst>
            </a:pPr>
            <a:r>
              <a:rPr lang="ro-RO" sz="2050" spc="5" dirty="0" smtClean="0">
                <a:latin typeface="Book Antiqua"/>
                <a:cs typeface="Book Antiqua"/>
              </a:rPr>
              <a:t>Toate aceste funcții sunt continue, derivabile și monoton crescătoare</a:t>
            </a:r>
          </a:p>
          <a:p>
            <a:pPr marL="274320" indent="-256032">
              <a:lnSpc>
                <a:spcPct val="100000"/>
              </a:lnSpc>
              <a:spcBef>
                <a:spcPts val="1510"/>
              </a:spcBef>
              <a:buFont typeface="Arial" panose="020B0604020202020204" pitchFamily="34" charset="0"/>
              <a:buChar char="•"/>
              <a:tabLst>
                <a:tab pos="270510" algn="l"/>
              </a:tabLst>
            </a:pPr>
            <a:r>
              <a:rPr lang="ro-RO" sz="2050" spc="5" dirty="0" smtClean="0">
                <a:latin typeface="Book Antiqua"/>
                <a:cs typeface="Times New Roman"/>
              </a:rPr>
              <a:t>Aceste proprietăți sunt convenabile pentru aplicații</a:t>
            </a:r>
          </a:p>
          <a:p>
            <a:pPr marL="274320" indent="-256032">
              <a:lnSpc>
                <a:spcPct val="100000"/>
              </a:lnSpc>
              <a:spcBef>
                <a:spcPts val="1510"/>
              </a:spcBef>
              <a:buFont typeface="Arial" panose="020B0604020202020204" pitchFamily="34" charset="0"/>
              <a:buChar char="•"/>
              <a:tabLst>
                <a:tab pos="270510" algn="l"/>
              </a:tabLst>
            </a:pPr>
            <a:r>
              <a:rPr lang="ro-RO" sz="2050" spc="5" dirty="0" smtClean="0">
                <a:latin typeface="Book Antiqua"/>
                <a:cs typeface="Times New Roman"/>
              </a:rPr>
              <a:t>Se poate observa că funcțiile sigmoidale produc valori intermediare celor două valori extreme 0 și 1</a:t>
            </a:r>
            <a:endParaRPr lang="ro-RO" sz="3200" spc="5" dirty="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54405" y="7023487"/>
            <a:ext cx="9583420" cy="0"/>
          </a:xfrm>
          <a:custGeom>
            <a:avLst/>
            <a:gdLst/>
            <a:ahLst/>
            <a:cxnLst/>
            <a:rect l="l" t="t" r="r" b="b"/>
            <a:pathLst>
              <a:path w="9583420">
                <a:moveTo>
                  <a:pt x="0" y="0"/>
                </a:moveTo>
                <a:lnTo>
                  <a:pt x="9583204" y="0"/>
                </a:lnTo>
              </a:path>
            </a:pathLst>
          </a:custGeom>
          <a:ln w="17716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8224" y="429171"/>
            <a:ext cx="479601" cy="406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986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827860" y="394076"/>
            <a:ext cx="7036434" cy="47000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25"/>
              </a:spcBef>
            </a:pPr>
            <a:r>
              <a:rPr lang="ro-RO" spc="10" dirty="0" smtClean="0">
                <a:solidFill>
                  <a:srgbClr val="3A3AA0"/>
                </a:solidFill>
              </a:rPr>
              <a:t>Bibliografie</a:t>
            </a:r>
            <a:endParaRPr spc="10" dirty="0">
              <a:solidFill>
                <a:srgbClr val="3A3AA0"/>
              </a:solidFill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00278" y="1343025"/>
            <a:ext cx="9314180" cy="2840521"/>
          </a:xfrm>
          <a:prstGeom prst="rect">
            <a:avLst/>
          </a:prstGeom>
        </p:spPr>
        <p:txBody>
          <a:bodyPr vert="horz" wrap="square" lIns="0" tIns="191770" rIns="0" bIns="0" rtlCol="0">
            <a:spAutoFit/>
          </a:bodyPr>
          <a:lstStyle/>
          <a:p>
            <a:pPr marL="475488" indent="-457200">
              <a:lnSpc>
                <a:spcPct val="100000"/>
              </a:lnSpc>
              <a:spcBef>
                <a:spcPts val="1510"/>
              </a:spcBef>
              <a:buFont typeface="+mj-lt"/>
              <a:buAutoNum type="arabicPeriod"/>
              <a:tabLst>
                <a:tab pos="270510" algn="l"/>
              </a:tabLst>
            </a:pPr>
            <a:r>
              <a:rPr lang="it-IT" sz="2050" spc="5" dirty="0" smtClean="0">
                <a:latin typeface="Book Antiqua"/>
                <a:cs typeface="Book Antiqua"/>
              </a:rPr>
              <a:t>Dumitrescu</a:t>
            </a:r>
            <a:r>
              <a:rPr lang="it-IT" sz="2050" spc="5" dirty="0">
                <a:latin typeface="Book Antiqua"/>
                <a:cs typeface="Book Antiqua"/>
              </a:rPr>
              <a:t>, D., Costin, H., Retele neurale; teorie si aplicatii, Teora, </a:t>
            </a:r>
            <a:r>
              <a:rPr lang="it-IT" sz="2050" spc="5" dirty="0" smtClean="0">
                <a:latin typeface="Book Antiqua"/>
                <a:cs typeface="Book Antiqua"/>
              </a:rPr>
              <a:t>Bucure</a:t>
            </a:r>
            <a:r>
              <a:rPr lang="ro-RO" sz="2050" spc="5" dirty="0" smtClean="0">
                <a:latin typeface="Book Antiqua"/>
                <a:cs typeface="Book Antiqua"/>
              </a:rPr>
              <a:t>ș</a:t>
            </a:r>
            <a:r>
              <a:rPr lang="it-IT" sz="2050" spc="5" dirty="0" smtClean="0">
                <a:latin typeface="Book Antiqua"/>
                <a:cs typeface="Book Antiqua"/>
              </a:rPr>
              <a:t>ti</a:t>
            </a:r>
            <a:r>
              <a:rPr lang="it-IT" sz="2050" spc="5" dirty="0">
                <a:latin typeface="Book Antiqua"/>
                <a:cs typeface="Book Antiqua"/>
              </a:rPr>
              <a:t>, 1996</a:t>
            </a:r>
            <a:r>
              <a:rPr lang="it-IT" sz="2050" spc="5" dirty="0" smtClean="0">
                <a:latin typeface="Book Antiqua"/>
                <a:cs typeface="Book Antiqua"/>
              </a:rPr>
              <a:t>.</a:t>
            </a:r>
            <a:r>
              <a:rPr lang="ro-RO" sz="2050" spc="5" dirty="0" smtClean="0">
                <a:latin typeface="Book Antiqua"/>
                <a:cs typeface="Book Antiqua"/>
              </a:rPr>
              <a:t> pp 14-36</a:t>
            </a:r>
            <a:endParaRPr lang="ro-RO" sz="2050" spc="5" dirty="0">
              <a:latin typeface="Book Antiqua"/>
              <a:cs typeface="Book Antiqua"/>
            </a:endParaRPr>
          </a:p>
          <a:p>
            <a:pPr marL="475488" indent="-457200">
              <a:lnSpc>
                <a:spcPct val="100000"/>
              </a:lnSpc>
              <a:spcBef>
                <a:spcPts val="1510"/>
              </a:spcBef>
              <a:buFont typeface="+mj-lt"/>
              <a:buAutoNum type="arabicPeriod"/>
              <a:tabLst>
                <a:tab pos="270510" algn="l"/>
              </a:tabLst>
            </a:pPr>
            <a:r>
              <a:rPr lang="ro-RO" sz="2050" spc="5" dirty="0" smtClean="0">
                <a:latin typeface="Book Antiqua"/>
                <a:cs typeface="Times New Roman"/>
              </a:rPr>
              <a:t>Zhou, V., </a:t>
            </a:r>
            <a:r>
              <a:rPr lang="en-US" sz="2050" spc="5" dirty="0">
                <a:latin typeface="Book Antiqua"/>
                <a:cs typeface="Times New Roman"/>
              </a:rPr>
              <a:t>Machine Learning for Beginners: An Introduction to Neural </a:t>
            </a:r>
            <a:r>
              <a:rPr lang="en-US" sz="2050" spc="5" dirty="0" smtClean="0">
                <a:latin typeface="Book Antiqua"/>
                <a:cs typeface="Times New Roman"/>
              </a:rPr>
              <a:t>Networks</a:t>
            </a:r>
            <a:r>
              <a:rPr lang="ro-RO" sz="2050" spc="5" dirty="0" smtClean="0">
                <a:latin typeface="Book Antiqua"/>
                <a:cs typeface="Times New Roman"/>
              </a:rPr>
              <a:t>, 2018 – 2019</a:t>
            </a:r>
          </a:p>
          <a:p>
            <a:pPr marL="475488" lvl="1">
              <a:spcBef>
                <a:spcPts val="1510"/>
              </a:spcBef>
              <a:tabLst>
                <a:tab pos="270510" algn="l"/>
              </a:tabLst>
            </a:pPr>
            <a:r>
              <a:rPr lang="ro-RO" sz="2050" spc="5" dirty="0" smtClean="0">
                <a:latin typeface="Book Antiqua"/>
                <a:cs typeface="Times New Roman"/>
                <a:hlinkClick r:id="rId3"/>
              </a:rPr>
              <a:t>https</a:t>
            </a:r>
            <a:r>
              <a:rPr lang="ro-RO" sz="2050" spc="5" dirty="0">
                <a:latin typeface="Book Antiqua"/>
                <a:cs typeface="Times New Roman"/>
                <a:hlinkClick r:id="rId3"/>
              </a:rPr>
              <a:t>://victorzhou.com/blog/intro-to-neural-networks</a:t>
            </a:r>
            <a:r>
              <a:rPr lang="ro-RO" sz="2050" spc="5" dirty="0" smtClean="0">
                <a:latin typeface="Book Antiqua"/>
                <a:cs typeface="Times New Roman"/>
                <a:hlinkClick r:id="rId3"/>
              </a:rPr>
              <a:t>/</a:t>
            </a:r>
            <a:r>
              <a:rPr lang="ro-RO" sz="2050" spc="5" dirty="0" smtClean="0">
                <a:latin typeface="Book Antiqua"/>
                <a:cs typeface="Times New Roman"/>
              </a:rPr>
              <a:t> </a:t>
            </a:r>
          </a:p>
          <a:p>
            <a:pPr marL="18288">
              <a:lnSpc>
                <a:spcPct val="100000"/>
              </a:lnSpc>
              <a:spcBef>
                <a:spcPts val="1510"/>
              </a:spcBef>
              <a:tabLst>
                <a:tab pos="270510" algn="l"/>
              </a:tabLst>
            </a:pPr>
            <a:endParaRPr lang="ro-RO" sz="3200" spc="5" dirty="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54405" y="7023487"/>
            <a:ext cx="9583420" cy="0"/>
          </a:xfrm>
          <a:custGeom>
            <a:avLst/>
            <a:gdLst/>
            <a:ahLst/>
            <a:cxnLst/>
            <a:rect l="l" t="t" r="r" b="b"/>
            <a:pathLst>
              <a:path w="9583420">
                <a:moveTo>
                  <a:pt x="0" y="0"/>
                </a:moveTo>
                <a:lnTo>
                  <a:pt x="9583204" y="0"/>
                </a:lnTo>
              </a:path>
            </a:pathLst>
          </a:custGeom>
          <a:ln w="17716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8224" y="429171"/>
            <a:ext cx="479601" cy="406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471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765300" y="2105025"/>
            <a:ext cx="6665329" cy="287899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ctr">
              <a:lnSpc>
                <a:spcPct val="150000"/>
              </a:lnSpc>
              <a:spcBef>
                <a:spcPts val="130"/>
              </a:spcBef>
            </a:pPr>
            <a:r>
              <a:rPr lang="ro-RO" sz="3600" b="0" spc="15" dirty="0" smtClean="0">
                <a:solidFill>
                  <a:srgbClr val="000000"/>
                </a:solidFill>
              </a:rPr>
              <a:t>Next</a:t>
            </a:r>
            <a:r>
              <a:rPr lang="ro-RO" sz="4250" b="0" spc="15" dirty="0" smtClean="0">
                <a:solidFill>
                  <a:srgbClr val="000000"/>
                </a:solidFill>
              </a:rPr>
              <a:t/>
            </a:r>
            <a:br>
              <a:rPr lang="ro-RO" sz="4250" b="0" spc="15" dirty="0" smtClean="0">
                <a:solidFill>
                  <a:srgbClr val="000000"/>
                </a:solidFill>
              </a:rPr>
            </a:br>
            <a:r>
              <a:rPr lang="ro-RO" sz="2800" b="0" spc="15" dirty="0" smtClean="0">
                <a:solidFill>
                  <a:srgbClr val="000000"/>
                </a:solidFill>
              </a:rPr>
              <a:t>Tema: </a:t>
            </a:r>
            <a:r>
              <a:rPr lang="ro-RO" sz="2800" spc="15" dirty="0" smtClean="0">
                <a:solidFill>
                  <a:srgbClr val="000000"/>
                </a:solidFill>
              </a:rPr>
              <a:t>Modelul perceptronului</a:t>
            </a:r>
            <a:br>
              <a:rPr lang="ro-RO" sz="2800" spc="15" dirty="0" smtClean="0">
                <a:solidFill>
                  <a:srgbClr val="000000"/>
                </a:solidFill>
              </a:rPr>
            </a:br>
            <a:r>
              <a:rPr lang="ro-RO" sz="2800" b="0" spc="15" dirty="0" smtClean="0">
                <a:solidFill>
                  <a:srgbClr val="000000"/>
                </a:solidFill>
              </a:rPr>
              <a:t>Prezentator: Ștefan Stratulat</a:t>
            </a:r>
            <a:r>
              <a:rPr lang="en-US" sz="2800" b="0" spc="15" dirty="0" smtClean="0">
                <a:solidFill>
                  <a:srgbClr val="000000"/>
                </a:solidFill>
              </a:rPr>
              <a:t/>
            </a:r>
            <a:br>
              <a:rPr lang="en-US" sz="2800" b="0" spc="15" dirty="0" smtClean="0">
                <a:solidFill>
                  <a:srgbClr val="000000"/>
                </a:solidFill>
              </a:rPr>
            </a:br>
            <a:endParaRPr sz="2800" dirty="0"/>
          </a:p>
        </p:txBody>
      </p:sp>
      <p:sp>
        <p:nvSpPr>
          <p:cNvPr id="8" name="object 8"/>
          <p:cNvSpPr/>
          <p:nvPr/>
        </p:nvSpPr>
        <p:spPr>
          <a:xfrm>
            <a:off x="554405" y="7023487"/>
            <a:ext cx="9583420" cy="0"/>
          </a:xfrm>
          <a:custGeom>
            <a:avLst/>
            <a:gdLst/>
            <a:ahLst/>
            <a:cxnLst/>
            <a:rect l="l" t="t" r="r" b="b"/>
            <a:pathLst>
              <a:path w="9583420">
                <a:moveTo>
                  <a:pt x="0" y="0"/>
                </a:moveTo>
                <a:lnTo>
                  <a:pt x="9583204" y="0"/>
                </a:lnTo>
              </a:path>
            </a:pathLst>
          </a:custGeom>
          <a:ln w="17716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7700" y="429171"/>
            <a:ext cx="479601" cy="406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750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2500" y="394076"/>
            <a:ext cx="5638800" cy="45397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Neuro</a:t>
            </a:r>
            <a:r>
              <a:rPr lang="ro-RO" dirty="0" smtClean="0"/>
              <a:t>dinamică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4700" y="1266825"/>
            <a:ext cx="8382000" cy="6914713"/>
          </a:xfrm>
        </p:spPr>
        <p:txBody>
          <a:bodyPr/>
          <a:lstStyle/>
          <a:p>
            <a:pPr marL="12065">
              <a:lnSpc>
                <a:spcPct val="100000"/>
              </a:lnSpc>
              <a:spcBef>
                <a:spcPts val="1510"/>
              </a:spcBef>
              <a:tabLst>
                <a:tab pos="270510" algn="l"/>
              </a:tabLst>
            </a:pPr>
            <a:r>
              <a:rPr lang="ro-RO" sz="2400" b="1" spc="5" dirty="0" smtClean="0"/>
              <a:t>DEX</a:t>
            </a:r>
          </a:p>
          <a:p>
            <a:pPr marL="269875" indent="-257810">
              <a:lnSpc>
                <a:spcPct val="100000"/>
              </a:lnSpc>
              <a:spcBef>
                <a:spcPts val="1510"/>
              </a:spcBef>
              <a:buFont typeface="Lucida Sans Unicode"/>
              <a:buChar char="•"/>
              <a:tabLst>
                <a:tab pos="270510" algn="l"/>
              </a:tabLst>
            </a:pPr>
            <a:r>
              <a:rPr lang="ro-RO" spc="5" dirty="0"/>
              <a:t>d</a:t>
            </a:r>
            <a:r>
              <a:rPr lang="ro-RO" spc="5" dirty="0" smtClean="0"/>
              <a:t>inamic, ă </a:t>
            </a:r>
          </a:p>
          <a:p>
            <a:pPr marL="1005840" lvl="2" indent="-273050">
              <a:spcBef>
                <a:spcPts val="1410"/>
              </a:spcBef>
              <a:buFont typeface="Arial"/>
              <a:buChar char="–"/>
              <a:tabLst>
                <a:tab pos="549275" algn="l"/>
              </a:tabLst>
            </a:pPr>
            <a:r>
              <a:rPr lang="ro-RO" sz="2050" i="1" dirty="0" smtClean="0">
                <a:latin typeface="Book Antiqua"/>
                <a:cs typeface="Book Antiqua"/>
              </a:rPr>
              <a:t>adj</a:t>
            </a:r>
            <a:r>
              <a:rPr lang="ro-RO" sz="2050" i="1" dirty="0">
                <a:latin typeface="Book Antiqua"/>
                <a:cs typeface="Book Antiqua"/>
              </a:rPr>
              <a:t>.</a:t>
            </a:r>
            <a:r>
              <a:rPr lang="ro-RO" sz="2050" dirty="0">
                <a:latin typeface="Book Antiqua"/>
                <a:cs typeface="Book Antiqua"/>
              </a:rPr>
              <a:t> </a:t>
            </a:r>
            <a:r>
              <a:rPr lang="ro-RO" sz="2050" dirty="0" smtClean="0">
                <a:latin typeface="Book Antiqua"/>
                <a:cs typeface="Book Antiqua"/>
              </a:rPr>
              <a:t>2</a:t>
            </a:r>
            <a:r>
              <a:rPr lang="ro-RO" sz="2050" dirty="0">
                <a:latin typeface="Book Antiqua"/>
                <a:cs typeface="Book Antiqua"/>
              </a:rPr>
              <a:t>. Plin de mișcare, de acțiune; </a:t>
            </a:r>
            <a:r>
              <a:rPr lang="ro-RO" sz="2050" dirty="0" smtClean="0">
                <a:latin typeface="Book Antiqua"/>
                <a:cs typeface="Book Antiqua"/>
              </a:rPr>
              <a:t>activ</a:t>
            </a:r>
          </a:p>
          <a:p>
            <a:pPr marL="1005840" lvl="2" indent="-273050">
              <a:spcBef>
                <a:spcPts val="1410"/>
              </a:spcBef>
              <a:buFont typeface="Arial"/>
              <a:buChar char="–"/>
              <a:tabLst>
                <a:tab pos="549275" algn="l"/>
              </a:tabLst>
            </a:pPr>
            <a:r>
              <a:rPr lang="ro-RO" sz="2050" i="1" dirty="0" smtClean="0">
                <a:latin typeface="Book Antiqua"/>
              </a:rPr>
              <a:t>s. f</a:t>
            </a:r>
            <a:r>
              <a:rPr lang="ro-RO" sz="2050" i="1" dirty="0">
                <a:latin typeface="Book Antiqua"/>
              </a:rPr>
              <a:t>. </a:t>
            </a:r>
            <a:r>
              <a:rPr lang="ro-RO" sz="2050" dirty="0">
                <a:latin typeface="Book Antiqua"/>
              </a:rPr>
              <a:t>2. Procesul de dezvoltare a unor fenomene sub acțiunea anumitor factori; mișcare, </a:t>
            </a:r>
            <a:r>
              <a:rPr lang="ro-RO" sz="2050" dirty="0" smtClean="0">
                <a:latin typeface="Book Antiqua"/>
              </a:rPr>
              <a:t>schimbare</a:t>
            </a:r>
          </a:p>
          <a:p>
            <a:pPr marL="269875" indent="-257810">
              <a:lnSpc>
                <a:spcPct val="100000"/>
              </a:lnSpc>
              <a:spcBef>
                <a:spcPts val="1510"/>
              </a:spcBef>
              <a:buFont typeface="Lucida Sans Unicode"/>
              <a:buChar char="•"/>
              <a:tabLst>
                <a:tab pos="270510" algn="l"/>
              </a:tabLst>
            </a:pPr>
            <a:endParaRPr lang="ro-RO" b="1" spc="5" dirty="0" smtClean="0"/>
          </a:p>
          <a:p>
            <a:pPr marL="269875" indent="-257810">
              <a:lnSpc>
                <a:spcPct val="100000"/>
              </a:lnSpc>
              <a:spcBef>
                <a:spcPts val="1510"/>
              </a:spcBef>
              <a:buFont typeface="Lucida Sans Unicode"/>
              <a:buChar char="•"/>
              <a:tabLst>
                <a:tab pos="270510" algn="l"/>
              </a:tabLst>
            </a:pPr>
            <a:r>
              <a:rPr lang="ro-RO" b="1" spc="5" dirty="0" smtClean="0"/>
              <a:t>neurodinamică</a:t>
            </a:r>
            <a:endParaRPr lang="ro-RO" b="1" spc="5" dirty="0"/>
          </a:p>
          <a:p>
            <a:pPr marL="1005840" lvl="2" indent="-273050">
              <a:spcBef>
                <a:spcPts val="1410"/>
              </a:spcBef>
              <a:buFont typeface="Arial"/>
              <a:buChar char="–"/>
              <a:tabLst>
                <a:tab pos="549275" algn="l"/>
              </a:tabLst>
            </a:pPr>
            <a:r>
              <a:rPr lang="ro-RO" sz="2050" dirty="0" smtClean="0">
                <a:solidFill>
                  <a:srgbClr val="4949DB"/>
                </a:solidFill>
                <a:latin typeface="Book Antiqua"/>
                <a:cs typeface="Book Antiqua"/>
              </a:rPr>
              <a:t>Mișcarea în sistemul nervos</a:t>
            </a:r>
          </a:p>
          <a:p>
            <a:pPr marL="1005840" lvl="2" indent="-273050">
              <a:spcBef>
                <a:spcPts val="1410"/>
              </a:spcBef>
              <a:buFont typeface="Arial"/>
              <a:buChar char="–"/>
              <a:tabLst>
                <a:tab pos="549275" algn="l"/>
              </a:tabLst>
            </a:pPr>
            <a:r>
              <a:rPr lang="ro-RO" sz="2050" i="1" dirty="0" smtClean="0">
                <a:latin typeface="Book Antiqua"/>
                <a:cs typeface="Book Antiqua"/>
              </a:rPr>
              <a:t>tr. en</a:t>
            </a:r>
            <a:r>
              <a:rPr lang="ro-RO" sz="2050" i="1" dirty="0">
                <a:latin typeface="Book Antiqua"/>
                <a:cs typeface="Book Antiqua"/>
              </a:rPr>
              <a:t>. </a:t>
            </a:r>
            <a:r>
              <a:rPr lang="ro-RO" sz="2050" dirty="0" smtClean="0">
                <a:latin typeface="Book Antiqua"/>
                <a:cs typeface="Book Antiqua"/>
              </a:rPr>
              <a:t>se </a:t>
            </a:r>
            <a:r>
              <a:rPr lang="ro-RO" sz="2050" dirty="0">
                <a:latin typeface="Book Antiqua"/>
                <a:cs typeface="Book Antiqua"/>
              </a:rPr>
              <a:t>referă la comunicarea dintre diferite părți ale sistemului nervos și la relația sistemelor nervoase cu sistemul </a:t>
            </a:r>
            <a:r>
              <a:rPr lang="ro-RO" sz="2050" dirty="0" smtClean="0">
                <a:latin typeface="Book Antiqua"/>
                <a:cs typeface="Book Antiqua"/>
              </a:rPr>
              <a:t>musculo-scheletic</a:t>
            </a:r>
          </a:p>
          <a:p>
            <a:pPr marL="1005840" lvl="2" indent="-273050">
              <a:spcBef>
                <a:spcPts val="1410"/>
              </a:spcBef>
              <a:buFont typeface="Arial"/>
              <a:buChar char="–"/>
              <a:tabLst>
                <a:tab pos="549275" algn="l"/>
              </a:tabLst>
            </a:pPr>
            <a:endParaRPr lang="ro-RO" sz="2050" dirty="0" smtClean="0">
              <a:latin typeface="Book Antiqua"/>
              <a:cs typeface="Book Antiqua"/>
            </a:endParaRPr>
          </a:p>
          <a:p>
            <a:pPr marL="1005840" lvl="2" indent="-273050">
              <a:spcBef>
                <a:spcPts val="1410"/>
              </a:spcBef>
              <a:buFont typeface="Arial"/>
              <a:buChar char="–"/>
              <a:tabLst>
                <a:tab pos="549275" algn="l"/>
              </a:tabLst>
            </a:pPr>
            <a:endParaRPr lang="ro-RO" sz="2050" dirty="0">
              <a:latin typeface="Book Antiqua"/>
              <a:cs typeface="Book Antiqua"/>
            </a:endParaRPr>
          </a:p>
          <a:p>
            <a:pPr>
              <a:spcBef>
                <a:spcPts val="1410"/>
              </a:spcBef>
              <a:tabLst>
                <a:tab pos="549275" algn="l"/>
              </a:tabLst>
            </a:pPr>
            <a:endParaRPr lang="ro-RO" sz="2550" dirty="0" smtClean="0"/>
          </a:p>
          <a:p>
            <a:pPr>
              <a:spcBef>
                <a:spcPts val="1410"/>
              </a:spcBef>
              <a:tabLst>
                <a:tab pos="549275" algn="l"/>
              </a:tabLst>
            </a:pPr>
            <a:endParaRPr lang="ro-RO" sz="2300" b="1" dirty="0" smtClean="0">
              <a:latin typeface="Book Antiqua"/>
              <a:cs typeface="Book Antiqua"/>
            </a:endParaRPr>
          </a:p>
        </p:txBody>
      </p:sp>
    </p:spTree>
    <p:extLst>
      <p:ext uri="{BB962C8B-B14F-4D97-AF65-F5344CB8AC3E}">
        <p14:creationId xmlns:p14="http://schemas.microsoft.com/office/powerpoint/2010/main" val="6650992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6700" y="1343025"/>
            <a:ext cx="7543800" cy="453970"/>
          </a:xfrm>
        </p:spPr>
        <p:txBody>
          <a:bodyPr/>
          <a:lstStyle/>
          <a:p>
            <a:r>
              <a:rPr lang="ro-RO" dirty="0" smtClean="0"/>
              <a:t>                                   Anunț</a:t>
            </a:r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536700" y="2486025"/>
            <a:ext cx="7543800" cy="226985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950" b="1" i="0">
                <a:solidFill>
                  <a:srgbClr val="0000CC"/>
                </a:solidFill>
                <a:latin typeface="Book Antiqua"/>
                <a:ea typeface="+mj-ea"/>
                <a:cs typeface="Book Antiqua"/>
              </a:defRPr>
            </a:lvl1pPr>
          </a:lstStyle>
          <a:p>
            <a:r>
              <a:rPr lang="ro-RO" kern="0" dirty="0" smtClean="0"/>
              <a:t>Seminar legat de Machine Learning                                   </a:t>
            </a:r>
          </a:p>
          <a:p>
            <a:endParaRPr lang="ro-RO" kern="0" dirty="0" smtClean="0"/>
          </a:p>
          <a:p>
            <a:r>
              <a:rPr lang="ro-RO" kern="0" dirty="0" smtClean="0"/>
              <a:t>Mâine, ora 10:00, 3-505</a:t>
            </a:r>
          </a:p>
          <a:p>
            <a:endParaRPr lang="ro-RO" kern="0" dirty="0"/>
          </a:p>
          <a:p>
            <a:r>
              <a:rPr lang="ro-RO" kern="0" dirty="0" smtClean="0"/>
              <a:t>Prezentator: Nistor Grozavu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3518259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7300" y="394076"/>
            <a:ext cx="5638800" cy="453970"/>
          </a:xfrm>
        </p:spPr>
        <p:txBody>
          <a:bodyPr/>
          <a:lstStyle/>
          <a:p>
            <a:r>
              <a:rPr lang="ro-RO" dirty="0" smtClean="0"/>
              <a:t>Începutul Inteligenței Artificiale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0278" y="1495425"/>
            <a:ext cx="8556422" cy="3670236"/>
          </a:xfrm>
        </p:spPr>
        <p:txBody>
          <a:bodyPr/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o-RO" altLang="en-US" sz="2400" dirty="0">
                <a:latin typeface="Book Antiqua" panose="02040602050305030304" pitchFamily="18" charset="0"/>
                <a:cs typeface="Tahoma" panose="020B0604030504040204" pitchFamily="34" charset="0"/>
              </a:rPr>
              <a:t>E</a:t>
            </a:r>
            <a:r>
              <a:rPr lang="en-US" altLang="en-US" sz="2400" dirty="0" err="1">
                <a:latin typeface="Book Antiqua" panose="02040602050305030304" pitchFamily="18" charset="0"/>
                <a:cs typeface="Tahoma" panose="020B0604030504040204" pitchFamily="34" charset="0"/>
              </a:rPr>
              <a:t>ste</a:t>
            </a:r>
            <a:r>
              <a:rPr lang="en-US" altLang="en-US" sz="2400" dirty="0">
                <a:latin typeface="Book Antiqua" panose="02040602050305030304" pitchFamily="18" charset="0"/>
                <a:cs typeface="Tahoma" panose="020B0604030504040204" pitchFamily="34" charset="0"/>
              </a:rPr>
              <a:t> </a:t>
            </a:r>
            <a:r>
              <a:rPr lang="en-US" altLang="en-US" sz="2400" dirty="0" err="1">
                <a:latin typeface="Book Antiqua" panose="02040602050305030304" pitchFamily="18" charset="0"/>
                <a:cs typeface="Tahoma" panose="020B0604030504040204" pitchFamily="34" charset="0"/>
              </a:rPr>
              <a:t>considerat</a:t>
            </a:r>
            <a:r>
              <a:rPr lang="en-US" altLang="en-US" sz="2400" dirty="0">
                <a:latin typeface="Book Antiqua" panose="02040602050305030304" pitchFamily="18" charset="0"/>
                <a:cs typeface="Tahoma" panose="020B0604030504040204" pitchFamily="34" charset="0"/>
              </a:rPr>
              <a:t> ca </a:t>
            </a:r>
            <a:r>
              <a:rPr lang="en-US" altLang="en-US" sz="2400" dirty="0" err="1">
                <a:latin typeface="Book Antiqua" panose="02040602050305030304" pitchFamily="18" charset="0"/>
                <a:cs typeface="Tahoma" panose="020B0604030504040204" pitchFamily="34" charset="0"/>
              </a:rPr>
              <a:t>fiind</a:t>
            </a:r>
            <a:r>
              <a:rPr lang="en-US" altLang="en-US" sz="2400" dirty="0">
                <a:latin typeface="Book Antiqua" panose="02040602050305030304" pitchFamily="18" charset="0"/>
                <a:cs typeface="Tahoma" panose="020B0604030504040204" pitchFamily="34" charset="0"/>
              </a:rPr>
              <a:t> </a:t>
            </a:r>
            <a:r>
              <a:rPr lang="en-US" altLang="en-US" sz="2400" dirty="0" err="1">
                <a:latin typeface="Book Antiqua" panose="02040602050305030304" pitchFamily="18" charset="0"/>
                <a:cs typeface="Tahoma" panose="020B0604030504040204" pitchFamily="34" charset="0"/>
              </a:rPr>
              <a:t>anul</a:t>
            </a:r>
            <a:r>
              <a:rPr lang="en-US" altLang="en-US" sz="2400" dirty="0">
                <a:latin typeface="Book Antiqua" panose="02040602050305030304" pitchFamily="18" charset="0"/>
                <a:cs typeface="Tahoma" panose="020B0604030504040204" pitchFamily="34" charset="0"/>
              </a:rPr>
              <a:t> 1956, </a:t>
            </a:r>
            <a:r>
              <a:rPr lang="ro-RO" altLang="en-US" sz="2400" dirty="0" smtClean="0">
                <a:latin typeface="Book Antiqua" panose="02040602050305030304" pitchFamily="18" charset="0"/>
                <a:cs typeface="Tahoma" panose="020B0604030504040204" pitchFamily="34" charset="0"/>
              </a:rPr>
              <a:t>la o conferință din USA</a:t>
            </a:r>
            <a:endParaRPr lang="en-US" altLang="en-US" sz="2400" dirty="0">
              <a:latin typeface="Book Antiqua" panose="02040602050305030304" pitchFamily="18" charset="0"/>
              <a:cs typeface="Tahoma" panose="020B0604030504040204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o-RO" altLang="en-US" sz="2400" dirty="0">
                <a:latin typeface="Book Antiqua" panose="02040602050305030304" pitchFamily="18" charset="0"/>
                <a:cs typeface="Tahoma" panose="020B0604030504040204" pitchFamily="34" charset="0"/>
              </a:rPr>
              <a:t>A</a:t>
            </a:r>
            <a:r>
              <a:rPr lang="en-US" altLang="en-US" sz="2400" dirty="0" err="1">
                <a:latin typeface="Book Antiqua" panose="02040602050305030304" pitchFamily="18" charset="0"/>
                <a:cs typeface="Tahoma" panose="020B0604030504040204" pitchFamily="34" charset="0"/>
              </a:rPr>
              <a:t>ici</a:t>
            </a:r>
            <a:r>
              <a:rPr lang="en-US" altLang="en-US" sz="2400" dirty="0">
                <a:latin typeface="Book Antiqua" panose="02040602050305030304" pitchFamily="18" charset="0"/>
                <a:cs typeface="Tahoma" panose="020B0604030504040204" pitchFamily="34" charset="0"/>
              </a:rPr>
              <a:t> s-a pus </a:t>
            </a:r>
            <a:r>
              <a:rPr lang="en-US" altLang="en-US" sz="2400" dirty="0" err="1">
                <a:latin typeface="Book Antiqua" panose="02040602050305030304" pitchFamily="18" charset="0"/>
                <a:cs typeface="Tahoma" panose="020B0604030504040204" pitchFamily="34" charset="0"/>
              </a:rPr>
              <a:t>pentru</a:t>
            </a:r>
            <a:r>
              <a:rPr lang="en-US" altLang="en-US" sz="2400" dirty="0">
                <a:latin typeface="Book Antiqua" panose="02040602050305030304" pitchFamily="18" charset="0"/>
                <a:cs typeface="Tahoma" panose="020B0604030504040204" pitchFamily="34" charset="0"/>
              </a:rPr>
              <a:t> prima </a:t>
            </a:r>
            <a:r>
              <a:rPr lang="en-US" altLang="en-US" sz="2400" dirty="0" err="1">
                <a:latin typeface="Book Antiqua" panose="02040602050305030304" pitchFamily="18" charset="0"/>
                <a:cs typeface="Tahoma" panose="020B0604030504040204" pitchFamily="34" charset="0"/>
              </a:rPr>
              <a:t>dată</a:t>
            </a:r>
            <a:r>
              <a:rPr lang="en-US" altLang="en-US" sz="2400" dirty="0">
                <a:latin typeface="Book Antiqua" panose="02040602050305030304" pitchFamily="18" charset="0"/>
                <a:cs typeface="Tahoma" panose="020B0604030504040204" pitchFamily="34" charset="0"/>
              </a:rPr>
              <a:t> </a:t>
            </a:r>
            <a:r>
              <a:rPr lang="en-US" altLang="en-US" sz="2400" dirty="0" err="1">
                <a:latin typeface="Book Antiqua" panose="02040602050305030304" pitchFamily="18" charset="0"/>
                <a:cs typeface="Tahoma" panose="020B0604030504040204" pitchFamily="34" charset="0"/>
              </a:rPr>
              <a:t>problema</a:t>
            </a:r>
            <a:r>
              <a:rPr lang="en-US" altLang="en-US" sz="2400" dirty="0">
                <a:latin typeface="Book Antiqua" panose="02040602050305030304" pitchFamily="18" charset="0"/>
                <a:cs typeface="Tahoma" panose="020B0604030504040204" pitchFamily="34" charset="0"/>
              </a:rPr>
              <a:t> </a:t>
            </a:r>
            <a:r>
              <a:rPr lang="en-US" altLang="en-US" sz="2400" dirty="0" err="1">
                <a:latin typeface="Book Antiqua" panose="02040602050305030304" pitchFamily="18" charset="0"/>
                <a:cs typeface="Tahoma" panose="020B0604030504040204" pitchFamily="34" charset="0"/>
              </a:rPr>
              <a:t>creării</a:t>
            </a:r>
            <a:r>
              <a:rPr lang="en-US" altLang="en-US" sz="2400" dirty="0">
                <a:latin typeface="Book Antiqua" panose="02040602050305030304" pitchFamily="18" charset="0"/>
                <a:cs typeface="Tahoma" panose="020B0604030504040204" pitchFamily="34" charset="0"/>
              </a:rPr>
              <a:t> </a:t>
            </a:r>
            <a:r>
              <a:rPr lang="en-US" altLang="en-US" sz="2400" dirty="0" err="1">
                <a:latin typeface="Book Antiqua" panose="02040602050305030304" pitchFamily="18" charset="0"/>
                <a:cs typeface="Tahoma" panose="020B0604030504040204" pitchFamily="34" charset="0"/>
              </a:rPr>
              <a:t>unor</a:t>
            </a:r>
            <a:r>
              <a:rPr lang="en-US" altLang="en-US" sz="2400" dirty="0">
                <a:latin typeface="Book Antiqua" panose="02040602050305030304" pitchFamily="18" charset="0"/>
                <a:cs typeface="Tahoma" panose="020B0604030504040204" pitchFamily="34" charset="0"/>
              </a:rPr>
              <a:t> </a:t>
            </a:r>
            <a:r>
              <a:rPr lang="en-US" altLang="en-US" sz="2400" dirty="0" err="1">
                <a:latin typeface="Book Antiqua" panose="02040602050305030304" pitchFamily="18" charset="0"/>
                <a:cs typeface="Tahoma" panose="020B0604030504040204" pitchFamily="34" charset="0"/>
              </a:rPr>
              <a:t>mașini</a:t>
            </a:r>
            <a:r>
              <a:rPr lang="en-US" altLang="en-US" sz="2400" dirty="0">
                <a:latin typeface="Book Antiqua" panose="02040602050305030304" pitchFamily="18" charset="0"/>
                <a:cs typeface="Tahoma" panose="020B0604030504040204" pitchFamily="34" charset="0"/>
              </a:rPr>
              <a:t> de </a:t>
            </a:r>
            <a:r>
              <a:rPr lang="en-US" altLang="en-US" sz="2400" dirty="0" err="1">
                <a:latin typeface="Book Antiqua" panose="02040602050305030304" pitchFamily="18" charset="0"/>
                <a:cs typeface="Tahoma" panose="020B0604030504040204" pitchFamily="34" charset="0"/>
              </a:rPr>
              <a:t>calcul</a:t>
            </a:r>
            <a:r>
              <a:rPr lang="en-US" altLang="en-US" sz="2400" dirty="0">
                <a:latin typeface="Book Antiqua" panose="02040602050305030304" pitchFamily="18" charset="0"/>
                <a:cs typeface="Tahoma" panose="020B0604030504040204" pitchFamily="34" charset="0"/>
              </a:rPr>
              <a:t> </a:t>
            </a:r>
            <a:r>
              <a:rPr lang="en-US" altLang="en-US" sz="2400" dirty="0" err="1" smtClean="0">
                <a:latin typeface="Book Antiqua" panose="02040602050305030304" pitchFamily="18" charset="0"/>
                <a:cs typeface="Tahoma" panose="020B0604030504040204" pitchFamily="34" charset="0"/>
              </a:rPr>
              <a:t>inteligente</a:t>
            </a:r>
            <a:endParaRPr lang="en-US" altLang="en-US" sz="2400" dirty="0">
              <a:latin typeface="Book Antiqua" panose="02040602050305030304" pitchFamily="18" charset="0"/>
              <a:cs typeface="Tahoma" panose="020B0604030504040204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Book Antiqua" panose="02040602050305030304" pitchFamily="18" charset="0"/>
                <a:cs typeface="Tahoma" panose="020B0604030504040204" pitchFamily="34" charset="0"/>
              </a:rPr>
              <a:t>John Mc </a:t>
            </a:r>
            <a:r>
              <a:rPr lang="en-US" altLang="en-US" sz="2400" dirty="0" err="1">
                <a:latin typeface="Book Antiqua" panose="02040602050305030304" pitchFamily="18" charset="0"/>
                <a:cs typeface="Tahoma" panose="020B0604030504040204" pitchFamily="34" charset="0"/>
              </a:rPr>
              <a:t>Carthy</a:t>
            </a:r>
            <a:r>
              <a:rPr lang="en-US" altLang="en-US" sz="2400" dirty="0">
                <a:latin typeface="Book Antiqua" panose="02040602050305030304" pitchFamily="18" charset="0"/>
                <a:cs typeface="Tahoma" panose="020B0604030504040204" pitchFamily="34" charset="0"/>
              </a:rPr>
              <a:t> a </a:t>
            </a:r>
            <a:r>
              <a:rPr lang="ro-RO" altLang="en-US" sz="2400" dirty="0" smtClean="0">
                <a:latin typeface="Book Antiqua" panose="02040602050305030304" pitchFamily="18" charset="0"/>
                <a:cs typeface="Tahoma" panose="020B0604030504040204" pitchFamily="34" charset="0"/>
              </a:rPr>
              <a:t>propus termenul </a:t>
            </a:r>
            <a:r>
              <a:rPr lang="en-US" altLang="en-US" sz="2400" dirty="0" smtClean="0">
                <a:latin typeface="Book Antiqua" panose="02040602050305030304" pitchFamily="18" charset="0"/>
                <a:cs typeface="Tahoma" panose="020B0604030504040204" pitchFamily="34" charset="0"/>
              </a:rPr>
              <a:t>de </a:t>
            </a:r>
            <a:r>
              <a:rPr lang="en-US" altLang="en-US" sz="2400" dirty="0"/>
              <a:t> </a:t>
            </a:r>
            <a:r>
              <a:rPr lang="en-US" altLang="en-US" sz="2400" i="1" dirty="0" err="1"/>
              <a:t>inteligenţă</a:t>
            </a:r>
            <a:r>
              <a:rPr lang="en-US" altLang="en-US" sz="2400" i="1" dirty="0"/>
              <a:t> </a:t>
            </a:r>
            <a:r>
              <a:rPr lang="en-US" altLang="en-US" sz="2400" i="1" dirty="0" err="1"/>
              <a:t>artificială</a:t>
            </a:r>
            <a:endParaRPr lang="ro-RO" altLang="en-US" sz="2400" dirty="0" smtClean="0">
              <a:latin typeface="Book Antiqua" panose="02040602050305030304" pitchFamily="18" charset="0"/>
              <a:cs typeface="Tahoma" panose="020B0604030504040204" pitchFamily="34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900" dirty="0" err="1" smtClean="0">
                <a:latin typeface="Book Antiqua" panose="02040602050305030304" pitchFamily="18" charset="0"/>
                <a:cs typeface="Tahoma" panose="020B0604030504040204" pitchFamily="34" charset="0"/>
              </a:rPr>
              <a:t>momentul</a:t>
            </a:r>
            <a:r>
              <a:rPr lang="en-US" altLang="en-US" sz="1900" dirty="0" smtClean="0">
                <a:latin typeface="Book Antiqua" panose="02040602050305030304" pitchFamily="18" charset="0"/>
                <a:cs typeface="Tahoma" panose="020B0604030504040204" pitchFamily="34" charset="0"/>
              </a:rPr>
              <a:t> </a:t>
            </a:r>
            <a:r>
              <a:rPr lang="en-US" altLang="en-US" sz="1900" dirty="0" err="1">
                <a:latin typeface="Book Antiqua" panose="02040602050305030304" pitchFamily="18" charset="0"/>
                <a:cs typeface="Tahoma" panose="020B0604030504040204" pitchFamily="34" charset="0"/>
              </a:rPr>
              <a:t>în</a:t>
            </a:r>
            <a:r>
              <a:rPr lang="en-US" altLang="en-US" sz="1900" dirty="0">
                <a:latin typeface="Book Antiqua" panose="02040602050305030304" pitchFamily="18" charset="0"/>
                <a:cs typeface="Tahoma" panose="020B0604030504040204" pitchFamily="34" charset="0"/>
              </a:rPr>
              <a:t> care </a:t>
            </a:r>
            <a:r>
              <a:rPr lang="en-US" altLang="en-US" sz="1900" dirty="0" err="1">
                <a:latin typeface="Book Antiqua" panose="02040602050305030304" pitchFamily="18" charset="0"/>
                <a:cs typeface="Tahoma" panose="020B0604030504040204" pitchFamily="34" charset="0"/>
              </a:rPr>
              <a:t>aceasta</a:t>
            </a:r>
            <a:r>
              <a:rPr lang="en-US" altLang="en-US" sz="1900" dirty="0">
                <a:latin typeface="Book Antiqua" panose="02040602050305030304" pitchFamily="18" charset="0"/>
                <a:cs typeface="Tahoma" panose="020B0604030504040204" pitchFamily="34" charset="0"/>
              </a:rPr>
              <a:t> s-a </a:t>
            </a:r>
            <a:r>
              <a:rPr lang="en-US" altLang="en-US" sz="1900" dirty="0" err="1">
                <a:latin typeface="Book Antiqua" panose="02040602050305030304" pitchFamily="18" charset="0"/>
                <a:cs typeface="Tahoma" panose="020B0604030504040204" pitchFamily="34" charset="0"/>
              </a:rPr>
              <a:t>desprins</a:t>
            </a:r>
            <a:r>
              <a:rPr lang="en-US" altLang="en-US" sz="1900" dirty="0">
                <a:latin typeface="Book Antiqua" panose="02040602050305030304" pitchFamily="18" charset="0"/>
                <a:cs typeface="Tahoma" panose="020B0604030504040204" pitchFamily="34" charset="0"/>
              </a:rPr>
              <a:t> din </a:t>
            </a:r>
            <a:r>
              <a:rPr lang="ro-RO" altLang="en-US" sz="1900" dirty="0" smtClean="0">
                <a:latin typeface="Book Antiqua" panose="02040602050305030304" pitchFamily="18" charset="0"/>
                <a:cs typeface="Tahoma" panose="020B0604030504040204" pitchFamily="34" charset="0"/>
              </a:rPr>
              <a:t>computer science</a:t>
            </a:r>
            <a:r>
              <a:rPr lang="en-US" altLang="en-US" sz="1900" dirty="0" smtClean="0">
                <a:latin typeface="Book Antiqua" panose="02040602050305030304" pitchFamily="18" charset="0"/>
                <a:cs typeface="Tahoma" panose="020B0604030504040204" pitchFamily="34" charset="0"/>
              </a:rPr>
              <a:t>, </a:t>
            </a:r>
            <a:r>
              <a:rPr lang="en-US" altLang="en-US" sz="1900" dirty="0" err="1">
                <a:latin typeface="Book Antiqua" panose="02040602050305030304" pitchFamily="18" charset="0"/>
                <a:cs typeface="Tahoma" panose="020B0604030504040204" pitchFamily="34" charset="0"/>
              </a:rPr>
              <a:t>devenind</a:t>
            </a:r>
            <a:r>
              <a:rPr lang="en-US" altLang="en-US" sz="1900" dirty="0">
                <a:latin typeface="Book Antiqua" panose="02040602050305030304" pitchFamily="18" charset="0"/>
                <a:cs typeface="Tahoma" panose="020B0604030504040204" pitchFamily="34" charset="0"/>
              </a:rPr>
              <a:t> un </a:t>
            </a:r>
            <a:r>
              <a:rPr lang="en-US" altLang="en-US" sz="1900" dirty="0" err="1">
                <a:latin typeface="Book Antiqua" panose="02040602050305030304" pitchFamily="18" charset="0"/>
                <a:cs typeface="Tahoma" panose="020B0604030504040204" pitchFamily="34" charset="0"/>
              </a:rPr>
              <a:t>domeniu</a:t>
            </a:r>
            <a:r>
              <a:rPr lang="en-US" altLang="en-US" sz="1900" dirty="0">
                <a:latin typeface="Book Antiqua" panose="02040602050305030304" pitchFamily="18" charset="0"/>
                <a:cs typeface="Tahoma" panose="020B0604030504040204" pitchFamily="34" charset="0"/>
              </a:rPr>
              <a:t> </a:t>
            </a:r>
            <a:r>
              <a:rPr lang="en-US" altLang="en-US" sz="1900" dirty="0" smtClean="0">
                <a:latin typeface="Book Antiqua" panose="02040602050305030304" pitchFamily="18" charset="0"/>
                <a:cs typeface="Tahoma" panose="020B0604030504040204" pitchFamily="34" charset="0"/>
              </a:rPr>
              <a:t>independent</a:t>
            </a:r>
            <a:endParaRPr lang="en-US" altLang="en-US" sz="1900" dirty="0">
              <a:latin typeface="Book Antiqua" panose="02040602050305030304" pitchFamily="18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7631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827860" y="394076"/>
            <a:ext cx="7036434" cy="4787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ro-RO" spc="10" dirty="0" smtClean="0">
                <a:solidFill>
                  <a:srgbClr val="3A3AA0"/>
                </a:solidFill>
              </a:rPr>
              <a:t>Modele dominante în AI</a:t>
            </a:r>
            <a:endParaRPr spc="10" dirty="0">
              <a:solidFill>
                <a:srgbClr val="3A3AA0"/>
              </a:solidFill>
            </a:endParaRPr>
          </a:p>
        </p:txBody>
      </p:sp>
      <p:sp>
        <p:nvSpPr>
          <p:cNvPr id="8" name="object 8"/>
          <p:cNvSpPr/>
          <p:nvPr/>
        </p:nvSpPr>
        <p:spPr>
          <a:xfrm>
            <a:off x="6473659" y="1691258"/>
            <a:ext cx="3663950" cy="3327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00278" y="1625682"/>
            <a:ext cx="9314180" cy="4376839"/>
          </a:xfrm>
          <a:prstGeom prst="rect">
            <a:avLst/>
          </a:prstGeom>
        </p:spPr>
        <p:txBody>
          <a:bodyPr vert="horz" wrap="square" lIns="0" tIns="191770" rIns="0" bIns="0" rtlCol="0">
            <a:spAutoFit/>
          </a:bodyPr>
          <a:lstStyle/>
          <a:p>
            <a:pPr marL="269875" indent="-257810">
              <a:lnSpc>
                <a:spcPct val="100000"/>
              </a:lnSpc>
              <a:spcBef>
                <a:spcPts val="1510"/>
              </a:spcBef>
              <a:buFont typeface="Lucida Sans Unicode"/>
              <a:buChar char="•"/>
              <a:tabLst>
                <a:tab pos="270510" algn="l"/>
              </a:tabLst>
            </a:pPr>
            <a:r>
              <a:rPr lang="ro-RO" sz="2050" b="1" spc="5" dirty="0" smtClean="0">
                <a:latin typeface="Book Antiqua"/>
                <a:cs typeface="Book Antiqua"/>
              </a:rPr>
              <a:t>Paradigma logico-simbolică</a:t>
            </a:r>
            <a:endParaRPr sz="2050" b="1" dirty="0">
              <a:latin typeface="Book Antiqua"/>
              <a:cs typeface="Book Antiqua"/>
            </a:endParaRPr>
          </a:p>
          <a:p>
            <a:pPr marL="548640" lvl="1" indent="-273050">
              <a:lnSpc>
                <a:spcPct val="100000"/>
              </a:lnSpc>
              <a:spcBef>
                <a:spcPts val="1410"/>
              </a:spcBef>
              <a:buFont typeface="Arial"/>
              <a:buChar char="–"/>
              <a:tabLst>
                <a:tab pos="549275" algn="l"/>
              </a:tabLst>
            </a:pPr>
            <a:r>
              <a:rPr lang="ro-RO" sz="2050" dirty="0">
                <a:latin typeface="Book Antiqua"/>
                <a:cs typeface="Book Antiqua"/>
              </a:rPr>
              <a:t>r</a:t>
            </a:r>
            <a:r>
              <a:rPr lang="ro-RO" sz="2050" dirty="0" smtClean="0">
                <a:latin typeface="Book Antiqua"/>
                <a:cs typeface="Book Antiqua"/>
              </a:rPr>
              <a:t>eprezentarea simbolică a cunoștințelor</a:t>
            </a:r>
          </a:p>
          <a:p>
            <a:pPr marL="548640" lvl="1" indent="-273050">
              <a:lnSpc>
                <a:spcPct val="100000"/>
              </a:lnSpc>
              <a:spcBef>
                <a:spcPts val="1410"/>
              </a:spcBef>
              <a:buFont typeface="Arial"/>
              <a:buChar char="–"/>
              <a:tabLst>
                <a:tab pos="549275" algn="l"/>
              </a:tabLst>
            </a:pPr>
            <a:r>
              <a:rPr lang="ro-RO" sz="2050" dirty="0">
                <a:latin typeface="Book Antiqua"/>
                <a:cs typeface="Book Antiqua"/>
              </a:rPr>
              <a:t>u</a:t>
            </a:r>
            <a:r>
              <a:rPr lang="ro-RO" sz="2050" dirty="0" smtClean="0">
                <a:latin typeface="Book Antiqua"/>
                <a:cs typeface="Book Antiqua"/>
              </a:rPr>
              <a:t>tilizarea modelelor logice pentru a deduce					noi cunoștințe                                                                              </a:t>
            </a:r>
            <a:endParaRPr sz="2050" dirty="0" smtClean="0">
              <a:latin typeface="Book Antiqua"/>
              <a:cs typeface="Book Antiqua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</a:pPr>
            <a:endParaRPr sz="3650" dirty="0" smtClean="0">
              <a:latin typeface="Times New Roman"/>
              <a:cs typeface="Times New Roman"/>
            </a:endParaRPr>
          </a:p>
          <a:p>
            <a:pPr marL="269875" indent="-257810">
              <a:lnSpc>
                <a:spcPct val="100000"/>
              </a:lnSpc>
              <a:buFont typeface="Lucida Sans Unicode"/>
              <a:buChar char="•"/>
              <a:tabLst>
                <a:tab pos="270510" algn="l"/>
              </a:tabLst>
            </a:pPr>
            <a:r>
              <a:rPr lang="ro-RO" sz="2050" b="1" spc="5" dirty="0" smtClean="0">
                <a:latin typeface="Book Antiqua"/>
                <a:cs typeface="Book Antiqua"/>
              </a:rPr>
              <a:t>Paradigma conexionistă</a:t>
            </a:r>
            <a:endParaRPr sz="2050" b="1" dirty="0">
              <a:latin typeface="Book Antiqua"/>
              <a:cs typeface="Book Antiqua"/>
            </a:endParaRPr>
          </a:p>
          <a:p>
            <a:pPr marL="548640" lvl="1" indent="-273050">
              <a:lnSpc>
                <a:spcPct val="100000"/>
              </a:lnSpc>
              <a:spcBef>
                <a:spcPts val="1415"/>
              </a:spcBef>
              <a:buFont typeface="Arial"/>
              <a:buChar char="–"/>
              <a:tabLst>
                <a:tab pos="549275" algn="l"/>
              </a:tabLst>
            </a:pPr>
            <a:r>
              <a:rPr lang="ro-RO" sz="2050" spc="5" dirty="0">
                <a:latin typeface="Book Antiqua"/>
                <a:cs typeface="Book Antiqua"/>
              </a:rPr>
              <a:t>c</a:t>
            </a:r>
            <a:r>
              <a:rPr lang="ro-RO" sz="2050" spc="5" dirty="0" smtClean="0">
                <a:latin typeface="Book Antiqua"/>
                <a:cs typeface="Book Antiqua"/>
              </a:rPr>
              <a:t>oncept nou – calculul neural</a:t>
            </a:r>
            <a:endParaRPr sz="2050" dirty="0">
              <a:latin typeface="Book Antiqua"/>
              <a:cs typeface="Book Antiqua"/>
            </a:endParaRPr>
          </a:p>
          <a:p>
            <a:pPr marL="548640" lvl="1" indent="-273050">
              <a:lnSpc>
                <a:spcPct val="100000"/>
              </a:lnSpc>
              <a:spcBef>
                <a:spcPts val="585"/>
              </a:spcBef>
              <a:buFont typeface="Arial"/>
              <a:buChar char="–"/>
              <a:tabLst>
                <a:tab pos="549275" algn="l"/>
              </a:tabLst>
            </a:pPr>
            <a:r>
              <a:rPr lang="ro-RO" sz="2050" dirty="0">
                <a:latin typeface="Book Antiqua"/>
                <a:cs typeface="Book Antiqua"/>
              </a:rPr>
              <a:t>r</a:t>
            </a:r>
            <a:r>
              <a:rPr lang="ro-RO" sz="2050" dirty="0" smtClean="0">
                <a:latin typeface="Book Antiqua"/>
                <a:cs typeface="Book Antiqua"/>
              </a:rPr>
              <a:t>ețele neuronale/neurale (artificiale) – </a:t>
            </a:r>
            <a:r>
              <a:rPr lang="ro-RO" sz="2050" b="1" dirty="0" smtClean="0">
                <a:latin typeface="Book Antiqua"/>
                <a:cs typeface="Book Antiqua"/>
              </a:rPr>
              <a:t>RN</a:t>
            </a:r>
          </a:p>
          <a:p>
            <a:pPr marL="548640" lvl="1" indent="-273050">
              <a:lnSpc>
                <a:spcPct val="100000"/>
              </a:lnSpc>
              <a:spcBef>
                <a:spcPts val="585"/>
              </a:spcBef>
              <a:buFont typeface="Arial"/>
              <a:buChar char="–"/>
              <a:tabLst>
                <a:tab pos="549275" algn="l"/>
              </a:tabLst>
            </a:pPr>
            <a:endParaRPr lang="ro-RO" sz="2050" b="1" dirty="0">
              <a:latin typeface="Book Antiqua"/>
              <a:cs typeface="Book Antiqua"/>
            </a:endParaRPr>
          </a:p>
          <a:p>
            <a:pPr marL="275590" lvl="1">
              <a:lnSpc>
                <a:spcPct val="100000"/>
              </a:lnSpc>
              <a:spcBef>
                <a:spcPts val="585"/>
              </a:spcBef>
              <a:tabLst>
                <a:tab pos="549275" algn="l"/>
              </a:tabLst>
            </a:pPr>
            <a:r>
              <a:rPr lang="ro-RO" sz="2050" dirty="0" smtClean="0">
                <a:latin typeface="Book Antiqua"/>
                <a:cs typeface="Book Antiqua"/>
              </a:rPr>
              <a:t>În continuare vom folosi mai de abreviația RN</a:t>
            </a:r>
            <a:endParaRPr sz="2050" dirty="0">
              <a:latin typeface="Book Antiqua"/>
              <a:cs typeface="Book Antiqu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54405" y="7023487"/>
            <a:ext cx="9583420" cy="0"/>
          </a:xfrm>
          <a:custGeom>
            <a:avLst/>
            <a:gdLst/>
            <a:ahLst/>
            <a:cxnLst/>
            <a:rect l="l" t="t" r="r" b="b"/>
            <a:pathLst>
              <a:path w="9583420">
                <a:moveTo>
                  <a:pt x="0" y="0"/>
                </a:moveTo>
                <a:lnTo>
                  <a:pt x="9583204" y="0"/>
                </a:lnTo>
              </a:path>
            </a:pathLst>
          </a:custGeom>
          <a:ln w="17716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8224" y="429171"/>
            <a:ext cx="479601" cy="406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016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827860" y="394076"/>
            <a:ext cx="7036434" cy="4787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ro-RO" spc="10" dirty="0" smtClean="0">
                <a:solidFill>
                  <a:srgbClr val="3A3AA0"/>
                </a:solidFill>
              </a:rPr>
              <a:t>Date importante în istoria RN (I)</a:t>
            </a:r>
            <a:endParaRPr spc="10" dirty="0">
              <a:solidFill>
                <a:srgbClr val="3A3AA0"/>
              </a:solidFill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88987" y="1473781"/>
            <a:ext cx="9314180" cy="6110647"/>
          </a:xfrm>
          <a:prstGeom prst="rect">
            <a:avLst/>
          </a:prstGeom>
        </p:spPr>
        <p:txBody>
          <a:bodyPr vert="horz" wrap="square" lIns="0" tIns="191770" rIns="0" bIns="0" rtlCol="0">
            <a:spAutoFit/>
          </a:bodyPr>
          <a:lstStyle/>
          <a:p>
            <a:pPr marL="269875" indent="-257810">
              <a:lnSpc>
                <a:spcPct val="100000"/>
              </a:lnSpc>
              <a:spcBef>
                <a:spcPts val="1510"/>
              </a:spcBef>
              <a:buFont typeface="Lucida Sans Unicode"/>
              <a:buChar char="•"/>
              <a:tabLst>
                <a:tab pos="270510" algn="l"/>
              </a:tabLst>
            </a:pPr>
            <a:r>
              <a:rPr lang="ro-RO" sz="2050" b="1" spc="5" dirty="0" smtClean="0">
                <a:latin typeface="Book Antiqua"/>
                <a:cs typeface="Book Antiqua"/>
              </a:rPr>
              <a:t>1943 </a:t>
            </a:r>
            <a:r>
              <a:rPr lang="ro-RO" sz="2050" b="1" spc="5" dirty="0">
                <a:latin typeface="Book Antiqua"/>
                <a:cs typeface="Book Antiqua"/>
              </a:rPr>
              <a:t>– primul model de neuron</a:t>
            </a:r>
          </a:p>
          <a:p>
            <a:pPr marL="548640" lvl="1" indent="-273050">
              <a:lnSpc>
                <a:spcPct val="100000"/>
              </a:lnSpc>
              <a:spcBef>
                <a:spcPts val="1410"/>
              </a:spcBef>
              <a:buFont typeface="Arial"/>
              <a:buChar char="–"/>
              <a:tabLst>
                <a:tab pos="549275" algn="l"/>
              </a:tabLst>
            </a:pPr>
            <a:r>
              <a:rPr lang="ro-RO" sz="2050" dirty="0" smtClean="0">
                <a:latin typeface="Book Antiqua"/>
                <a:cs typeface="Book Antiqua"/>
              </a:rPr>
              <a:t>rezultat din colaborarea unui neurofiziolog și logician</a:t>
            </a:r>
          </a:p>
          <a:p>
            <a:pPr marL="1075690" lvl="2" indent="-342900">
              <a:spcBef>
                <a:spcPts val="1410"/>
              </a:spcBef>
              <a:buFont typeface="Wingdings" panose="05000000000000000000" pitchFamily="2" charset="2"/>
              <a:buChar char="§"/>
              <a:tabLst>
                <a:tab pos="549275" algn="l"/>
              </a:tabLst>
            </a:pPr>
            <a:r>
              <a:rPr lang="ro-RO" dirty="0" smtClean="0">
                <a:latin typeface="Book Antiqua"/>
                <a:cs typeface="Times New Roman"/>
              </a:rPr>
              <a:t>W. S. McCulloch și W. Pitts</a:t>
            </a:r>
            <a:endParaRPr lang="ro-RO" sz="3200" dirty="0" smtClean="0">
              <a:latin typeface="Times New Roman"/>
              <a:cs typeface="Times New Roman"/>
            </a:endParaRPr>
          </a:p>
          <a:p>
            <a:pPr marL="269875" indent="-257810">
              <a:lnSpc>
                <a:spcPct val="100000"/>
              </a:lnSpc>
              <a:spcBef>
                <a:spcPts val="1510"/>
              </a:spcBef>
              <a:buFont typeface="Lucida Sans Unicode"/>
              <a:buChar char="•"/>
              <a:tabLst>
                <a:tab pos="270510" algn="l"/>
              </a:tabLst>
            </a:pPr>
            <a:r>
              <a:rPr lang="ro-RO" sz="2050" b="1" spc="5" dirty="0" smtClean="0">
                <a:latin typeface="Book Antiqua"/>
                <a:cs typeface="Book Antiqua"/>
              </a:rPr>
              <a:t>1949 </a:t>
            </a:r>
            <a:r>
              <a:rPr lang="ro-RO" sz="2050" b="1" spc="5" dirty="0">
                <a:latin typeface="Book Antiqua"/>
                <a:cs typeface="Book Antiqua"/>
              </a:rPr>
              <a:t>– </a:t>
            </a:r>
            <a:r>
              <a:rPr lang="ro-RO" sz="2050" b="1" spc="5" dirty="0" smtClean="0">
                <a:latin typeface="Book Antiqua"/>
                <a:cs typeface="Book Antiqua"/>
              </a:rPr>
              <a:t>primul model matematic de învățare – modelul Hebb</a:t>
            </a:r>
          </a:p>
          <a:p>
            <a:pPr marL="548640" lvl="1" indent="-273050">
              <a:lnSpc>
                <a:spcPct val="100000"/>
              </a:lnSpc>
              <a:spcBef>
                <a:spcPts val="1410"/>
              </a:spcBef>
              <a:buFont typeface="Arial"/>
              <a:buChar char="–"/>
              <a:tabLst>
                <a:tab pos="549275" algn="l"/>
              </a:tabLst>
            </a:pPr>
            <a:r>
              <a:rPr lang="ro-RO" sz="2050" dirty="0">
                <a:latin typeface="Book Antiqua"/>
                <a:cs typeface="Times New Roman"/>
              </a:rPr>
              <a:t>p</a:t>
            </a:r>
            <a:r>
              <a:rPr lang="ro-RO" sz="2050" dirty="0" smtClean="0">
                <a:latin typeface="Book Antiqua"/>
                <a:cs typeface="Times New Roman"/>
              </a:rPr>
              <a:t>unct de plecare pentru următorul deceniu</a:t>
            </a:r>
            <a:endParaRPr lang="en-US" sz="2050" dirty="0" smtClean="0">
              <a:latin typeface="Book Antiqua"/>
              <a:cs typeface="Times New Roman"/>
            </a:endParaRPr>
          </a:p>
          <a:p>
            <a:pPr marL="1189990" lvl="2" indent="-457200">
              <a:spcBef>
                <a:spcPts val="1410"/>
              </a:spcBef>
              <a:buFont typeface="Wingdings" panose="05000000000000000000" pitchFamily="2" charset="2"/>
              <a:buChar char="§"/>
              <a:tabLst>
                <a:tab pos="549275" algn="l"/>
              </a:tabLst>
            </a:pPr>
            <a:r>
              <a:rPr lang="en-US" sz="2000" dirty="0" smtClean="0">
                <a:latin typeface="Book Antiqua"/>
                <a:cs typeface="Times New Roman"/>
              </a:rPr>
              <a:t>Donald Hebb</a:t>
            </a:r>
            <a:endParaRPr lang="ro-RO" sz="2000" dirty="0" smtClean="0">
              <a:latin typeface="Times New Roman"/>
              <a:cs typeface="Times New Roman"/>
            </a:endParaRPr>
          </a:p>
          <a:p>
            <a:pPr marL="269875" indent="-257810">
              <a:lnSpc>
                <a:spcPct val="100000"/>
              </a:lnSpc>
              <a:spcBef>
                <a:spcPts val="1510"/>
              </a:spcBef>
              <a:buFont typeface="Lucida Sans Unicode"/>
              <a:buChar char="•"/>
              <a:tabLst>
                <a:tab pos="270510" algn="l"/>
              </a:tabLst>
            </a:pPr>
            <a:r>
              <a:rPr lang="ro-RO" sz="2050" b="1" spc="5" dirty="0" smtClean="0">
                <a:latin typeface="Book Antiqua"/>
                <a:cs typeface="Book Antiqua"/>
              </a:rPr>
              <a:t>1958 – perceptron </a:t>
            </a:r>
            <a:r>
              <a:rPr lang="en-US" sz="2050" b="1" spc="5" dirty="0" smtClean="0">
                <a:latin typeface="Book Antiqua"/>
                <a:cs typeface="Book Antiqua"/>
              </a:rPr>
              <a:t>– </a:t>
            </a:r>
            <a:r>
              <a:rPr lang="en-US" sz="2050" b="1" spc="5" dirty="0" err="1" smtClean="0">
                <a:latin typeface="Book Antiqua"/>
                <a:cs typeface="Book Antiqua"/>
              </a:rPr>
              <a:t>primul</a:t>
            </a:r>
            <a:r>
              <a:rPr lang="en-US" sz="2050" b="1" spc="5" dirty="0" smtClean="0">
                <a:latin typeface="Book Antiqua"/>
                <a:cs typeface="Book Antiqua"/>
              </a:rPr>
              <a:t> model de re</a:t>
            </a:r>
            <a:r>
              <a:rPr lang="ro-RO" sz="2050" b="1" spc="5" dirty="0" smtClean="0">
                <a:latin typeface="Book Antiqua"/>
                <a:cs typeface="Book Antiqua"/>
              </a:rPr>
              <a:t>țea neurală</a:t>
            </a:r>
          </a:p>
          <a:p>
            <a:pPr marL="548640" lvl="1" indent="-273050">
              <a:lnSpc>
                <a:spcPct val="100000"/>
              </a:lnSpc>
              <a:spcBef>
                <a:spcPts val="1410"/>
              </a:spcBef>
              <a:buFont typeface="Arial"/>
              <a:buChar char="–"/>
              <a:tabLst>
                <a:tab pos="549275" algn="l"/>
              </a:tabLst>
            </a:pPr>
            <a:r>
              <a:rPr lang="ro-RO" sz="2050" dirty="0" smtClean="0">
                <a:latin typeface="Book Antiqua"/>
                <a:cs typeface="Times New Roman"/>
              </a:rPr>
              <a:t>un	</a:t>
            </a:r>
            <a:r>
              <a:rPr lang="en-US" sz="2050" dirty="0" err="1" smtClean="0">
                <a:latin typeface="Book Antiqua"/>
                <a:cs typeface="Times New Roman"/>
              </a:rPr>
              <a:t>dispozitiv</a:t>
            </a:r>
            <a:r>
              <a:rPr lang="en-US" sz="2050" dirty="0" smtClean="0">
                <a:latin typeface="Book Antiqua"/>
                <a:cs typeface="Times New Roman"/>
              </a:rPr>
              <a:t> </a:t>
            </a:r>
            <a:r>
              <a:rPr lang="ro-RO" sz="2050" dirty="0" smtClean="0">
                <a:latin typeface="Book Antiqua"/>
                <a:cs typeface="Times New Roman"/>
              </a:rPr>
              <a:t>bazat pe interconectarea unei mulțimi de neuroni artificiali</a:t>
            </a:r>
          </a:p>
          <a:p>
            <a:pPr marL="1075690" lvl="2" indent="-342900">
              <a:spcBef>
                <a:spcPts val="1410"/>
              </a:spcBef>
              <a:buFont typeface="Wingdings" panose="05000000000000000000" pitchFamily="2" charset="2"/>
              <a:buChar char="§"/>
              <a:tabLst>
                <a:tab pos="549275" algn="l"/>
              </a:tabLst>
            </a:pPr>
            <a:r>
              <a:rPr lang="ro-RO" sz="2050" dirty="0" smtClean="0">
                <a:latin typeface="Book Antiqua"/>
                <a:cs typeface="Times New Roman"/>
              </a:rPr>
              <a:t>Frank Rosenblatt</a:t>
            </a:r>
            <a:endParaRPr lang="en-US" sz="2050" dirty="0" smtClean="0">
              <a:latin typeface="Book Antiqua"/>
              <a:cs typeface="Times New Roman"/>
            </a:endParaRPr>
          </a:p>
          <a:p>
            <a:pPr marL="1075690" lvl="2" indent="-342900">
              <a:spcBef>
                <a:spcPts val="1410"/>
              </a:spcBef>
              <a:buFont typeface="Wingdings" panose="05000000000000000000" pitchFamily="2" charset="2"/>
              <a:buChar char="§"/>
              <a:tabLst>
                <a:tab pos="549275" algn="l"/>
              </a:tabLst>
            </a:pPr>
            <a:endParaRPr lang="ro-RO" sz="2050" dirty="0" smtClean="0">
              <a:latin typeface="Book Antiqua"/>
              <a:cs typeface="Times New Roman"/>
            </a:endParaRPr>
          </a:p>
          <a:p>
            <a:pPr marL="91440" indent="-273050">
              <a:spcBef>
                <a:spcPts val="1410"/>
              </a:spcBef>
              <a:buFont typeface="Arial"/>
              <a:buChar char="–"/>
              <a:tabLst>
                <a:tab pos="549275" algn="l"/>
              </a:tabLst>
            </a:pPr>
            <a:endParaRPr lang="ro-RO" sz="3200" dirty="0" smtClean="0">
              <a:latin typeface="Times New Roman"/>
              <a:cs typeface="Times New Roman"/>
            </a:endParaRPr>
          </a:p>
          <a:p>
            <a:pPr indent="-181610">
              <a:spcBef>
                <a:spcPts val="1410"/>
              </a:spcBef>
              <a:tabLst>
                <a:tab pos="549275" algn="l"/>
              </a:tabLst>
            </a:pPr>
            <a:endParaRPr lang="ro-RO" sz="2050" dirty="0" smtClean="0">
              <a:latin typeface="Book Antiqua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54405" y="7023487"/>
            <a:ext cx="9583420" cy="0"/>
          </a:xfrm>
          <a:custGeom>
            <a:avLst/>
            <a:gdLst/>
            <a:ahLst/>
            <a:cxnLst/>
            <a:rect l="l" t="t" r="r" b="b"/>
            <a:pathLst>
              <a:path w="9583420">
                <a:moveTo>
                  <a:pt x="0" y="0"/>
                </a:moveTo>
                <a:lnTo>
                  <a:pt x="9583204" y="0"/>
                </a:lnTo>
              </a:path>
            </a:pathLst>
          </a:custGeom>
          <a:ln w="17716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8224" y="429171"/>
            <a:ext cx="479601" cy="406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543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827860" y="394076"/>
            <a:ext cx="7036434" cy="4787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ro-RO" spc="10" dirty="0" smtClean="0">
                <a:solidFill>
                  <a:srgbClr val="3A3AA0"/>
                </a:solidFill>
              </a:rPr>
              <a:t>Date importante în istoria RN (II)</a:t>
            </a:r>
            <a:endParaRPr spc="10" dirty="0">
              <a:solidFill>
                <a:srgbClr val="3A3AA0"/>
              </a:solidFill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88987" y="1473781"/>
            <a:ext cx="9314180" cy="2943113"/>
          </a:xfrm>
          <a:prstGeom prst="rect">
            <a:avLst/>
          </a:prstGeom>
        </p:spPr>
        <p:txBody>
          <a:bodyPr vert="horz" wrap="square" lIns="0" tIns="191770" rIns="0" bIns="0" rtlCol="0">
            <a:spAutoFit/>
          </a:bodyPr>
          <a:lstStyle/>
          <a:p>
            <a:pPr marL="269875" indent="-257810">
              <a:lnSpc>
                <a:spcPct val="100000"/>
              </a:lnSpc>
              <a:spcBef>
                <a:spcPts val="1510"/>
              </a:spcBef>
              <a:buFont typeface="Lucida Sans Unicode"/>
              <a:buChar char="•"/>
              <a:tabLst>
                <a:tab pos="270510" algn="l"/>
              </a:tabLst>
            </a:pPr>
            <a:r>
              <a:rPr lang="ro-RO" sz="2050" b="1" spc="5" dirty="0" smtClean="0">
                <a:latin typeface="Book Antiqua"/>
                <a:cs typeface="Book Antiqua"/>
              </a:rPr>
              <a:t>1969 </a:t>
            </a:r>
            <a:r>
              <a:rPr lang="ro-RO" sz="2050" b="1" spc="5" dirty="0">
                <a:latin typeface="Book Antiqua"/>
                <a:cs typeface="Book Antiqua"/>
              </a:rPr>
              <a:t>– </a:t>
            </a:r>
            <a:r>
              <a:rPr lang="ro-RO" sz="2050" b="1" spc="5" dirty="0" smtClean="0">
                <a:latin typeface="Book Antiqua"/>
                <a:cs typeface="Book Antiqua"/>
              </a:rPr>
              <a:t>se opresc cercetările privind RN</a:t>
            </a:r>
            <a:endParaRPr lang="ro-RO" sz="2050" b="1" spc="5" dirty="0">
              <a:latin typeface="Book Antiqua"/>
              <a:cs typeface="Book Antiqua"/>
            </a:endParaRPr>
          </a:p>
          <a:p>
            <a:pPr marL="548640" lvl="1" indent="-273050">
              <a:lnSpc>
                <a:spcPct val="100000"/>
              </a:lnSpc>
              <a:spcBef>
                <a:spcPts val="1410"/>
              </a:spcBef>
              <a:buFont typeface="Arial"/>
              <a:buChar char="–"/>
              <a:tabLst>
                <a:tab pos="549275" algn="l"/>
              </a:tabLst>
            </a:pPr>
            <a:r>
              <a:rPr lang="ro-RO" sz="2050" dirty="0" smtClean="0">
                <a:latin typeface="Book Antiqua"/>
                <a:cs typeface="Book Antiqua"/>
              </a:rPr>
              <a:t>s-a demonstrat imposibilitatea principală a RN de a rezolva unele probleme relativ simple, precum funcția logică SAU EXCLUSIV (XOR)</a:t>
            </a:r>
          </a:p>
          <a:p>
            <a:pPr marL="1075690" lvl="2" indent="-342900">
              <a:spcBef>
                <a:spcPts val="1410"/>
              </a:spcBef>
              <a:buFont typeface="Wingdings" panose="05000000000000000000" pitchFamily="2" charset="2"/>
              <a:buChar char="§"/>
              <a:tabLst>
                <a:tab pos="549275" algn="l"/>
              </a:tabLst>
            </a:pPr>
            <a:r>
              <a:rPr lang="ro-RO" dirty="0" smtClean="0">
                <a:latin typeface="Book Antiqua"/>
                <a:cs typeface="Times New Roman"/>
              </a:rPr>
              <a:t>Marvin Minsky</a:t>
            </a:r>
          </a:p>
          <a:p>
            <a:pPr marL="732790" lvl="2">
              <a:spcBef>
                <a:spcPts val="1410"/>
              </a:spcBef>
              <a:tabLst>
                <a:tab pos="549275" algn="l"/>
              </a:tabLst>
            </a:pPr>
            <a:endParaRPr lang="ro-RO" sz="3200" dirty="0" smtClean="0">
              <a:latin typeface="Times New Roman"/>
              <a:cs typeface="Times New Roman"/>
            </a:endParaRPr>
          </a:p>
          <a:p>
            <a:pPr indent="-181610">
              <a:spcBef>
                <a:spcPts val="1410"/>
              </a:spcBef>
              <a:tabLst>
                <a:tab pos="549275" algn="l"/>
              </a:tabLst>
            </a:pPr>
            <a:endParaRPr lang="ro-RO" sz="2050" dirty="0" smtClean="0">
              <a:latin typeface="Book Antiqua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54405" y="7023487"/>
            <a:ext cx="9583420" cy="0"/>
          </a:xfrm>
          <a:custGeom>
            <a:avLst/>
            <a:gdLst/>
            <a:ahLst/>
            <a:cxnLst/>
            <a:rect l="l" t="t" r="r" b="b"/>
            <a:pathLst>
              <a:path w="9583420">
                <a:moveTo>
                  <a:pt x="0" y="0"/>
                </a:moveTo>
                <a:lnTo>
                  <a:pt x="9583204" y="0"/>
                </a:lnTo>
              </a:path>
            </a:pathLst>
          </a:custGeom>
          <a:ln w="17716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8224" y="429171"/>
            <a:ext cx="479601" cy="406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024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827860" y="394076"/>
            <a:ext cx="7036434" cy="4787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ro-RO" spc="10" dirty="0" smtClean="0">
                <a:solidFill>
                  <a:srgbClr val="3A3AA0"/>
                </a:solidFill>
              </a:rPr>
              <a:t>Date importante în istoria RN (III)</a:t>
            </a:r>
            <a:endParaRPr spc="10" dirty="0">
              <a:solidFill>
                <a:srgbClr val="3A3AA0"/>
              </a:solidFill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88987" y="1473781"/>
            <a:ext cx="9314180" cy="5174493"/>
          </a:xfrm>
          <a:prstGeom prst="rect">
            <a:avLst/>
          </a:prstGeom>
        </p:spPr>
        <p:txBody>
          <a:bodyPr vert="horz" wrap="square" lIns="0" tIns="191770" rIns="0" bIns="0" rtlCol="0">
            <a:spAutoFit/>
          </a:bodyPr>
          <a:lstStyle/>
          <a:p>
            <a:pPr marL="269875" indent="-257810">
              <a:lnSpc>
                <a:spcPct val="100000"/>
              </a:lnSpc>
              <a:spcBef>
                <a:spcPts val="1510"/>
              </a:spcBef>
              <a:buFont typeface="Lucida Sans Unicode"/>
              <a:buChar char="•"/>
              <a:tabLst>
                <a:tab pos="270510" algn="l"/>
              </a:tabLst>
            </a:pPr>
            <a:r>
              <a:rPr lang="ro-RO" sz="2050" b="1" spc="5" dirty="0" smtClean="0">
                <a:latin typeface="Book Antiqua"/>
                <a:cs typeface="Book Antiqua"/>
              </a:rPr>
              <a:t>1986 – se reiau activitățile de cercetare privind RN</a:t>
            </a:r>
          </a:p>
          <a:p>
            <a:pPr marL="548640" lvl="1" indent="-273050">
              <a:lnSpc>
                <a:spcPct val="100000"/>
              </a:lnSpc>
              <a:spcBef>
                <a:spcPts val="1410"/>
              </a:spcBef>
              <a:buFont typeface="Arial"/>
              <a:buChar char="–"/>
              <a:tabLst>
                <a:tab pos="549275" algn="l"/>
              </a:tabLst>
            </a:pPr>
            <a:r>
              <a:rPr lang="ro-RO" sz="2050" i="1" dirty="0" smtClean="0">
                <a:latin typeface="Book Antiqua"/>
                <a:cs typeface="Book Antiqua"/>
              </a:rPr>
              <a:t>lucrarea: </a:t>
            </a:r>
            <a:r>
              <a:rPr lang="ro-RO" sz="2050" dirty="0" smtClean="0">
                <a:latin typeface="Book Antiqua"/>
                <a:cs typeface="Book Antiqua"/>
              </a:rPr>
              <a:t>Parallel Distributed Processing, Explorations in the Microstructure of Cognition</a:t>
            </a:r>
          </a:p>
          <a:p>
            <a:pPr marL="1075690" lvl="2" indent="-342900">
              <a:spcBef>
                <a:spcPts val="1410"/>
              </a:spcBef>
              <a:buFont typeface="Wingdings" panose="05000000000000000000" pitchFamily="2" charset="2"/>
              <a:buChar char="§"/>
              <a:tabLst>
                <a:tab pos="549275" algn="l"/>
              </a:tabLst>
            </a:pPr>
            <a:r>
              <a:rPr lang="ro-RO" dirty="0" smtClean="0">
                <a:latin typeface="Book Antiqua"/>
                <a:cs typeface="Times New Roman"/>
              </a:rPr>
              <a:t>David Rumelhart</a:t>
            </a:r>
          </a:p>
          <a:p>
            <a:pPr marL="732790" lvl="2">
              <a:spcBef>
                <a:spcPts val="1410"/>
              </a:spcBef>
              <a:tabLst>
                <a:tab pos="549275" algn="l"/>
              </a:tabLst>
            </a:pPr>
            <a:endParaRPr lang="ro-RO" dirty="0" smtClean="0">
              <a:latin typeface="Book Antiqua"/>
              <a:cs typeface="Times New Roman"/>
            </a:endParaRPr>
          </a:p>
          <a:p>
            <a:pPr marL="269875" indent="-257810">
              <a:lnSpc>
                <a:spcPct val="100000"/>
              </a:lnSpc>
              <a:spcBef>
                <a:spcPts val="1510"/>
              </a:spcBef>
              <a:buFont typeface="Lucida Sans Unicode"/>
              <a:buChar char="•"/>
              <a:tabLst>
                <a:tab pos="270510" algn="l"/>
              </a:tabLst>
            </a:pPr>
            <a:r>
              <a:rPr lang="ro-RO" sz="2050" b="1" spc="5" dirty="0" smtClean="0">
                <a:latin typeface="Book Antiqua"/>
                <a:cs typeface="Book Antiqua"/>
              </a:rPr>
              <a:t>1987 </a:t>
            </a:r>
            <a:r>
              <a:rPr lang="ro-RO" sz="2050" b="1" spc="5" dirty="0">
                <a:latin typeface="Book Antiqua"/>
                <a:cs typeface="Book Antiqua"/>
              </a:rPr>
              <a:t>– </a:t>
            </a:r>
            <a:r>
              <a:rPr lang="ro-RO" sz="2050" b="1" spc="5" dirty="0" smtClean="0">
                <a:latin typeface="Book Antiqua"/>
                <a:cs typeface="Book Antiqua"/>
              </a:rPr>
              <a:t>prima conferință internațională de RN</a:t>
            </a:r>
            <a:endParaRPr lang="ro-RO" sz="2050" b="1" spc="5" dirty="0">
              <a:latin typeface="Book Antiqua"/>
              <a:cs typeface="Book Antiqua"/>
            </a:endParaRPr>
          </a:p>
          <a:p>
            <a:pPr marL="548640" lvl="1" indent="-273050">
              <a:lnSpc>
                <a:spcPct val="100000"/>
              </a:lnSpc>
              <a:spcBef>
                <a:spcPts val="1410"/>
              </a:spcBef>
              <a:buFont typeface="Arial"/>
              <a:buChar char="–"/>
              <a:tabLst>
                <a:tab pos="549275" algn="l"/>
              </a:tabLst>
            </a:pPr>
            <a:r>
              <a:rPr lang="en-US" sz="2050" dirty="0" smtClean="0">
                <a:latin typeface="Book Antiqua"/>
                <a:cs typeface="Book Antiqua"/>
              </a:rPr>
              <a:t>First </a:t>
            </a:r>
            <a:r>
              <a:rPr lang="en-US" sz="2050" dirty="0">
                <a:latin typeface="Book Antiqua"/>
                <a:cs typeface="Book Antiqua"/>
              </a:rPr>
              <a:t>Annual International Conference on Neural Networks San Diego, California June 21-24, </a:t>
            </a:r>
            <a:r>
              <a:rPr lang="en-US" sz="2050" dirty="0" smtClean="0">
                <a:latin typeface="Book Antiqua"/>
                <a:cs typeface="Book Antiqua"/>
              </a:rPr>
              <a:t>1987</a:t>
            </a:r>
            <a:endParaRPr lang="ro-RO" sz="2050" dirty="0" smtClean="0">
              <a:latin typeface="Book Antiqua"/>
              <a:cs typeface="Book Antiqua"/>
            </a:endParaRPr>
          </a:p>
          <a:p>
            <a:pPr marL="1018540" lvl="2" indent="-285750">
              <a:spcBef>
                <a:spcPts val="1410"/>
              </a:spcBef>
              <a:buFont typeface="Wingdings" panose="05000000000000000000" pitchFamily="2" charset="2"/>
              <a:buChar char="§"/>
              <a:tabLst>
                <a:tab pos="549275" algn="l"/>
              </a:tabLst>
            </a:pPr>
            <a:r>
              <a:rPr lang="en-US" dirty="0" smtClean="0">
                <a:latin typeface="Book Antiqua"/>
                <a:cs typeface="Book Antiqua"/>
              </a:rPr>
              <a:t>IEEE</a:t>
            </a:r>
            <a:r>
              <a:rPr lang="ro-RO" dirty="0" smtClean="0">
                <a:latin typeface="Book Antiqua"/>
                <a:cs typeface="Book Antiqua"/>
              </a:rPr>
              <a:t> (</a:t>
            </a:r>
            <a:r>
              <a:rPr lang="en-US" dirty="0">
                <a:latin typeface="Book Antiqua"/>
                <a:cs typeface="Book Antiqua"/>
              </a:rPr>
              <a:t>Institute of Electrical and Electronics Engineers</a:t>
            </a:r>
            <a:r>
              <a:rPr lang="ro-RO" dirty="0" smtClean="0">
                <a:latin typeface="Book Antiqua"/>
                <a:cs typeface="Book Antiqua"/>
              </a:rPr>
              <a:t>)</a:t>
            </a:r>
            <a:endParaRPr lang="ro-RO" dirty="0" smtClean="0">
              <a:latin typeface="Book Antiqua"/>
              <a:cs typeface="Times New Roman"/>
            </a:endParaRPr>
          </a:p>
          <a:p>
            <a:pPr marL="732790" lvl="2">
              <a:spcBef>
                <a:spcPts val="1410"/>
              </a:spcBef>
              <a:tabLst>
                <a:tab pos="549275" algn="l"/>
              </a:tabLst>
            </a:pPr>
            <a:endParaRPr lang="ro-RO" sz="3200" dirty="0" smtClean="0">
              <a:latin typeface="Times New Roman"/>
              <a:cs typeface="Times New Roman"/>
            </a:endParaRPr>
          </a:p>
          <a:p>
            <a:pPr indent="-181610">
              <a:spcBef>
                <a:spcPts val="1410"/>
              </a:spcBef>
              <a:tabLst>
                <a:tab pos="549275" algn="l"/>
              </a:tabLst>
            </a:pPr>
            <a:endParaRPr lang="ro-RO" sz="2050" dirty="0" smtClean="0">
              <a:latin typeface="Book Antiqua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54405" y="7023487"/>
            <a:ext cx="9583420" cy="0"/>
          </a:xfrm>
          <a:custGeom>
            <a:avLst/>
            <a:gdLst/>
            <a:ahLst/>
            <a:cxnLst/>
            <a:rect l="l" t="t" r="r" b="b"/>
            <a:pathLst>
              <a:path w="9583420">
                <a:moveTo>
                  <a:pt x="0" y="0"/>
                </a:moveTo>
                <a:lnTo>
                  <a:pt x="9583204" y="0"/>
                </a:lnTo>
              </a:path>
            </a:pathLst>
          </a:custGeom>
          <a:ln w="17716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8224" y="429171"/>
            <a:ext cx="479601" cy="406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665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827860" y="394076"/>
            <a:ext cx="7036434" cy="923971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25"/>
              </a:spcBef>
            </a:pPr>
            <a:r>
              <a:rPr lang="ro-RO" spc="10" dirty="0" smtClean="0">
                <a:solidFill>
                  <a:srgbClr val="3A3AA0"/>
                </a:solidFill>
              </a:rPr>
              <a:t>Modelare neurală – direcție a Machine Learning</a:t>
            </a:r>
            <a:endParaRPr spc="10" dirty="0">
              <a:solidFill>
                <a:srgbClr val="3A3AA0"/>
              </a:solidFill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00278" y="1625682"/>
            <a:ext cx="9314180" cy="6510757"/>
          </a:xfrm>
          <a:prstGeom prst="rect">
            <a:avLst/>
          </a:prstGeom>
        </p:spPr>
        <p:txBody>
          <a:bodyPr vert="horz" wrap="square" lIns="0" tIns="191770" rIns="0" bIns="0" rtlCol="0">
            <a:spAutoFit/>
          </a:bodyPr>
          <a:lstStyle/>
          <a:p>
            <a:pPr marL="274320" indent="-256032">
              <a:lnSpc>
                <a:spcPct val="100000"/>
              </a:lnSpc>
              <a:spcBef>
                <a:spcPts val="1510"/>
              </a:spcBef>
              <a:buFont typeface="Arial" panose="020B0604020202020204" pitchFamily="34" charset="0"/>
              <a:buChar char="•"/>
              <a:tabLst>
                <a:tab pos="270510" algn="l"/>
              </a:tabLst>
            </a:pPr>
            <a:r>
              <a:rPr lang="ro-RO" sz="2050" b="1" spc="5" dirty="0" smtClean="0">
                <a:latin typeface="Book Antiqua"/>
                <a:cs typeface="Book Antiqua"/>
              </a:rPr>
              <a:t>Modelarea neurală </a:t>
            </a:r>
            <a:r>
              <a:rPr lang="ro-RO" sz="2050" spc="5" dirty="0" smtClean="0">
                <a:latin typeface="Book Antiqua"/>
                <a:cs typeface="Book Antiqua"/>
              </a:rPr>
              <a:t>încearcă să dezvolte sisteme instruibile pentru scopuri generale, care pornesc de la o cantitate mică de cunoștințe</a:t>
            </a:r>
            <a:endParaRPr lang="ro-RO" sz="2050" b="1" spc="5" dirty="0" smtClean="0">
              <a:latin typeface="Book Antiqua"/>
              <a:cs typeface="Book Antiqua"/>
            </a:endParaRPr>
          </a:p>
          <a:p>
            <a:pPr marL="548640" lvl="1" indent="-273050">
              <a:lnSpc>
                <a:spcPct val="100000"/>
              </a:lnSpc>
              <a:spcBef>
                <a:spcPts val="1410"/>
              </a:spcBef>
              <a:buFont typeface="Arial"/>
              <a:buChar char="–"/>
              <a:tabLst>
                <a:tab pos="549275" algn="l"/>
              </a:tabLst>
            </a:pPr>
            <a:r>
              <a:rPr lang="ro-RO" sz="2050" dirty="0" smtClean="0">
                <a:latin typeface="Book Antiqua"/>
                <a:cs typeface="Times New Roman"/>
              </a:rPr>
              <a:t>sisteme cu auto-organizare/sisteme conexioniste/rețele neurale</a:t>
            </a:r>
          </a:p>
          <a:p>
            <a:pPr marL="274320" indent="-256032">
              <a:lnSpc>
                <a:spcPct val="100000"/>
              </a:lnSpc>
              <a:spcBef>
                <a:spcPts val="1510"/>
              </a:spcBef>
              <a:buFont typeface="Arial" panose="020B0604020202020204" pitchFamily="34" charset="0"/>
              <a:buChar char="•"/>
              <a:tabLst>
                <a:tab pos="270510" algn="l"/>
              </a:tabLst>
            </a:pPr>
            <a:r>
              <a:rPr lang="ro-RO" sz="2050" b="1" spc="5" dirty="0" smtClean="0">
                <a:latin typeface="Book Antiqua"/>
                <a:cs typeface="Book Antiqua"/>
              </a:rPr>
              <a:t>Un sistem de acest tip constă din:</a:t>
            </a:r>
          </a:p>
          <a:p>
            <a:pPr marL="548640" lvl="1" indent="-273050">
              <a:lnSpc>
                <a:spcPct val="100000"/>
              </a:lnSpc>
              <a:spcBef>
                <a:spcPts val="1410"/>
              </a:spcBef>
              <a:buFont typeface="Arial"/>
              <a:buChar char="–"/>
              <a:tabLst>
                <a:tab pos="549275" algn="l"/>
              </a:tabLst>
            </a:pPr>
            <a:r>
              <a:rPr lang="ro-RO" sz="2050" dirty="0" smtClean="0">
                <a:latin typeface="Book Antiqua"/>
                <a:cs typeface="Times New Roman"/>
              </a:rPr>
              <a:t>rețea de elemente interconectate de tip neuron, care realizează funcții logice</a:t>
            </a:r>
          </a:p>
          <a:p>
            <a:pPr marL="274320" indent="-256032">
              <a:lnSpc>
                <a:spcPct val="100000"/>
              </a:lnSpc>
              <a:spcBef>
                <a:spcPts val="1510"/>
              </a:spcBef>
              <a:buFont typeface="Arial" panose="020B0604020202020204" pitchFamily="34" charset="0"/>
              <a:buChar char="•"/>
              <a:tabLst>
                <a:tab pos="270510" algn="l"/>
              </a:tabLst>
            </a:pPr>
            <a:endParaRPr lang="ro-RO" sz="2050" b="1" spc="5" dirty="0" smtClean="0">
              <a:latin typeface="Book Antiqua"/>
              <a:cs typeface="Book Antiqua"/>
            </a:endParaRPr>
          </a:p>
          <a:p>
            <a:pPr marL="274320" indent="-256032">
              <a:lnSpc>
                <a:spcPct val="100000"/>
              </a:lnSpc>
              <a:spcBef>
                <a:spcPts val="1510"/>
              </a:spcBef>
              <a:buFont typeface="Arial" panose="020B0604020202020204" pitchFamily="34" charset="0"/>
              <a:buChar char="•"/>
              <a:tabLst>
                <a:tab pos="270510" algn="l"/>
              </a:tabLst>
            </a:pPr>
            <a:endParaRPr lang="ro-RO" sz="2050" b="1" spc="5" dirty="0" smtClean="0">
              <a:latin typeface="Book Antiqua"/>
              <a:cs typeface="Book Antiqua"/>
            </a:endParaRPr>
          </a:p>
          <a:p>
            <a:pPr marL="274320" indent="-256032">
              <a:lnSpc>
                <a:spcPct val="100000"/>
              </a:lnSpc>
              <a:spcBef>
                <a:spcPts val="1510"/>
              </a:spcBef>
              <a:buFont typeface="Arial" panose="020B0604020202020204" pitchFamily="34" charset="0"/>
              <a:buChar char="•"/>
              <a:tabLst>
                <a:tab pos="270510" algn="l"/>
              </a:tabLst>
            </a:pPr>
            <a:endParaRPr lang="ro-RO" sz="2050" b="1" spc="5" dirty="0">
              <a:latin typeface="Book Antiqua"/>
              <a:cs typeface="Book Antiqua"/>
            </a:endParaRPr>
          </a:p>
          <a:p>
            <a:pPr marL="274320" indent="-256032">
              <a:lnSpc>
                <a:spcPct val="100000"/>
              </a:lnSpc>
              <a:spcBef>
                <a:spcPts val="1510"/>
              </a:spcBef>
              <a:buFont typeface="Arial" panose="020B0604020202020204" pitchFamily="34" charset="0"/>
              <a:buChar char="•"/>
              <a:tabLst>
                <a:tab pos="270510" algn="l"/>
              </a:tabLst>
            </a:pPr>
            <a:r>
              <a:rPr lang="ro-RO" sz="2050" b="1" spc="5" dirty="0" smtClean="0">
                <a:latin typeface="Book Antiqua"/>
                <a:cs typeface="Book Antiqua"/>
              </a:rPr>
              <a:t>Sistemul învață prin:</a:t>
            </a:r>
            <a:endParaRPr lang="ro-RO" sz="2050" b="1" spc="5" dirty="0">
              <a:latin typeface="Book Antiqua"/>
              <a:cs typeface="Book Antiqua"/>
            </a:endParaRPr>
          </a:p>
          <a:p>
            <a:pPr marL="548640" lvl="1" indent="-273050">
              <a:lnSpc>
                <a:spcPct val="100000"/>
              </a:lnSpc>
              <a:spcBef>
                <a:spcPts val="1410"/>
              </a:spcBef>
              <a:buFont typeface="Arial"/>
              <a:buChar char="–"/>
              <a:tabLst>
                <a:tab pos="549275" algn="l"/>
              </a:tabLst>
            </a:pPr>
            <a:r>
              <a:rPr lang="ro-RO" sz="2050" dirty="0" smtClean="0">
                <a:latin typeface="Book Antiqua"/>
                <a:cs typeface="Times New Roman"/>
              </a:rPr>
              <a:t>modificarea intensității de conexiune/</a:t>
            </a:r>
            <a:r>
              <a:rPr lang="ro-RO" sz="2050" b="1" dirty="0" smtClean="0">
                <a:latin typeface="Book Antiqua"/>
                <a:cs typeface="Times New Roman"/>
              </a:rPr>
              <a:t>ponderilor dintre elemente</a:t>
            </a:r>
            <a:r>
              <a:rPr lang="ro-RO" sz="2050" dirty="0" smtClean="0">
                <a:latin typeface="Book Antiqua"/>
                <a:cs typeface="Times New Roman"/>
              </a:rPr>
              <a:t> </a:t>
            </a:r>
          </a:p>
          <a:p>
            <a:pPr indent="-181610">
              <a:spcBef>
                <a:spcPts val="1410"/>
              </a:spcBef>
              <a:tabLst>
                <a:tab pos="549275" algn="l"/>
              </a:tabLst>
            </a:pPr>
            <a:endParaRPr lang="ro-RO" sz="2050" dirty="0" smtClean="0">
              <a:latin typeface="Book Antiqua"/>
              <a:cs typeface="Times New Roman"/>
            </a:endParaRPr>
          </a:p>
          <a:p>
            <a:pPr marL="275590" lvl="1">
              <a:lnSpc>
                <a:spcPct val="100000"/>
              </a:lnSpc>
              <a:spcBef>
                <a:spcPts val="1410"/>
              </a:spcBef>
              <a:tabLst>
                <a:tab pos="549275" algn="l"/>
              </a:tabLst>
            </a:pPr>
            <a:endParaRPr lang="ro-RO" sz="2050" dirty="0">
              <a:latin typeface="Book Antiqua"/>
              <a:cs typeface="Times New Roman"/>
            </a:endParaRPr>
          </a:p>
          <a:p>
            <a:pPr marL="275590" lvl="1">
              <a:lnSpc>
                <a:spcPct val="100000"/>
              </a:lnSpc>
              <a:spcBef>
                <a:spcPts val="1410"/>
              </a:spcBef>
              <a:tabLst>
                <a:tab pos="549275" algn="l"/>
              </a:tabLst>
            </a:pPr>
            <a:endParaRPr lang="ro-RO" sz="3200" dirty="0" smtClean="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54405" y="7023487"/>
            <a:ext cx="9583420" cy="0"/>
          </a:xfrm>
          <a:custGeom>
            <a:avLst/>
            <a:gdLst/>
            <a:ahLst/>
            <a:cxnLst/>
            <a:rect l="l" t="t" r="r" b="b"/>
            <a:pathLst>
              <a:path w="9583420">
                <a:moveTo>
                  <a:pt x="0" y="0"/>
                </a:moveTo>
                <a:lnTo>
                  <a:pt x="9583204" y="0"/>
                </a:lnTo>
              </a:path>
            </a:pathLst>
          </a:custGeom>
          <a:ln w="17716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8224" y="429171"/>
            <a:ext cx="479601" cy="40613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/>
          <a:srcRect l="29572" t="19747" r="1" b="4982"/>
          <a:stretch/>
        </p:blipFill>
        <p:spPr>
          <a:xfrm>
            <a:off x="4737100" y="4010025"/>
            <a:ext cx="2721264" cy="1524001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 flipV="1">
            <a:off x="6261100" y="4543425"/>
            <a:ext cx="609600" cy="6858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8643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1287</TotalTime>
  <Words>1308</Words>
  <Application>Microsoft Office PowerPoint</Application>
  <PresentationFormat>Custom</PresentationFormat>
  <Paragraphs>283</Paragraphs>
  <Slides>30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0" baseType="lpstr">
      <vt:lpstr>Arial</vt:lpstr>
      <vt:lpstr>Book Antiqua</vt:lpstr>
      <vt:lpstr>Calibri</vt:lpstr>
      <vt:lpstr>Cambria Math</vt:lpstr>
      <vt:lpstr>Courier New</vt:lpstr>
      <vt:lpstr>Lucida Sans Unicode</vt:lpstr>
      <vt:lpstr>Tahoma</vt:lpstr>
      <vt:lpstr>Times New Roman</vt:lpstr>
      <vt:lpstr>Wingdings</vt:lpstr>
      <vt:lpstr>Office Theme</vt:lpstr>
      <vt:lpstr> Procese de învățare în sisteme cu inteligență artificială (AI). Elemente de neurodinamică</vt:lpstr>
      <vt:lpstr>Neurodinamică</vt:lpstr>
      <vt:lpstr>Neurodinamică</vt:lpstr>
      <vt:lpstr>Începutul Inteligenței Artificiale</vt:lpstr>
      <vt:lpstr>Modele dominante în AI</vt:lpstr>
      <vt:lpstr>Date importante în istoria RN (I)</vt:lpstr>
      <vt:lpstr>Date importante în istoria RN (II)</vt:lpstr>
      <vt:lpstr>Date importante în istoria RN (III)</vt:lpstr>
      <vt:lpstr>Modelare neurală – direcție a Machine Learning</vt:lpstr>
      <vt:lpstr>Ponderea dintre elemente</vt:lpstr>
      <vt:lpstr>Strategii de învățare</vt:lpstr>
      <vt:lpstr>Instruirea rețelelor neurale</vt:lpstr>
      <vt:lpstr>Tipuri de instruire în RN</vt:lpstr>
      <vt:lpstr>Reprezentare cunoașterii</vt:lpstr>
      <vt:lpstr>Neuronul în creier</vt:lpstr>
      <vt:lpstr>Modelul general al unei RN</vt:lpstr>
      <vt:lpstr>Un neuron artificial</vt:lpstr>
      <vt:lpstr>Activarea neuronului</vt:lpstr>
      <vt:lpstr>Prag de excitare</vt:lpstr>
      <vt:lpstr>Prag de excitare - înlocuire</vt:lpstr>
      <vt:lpstr>Schema modelului neural McCulloch-Pitts</vt:lpstr>
      <vt:lpstr>Vectorul de stare</vt:lpstr>
      <vt:lpstr>Vectorul pondere</vt:lpstr>
      <vt:lpstr>Funcția de răspuns</vt:lpstr>
      <vt:lpstr>Funcții neurale (I)</vt:lpstr>
      <vt:lpstr>Funcții neurale (II)</vt:lpstr>
      <vt:lpstr>Funcții neurale - concluzii</vt:lpstr>
      <vt:lpstr>Bibliografie</vt:lpstr>
      <vt:lpstr>Next Tema: Modelul perceptronului Prezentator: Ștefan Stratulat </vt:lpstr>
      <vt:lpstr>                                   Anunț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Neural Networks and Learning methods</dc:title>
  <dc:creator>Dorian</dc:creator>
  <cp:lastModifiedBy>Tudor Bumbu</cp:lastModifiedBy>
  <cp:revision>233</cp:revision>
  <dcterms:created xsi:type="dcterms:W3CDTF">2019-10-14T14:35:10Z</dcterms:created>
  <dcterms:modified xsi:type="dcterms:W3CDTF">2020-08-26T08:45:14Z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2018-09-23T00:00:00Z</vt:filetime>
  </property>
  <property fmtid="{D5CDD505-2E9C-101B-9397-08002B2CF9AE}" pid="3" name="Creator">
    <vt:lpwstr>TeX</vt:lpwstr>
  </property>
  <property fmtid="{D5CDD505-2E9C-101B-9397-08002B2CF9AE}" pid="4" name="LastSaved">
    <vt:filetime>2019-10-14T00:00:00Z</vt:filetime>
  </property>
</Properties>
</file>