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  <p:embeddedFont>
      <p:font typeface="Alfa Slab On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faSlabOne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roximaNova-bold.fntdata"/><Relationship Id="rId14" Type="http://schemas.openxmlformats.org/officeDocument/2006/relationships/slide" Target="slides/slide10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3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2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2327d2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2327d2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2327d24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2327d24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239360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239360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239360f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239360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239360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239360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239360f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239360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2327d24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2327d24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239360f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239360f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239360f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239360f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239360f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239360f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2327d24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2327d24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Acest program poate fi utilizat în programarea tradițională.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239360f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239360f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24d04a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24d04a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239360f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239360f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239360f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239360f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24d04a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24d04a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24d04a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24d04a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24d04a3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24d04a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24d04a3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24d04a3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24d04a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24d04a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24d04a3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24d04a3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305382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305382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24d04a3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24d04a3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24d04a3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24d04a3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2327d24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2327d24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305382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305382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2327d24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2327d24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2327d24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2327d24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2327d24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2327d24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2327d24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2327d24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INTRODODUCERE ÎN MACHINE LEARNING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Tudor Bumbu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👍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Tipuri de probleme: sumarizare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machine-learning-and-data-mining-7-638.jpg"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963" y="1152475"/>
            <a:ext cx="5026075" cy="37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Instrumente și tehnologii p/u ML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Limbajul Python + sci-learn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regressor</a:t>
            </a:r>
            <a:r>
              <a:rPr lang="en-GB"/>
              <a:t> = LogisticRegression() - easy, dar nu spune nimic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regressor.fix(x,y)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Python + Tensorflow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Scala/Java + Spark + MLLib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Java + Weka, Weka Desktop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6AA84F"/>
                </a:solidFill>
              </a:rPr>
              <a:t>C + Easy Api</a:t>
            </a:r>
            <a:endParaRPr b="1" sz="3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825" y="4127225"/>
            <a:ext cx="497900" cy="4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Modele din Machine Learning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/>
              <a:t>Modelul ML</a:t>
            </a:r>
            <a:r>
              <a:rPr lang="en-GB" sz="2400"/>
              <a:t> este numit un algoritm, cu ajutorul căruia mașina se antrenează din seturi de date. După acest proces se evaluează ieșiri </a:t>
            </a:r>
            <a:r>
              <a:rPr b="1" lang="en-GB" sz="2400"/>
              <a:t>y</a:t>
            </a:r>
            <a:r>
              <a:rPr lang="en-GB" sz="2400"/>
              <a:t> din funcția f(x), unde x este setul cu datele de intrare sau antrenare.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X-&gt; </a:t>
            </a:r>
            <a:r>
              <a:rPr b="1" lang="en-GB"/>
              <a:t>F(X)</a:t>
            </a:r>
            <a:r>
              <a:rPr lang="en-GB"/>
              <a:t>-&gt;Y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F(X) este MAȘINA. F(X) este o funcție mare compusă din alte </a:t>
            </a:r>
            <a:r>
              <a:rPr lang="en-GB"/>
              <a:t>sub-funcții</a:t>
            </a:r>
            <a:r>
              <a:rPr lang="en-GB"/>
              <a:t> care au fost evaluate în urma </a:t>
            </a:r>
            <a:r>
              <a:rPr lang="en-GB"/>
              <a:t>aplicării</a:t>
            </a:r>
            <a:r>
              <a:rPr lang="en-GB"/>
              <a:t> algoritmului de către calculator + program asupra setului de date pentru </a:t>
            </a:r>
            <a:r>
              <a:rPr lang="en-GB"/>
              <a:t>antrenare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Model: Naive Bayess Clasifier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Clasificator, care decide clasa A obiectului pe baza teoremei lui Bayess.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10-26 at 13.07.00.png"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900" y="1152463"/>
            <a:ext cx="21621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88" y="2054275"/>
            <a:ext cx="43910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Model: K-nearest neighbours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Este și clasificator și </a:t>
            </a:r>
            <a:r>
              <a:rPr lang="en-GB"/>
              <a:t>regressor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Algoritmul poate fi formulat în felul următor: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Pentru fiecare obiect </a:t>
            </a:r>
            <a:r>
              <a:rPr b="1" i="1" lang="en-GB"/>
              <a:t>a</a:t>
            </a:r>
            <a:r>
              <a:rPr i="1" lang="en-GB"/>
              <a:t> </a:t>
            </a:r>
            <a:r>
              <a:rPr lang="en-GB"/>
              <a:t>utilizînd numărul </a:t>
            </a:r>
            <a:r>
              <a:rPr i="1" lang="en-GB" u="sng"/>
              <a:t>k</a:t>
            </a:r>
            <a:r>
              <a:rPr lang="en-GB" u="sng"/>
              <a:t> obiecte vecini apropiați</a:t>
            </a:r>
            <a:r>
              <a:rPr lang="en-GB"/>
              <a:t>, asignează obiectului </a:t>
            </a:r>
            <a:r>
              <a:rPr b="1" i="1" lang="en-GB"/>
              <a:t>a </a:t>
            </a:r>
            <a:r>
              <a:rPr lang="en-GB"/>
              <a:t> o clasa sau valoarea medie a obiectelor din împrejur dacă k &gt;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10-26 at 13.34.08.png"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324" y="3111825"/>
            <a:ext cx="1925350" cy="17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 nearest neighbours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Este un algoritm care asignează clasa la obiect pe baza punctului apropiat </a:t>
            </a:r>
            <a:r>
              <a:rPr lang="en-GB"/>
              <a:t>utilizând</a:t>
            </a:r>
            <a:r>
              <a:rPr lang="en-GB"/>
              <a:t> distanța Euclidiană sau orice alt tip de metrică care măsoară distanța în spațiu vectorial.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10-26 at 03.15.11.png"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688" y="2100325"/>
            <a:ext cx="345662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163" y="2673025"/>
            <a:ext cx="28575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Model: clasificator </a:t>
            </a:r>
            <a:r>
              <a:rPr lang="en-GB"/>
              <a:t>liniar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familie de clasificatori.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.png"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485" y="1893885"/>
            <a:ext cx="6078925" cy="25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Model: regresor liniar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Regresie liniară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50" y="1470625"/>
            <a:ext cx="4591099" cy="36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Model: Support Vector Machines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model în care precăutăm majorarea marginea M, pentru planul care ar separa obiectele diferitor clase în mod mai </a:t>
            </a:r>
            <a:r>
              <a:rPr lang="en-GB"/>
              <a:t>distinct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963" y="1957775"/>
            <a:ext cx="4352075" cy="31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Definiție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Machine Learning </a:t>
            </a:r>
            <a:r>
              <a:rPr lang="en-GB" sz="2400"/>
              <a:t>- (în rom. ⛳ </a:t>
            </a:r>
            <a:r>
              <a:rPr i="1" lang="en-GB" sz="2400"/>
              <a:t>învățarea automată</a:t>
            </a:r>
            <a:r>
              <a:rPr lang="en-GB" sz="2400"/>
              <a:t> sau </a:t>
            </a:r>
            <a:r>
              <a:rPr i="1" lang="en-GB" sz="2400"/>
              <a:t>învățarea inductivă)</a:t>
            </a:r>
            <a:r>
              <a:rPr lang="en-GB" sz="2400"/>
              <a:t> este un </a:t>
            </a:r>
            <a:r>
              <a:rPr lang="en-GB" sz="2400"/>
              <a:t>sub-domeniu</a:t>
            </a:r>
            <a:r>
              <a:rPr lang="en-GB" sz="2400"/>
              <a:t> al </a:t>
            </a:r>
            <a:r>
              <a:rPr lang="en-GB" sz="2400"/>
              <a:t>inteligenței</a:t>
            </a:r>
            <a:r>
              <a:rPr lang="en-GB" sz="2400"/>
              <a:t> artificiale în care se cercetează abilitatea calculatorului de a învăța fără a fi programat explicit. ☝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GB" sz="2000"/>
              <a:t>Programare tradițională: </a:t>
            </a:r>
            <a:r>
              <a:rPr i="1" lang="en-GB" sz="2000"/>
              <a:t>datele de intrare</a:t>
            </a:r>
            <a:r>
              <a:rPr lang="en-GB" sz="2000"/>
              <a:t> și </a:t>
            </a:r>
            <a:r>
              <a:rPr i="1" lang="en-GB" sz="2000"/>
              <a:t>programul</a:t>
            </a:r>
            <a:r>
              <a:rPr lang="en-GB" sz="2000"/>
              <a:t> sunt difuzate pe computer pentru a produce</a:t>
            </a:r>
            <a:r>
              <a:rPr b="1" i="1" lang="en-GB" sz="2000"/>
              <a:t> ieșirea</a:t>
            </a:r>
            <a:r>
              <a:rPr lang="en-GB" sz="2000"/>
              <a:t>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GB" sz="2000"/>
              <a:t>Machine Learning:</a:t>
            </a:r>
            <a:r>
              <a:rPr lang="en-GB" sz="2000"/>
              <a:t> </a:t>
            </a:r>
            <a:r>
              <a:rPr i="1" lang="en-GB" sz="2000"/>
              <a:t>datele de intrare</a:t>
            </a:r>
            <a:r>
              <a:rPr lang="en-GB" sz="2000"/>
              <a:t> și </a:t>
            </a:r>
            <a:r>
              <a:rPr i="1" lang="en-GB" sz="2000"/>
              <a:t>ieșirea </a:t>
            </a:r>
            <a:r>
              <a:rPr lang="en-GB" sz="2000"/>
              <a:t>sunt difuzate pe computer pentru a crea </a:t>
            </a:r>
            <a:r>
              <a:rPr b="1" i="1" lang="en-GB" sz="2000"/>
              <a:t>un program</a:t>
            </a:r>
            <a:r>
              <a:rPr lang="en-GB" sz="2000"/>
              <a:t>. 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Model: Arbori de decizie</a:t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424800" y="1157025"/>
            <a:ext cx="82944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 algoritm care creează sub-arbori decizionali pe baza </a:t>
            </a:r>
            <a:r>
              <a:rPr b="1" i="1" lang="en-GB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entropiei </a:t>
            </a:r>
            <a:r>
              <a:rPr lang="en-GB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atributelor. Decizia de a clasifica / atribui valoarea se bazează pe câștigul maxim de informații.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-GB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Entropia Informațională: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-GB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Câștigul de informație: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Cantitatea de informații obținute prin cunoașterea valorii entropiei a atributului.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(Entropia înainte de ramificare) - (entropia după ramificare)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924" y="3840425"/>
            <a:ext cx="2729424" cy="13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725" y="2120900"/>
            <a:ext cx="2936950" cy="7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Model: K-means - fără profesor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Aleator se aleg K vectori-clustere, vectori din împrejur se grupează cu cele mai apropiate clustere, se formează grupe. Sunt evaluate K  vectori clustere pe baza valorilor medii a vectorilor din  grupe formate.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K-means_convergence.gif"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076" y="2220975"/>
            <a:ext cx="2772249" cy="26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Modele din Deep Learning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Modele care folosesc rețele neurale cu mai multe straturi.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467" y="1574700"/>
            <a:ext cx="494105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in Moldova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Domeniu studiat la nivel academic.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Apar mai multe companii care prestează servicii informaționale - cognitive.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Entuziaști.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How to get in?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 some homework: statistică, teoria probabilităților, structuri de date și algoritmi în cadrul unui limbaj de programare ca C :).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 citit foarte mult.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Question-mark-robot.jpg"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507826" cy="350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Pipelines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ML Pipeline</a:t>
            </a:r>
            <a:r>
              <a:rPr lang="en-GB"/>
              <a:t> - cognitive ETL.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Extract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Transform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Load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Euristică (Model ML aplicat)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3024923"/>
            <a:ext cx="9144001" cy="189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Pipelines: Feature Engineer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 va fi X? Ce să excludem și ce să folosim în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Ce va fi 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Mai mult o artă decît expertiza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eatures-in-ML.jpg"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6735"/>
            <a:ext cx="9144000" cy="195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Pipleline: NLP, tfidf,word2vec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Pentru datele textuale  trebuie să folosim tehnici din NLP ca să le prelucrăm in datele de tip numeric.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Pentru această fiecare termin t din text este tratat ca o feature/proprietate nouă și preie valoarea numerică pe baza transformării TF-IDF sau reprezentării word2vec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Pipelines: Hyperparameters eval.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Întrarea </a:t>
            </a:r>
            <a:r>
              <a:rPr lang="en-GB"/>
              <a:t>diferitor</a:t>
            </a:r>
            <a:r>
              <a:rPr lang="en-GB"/>
              <a:t> hyper-parametri în modele ML pentru a obține precizie mai mare.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Pipelines: validrea modelului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Cross-val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 fold + cross val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Train-test precision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Homogenity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R2-score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Mean Absolute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Legături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Disciplina implică capitole din statistică matematică, metode numerice, teoria probabilității și alte discipline informatice și matematice.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Are </a:t>
            </a:r>
            <a:r>
              <a:rPr lang="en-GB" sz="2400" u="sng"/>
              <a:t>legătură </a:t>
            </a:r>
            <a:r>
              <a:rPr lang="en-GB" sz="2400"/>
              <a:t>directă cu: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💪</a:t>
            </a:r>
            <a:r>
              <a:rPr lang="en-GB" sz="2400"/>
              <a:t>  </a:t>
            </a:r>
            <a:r>
              <a:rPr lang="en-GB" sz="1800"/>
              <a:t>Big data și data mining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🙏   Procesarea limbajului natural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😻   Extragerea Informației (Information Retrieval)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🙀</a:t>
            </a:r>
            <a:r>
              <a:rPr lang="en-GB" sz="1800"/>
              <a:t>   Business Intelligence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💥   </a:t>
            </a:r>
            <a:r>
              <a:rPr b="1" lang="en-GB" sz="1800">
                <a:solidFill>
                  <a:srgbClr val="FF0000"/>
                </a:solidFill>
              </a:rPr>
              <a:t>Deep learning (subcapitol specializat în rețele neurale)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Pipeline: end-2-end solution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 Definirea problemei.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Încărcare datelor în format CSV, xlsx, text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Curățirea datelor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Scoaterea feature-ilor/coloanelor </a:t>
            </a:r>
            <a:r>
              <a:rPr lang="en-GB"/>
              <a:t>nerelevante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Codarea valorilor numerice a coloanelor cu datele descrete-textuale.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Definirea 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Aplicarea TF-IDF sau word-2-vector la featururile textuale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Aruncarea featurilor neimportante sau reducerea dimenisiunei datelor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Train - Test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Aplicarea modelilor selectate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Pipeline: end-2-end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 Evaluarea preciziei cu ajutorul train, test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10. Modificare hyper-parametrilor, căutarea parametrilor care ar rezulta în precizia mai mare.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11. Salvarea modelului.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12. Reutilizarea modelului în producție prin crearea serviciului web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 se aplică - use cases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Biologie, genetică🍂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Medicină💊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Comerț</a:t>
            </a:r>
            <a:r>
              <a:rPr lang="en-GB"/>
              <a:t> și </a:t>
            </a:r>
            <a:r>
              <a:rPr lang="en-GB"/>
              <a:t>vânzări 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Cercetări de Marketing și alte cercetări economice.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Prognoză și decizie. 💪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Finanțe, contabilitate 💫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Căutarea informației 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Securitatea datelor 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Sisteme de recomandare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Agenți Inteligenți 💥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125" y="3718450"/>
            <a:ext cx="342400" cy="3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Cine?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413" y="1102900"/>
            <a:ext cx="5749174" cy="39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Tipuri de învățare mașinilor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👀</a:t>
            </a:r>
            <a:r>
              <a:rPr b="1" lang="en-GB"/>
              <a:t>Învățare cu profesor, supervizată (supervised):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Avînd (x1, x2, … x3) -&gt; Y, să învățăm mașina să evalueze 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👏</a:t>
            </a:r>
            <a:r>
              <a:rPr b="1" lang="en-GB"/>
              <a:t>Învățare fără antrenor, nesupervizată, (</a:t>
            </a:r>
            <a:r>
              <a:rPr b="1" lang="en-GB"/>
              <a:t>unsupervised)</a:t>
            </a:r>
            <a:r>
              <a:rPr b="1" lang="en-GB"/>
              <a:t>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Avînd elevi (e1, e2,e3,e4,e5.. eN) să-și dea seama cum să-i împartă în grupe G1, G2, G3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💪Învățare cu întărire - reinforcement learning: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 joacă într-un joc - tenis. În dependența de starea jocului să prezică următorul pas optimal.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Tipuri de probleme în învățare automată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Probleme de clasificare - se rezolvă cu învățare </a:t>
            </a:r>
            <a:r>
              <a:rPr b="1" lang="en-GB" u="sng"/>
              <a:t>cu</a:t>
            </a:r>
            <a:r>
              <a:rPr b="1" lang="en-GB"/>
              <a:t> profesor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Ex: Clasificarea unei tranzacții bancare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Probleme de clusterizare - se rezolvă cu învățare </a:t>
            </a:r>
            <a:r>
              <a:rPr b="1" lang="en-GB" u="sng"/>
              <a:t>fară</a:t>
            </a:r>
            <a:r>
              <a:rPr b="1" lang="en-GB"/>
              <a:t> profesor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Ex: Gruparea oamenilor după caracteristicile fețelor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Analiza regresională</a:t>
            </a:r>
            <a:r>
              <a:rPr lang="en-GB"/>
              <a:t> - </a:t>
            </a:r>
            <a:r>
              <a:rPr b="1" lang="en-GB"/>
              <a:t>se rezolvă cu învățare </a:t>
            </a:r>
            <a:r>
              <a:rPr b="1" lang="en-GB" u="sng"/>
              <a:t>cu</a:t>
            </a:r>
            <a:r>
              <a:rPr b="1" lang="en-GB"/>
              <a:t> profesor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Ex: Prezice prețurilor pentru un anumit imobil la anul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Clasificare: supervizată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upervised.jpg"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738" y="1152474"/>
            <a:ext cx="5262524" cy="34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Clasterizare: </a:t>
            </a:r>
            <a:r>
              <a:rPr lang="en-GB">
                <a:solidFill>
                  <a:srgbClr val="666666"/>
                </a:solidFill>
              </a:rPr>
              <a:t>nesupravegheată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unsupervised.jpg"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75" y="1152475"/>
            <a:ext cx="5173850" cy="34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