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58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D15A-797F-4991-BB89-D62040413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B3F6E-B3E0-4FCB-ACBF-1E6575580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3D4EA-CF1D-435C-A27A-550EA3CD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3CED-472F-4695-BF4A-27F513C95E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03847-81CE-477E-B9B9-6637DF90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C9FDD-AA23-4A7A-BBA5-C9EF7615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8EF-453A-439D-BC8F-E6EF7D4B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1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0405-3078-45DF-B21A-37747F22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CD55A-E923-4DB5-9FCD-99125378C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FFFC-3554-40AE-8B86-E495EFA4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3CED-472F-4695-BF4A-27F513C95E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B25A4-6A01-4ADC-8F70-42C546ED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5F471-9E5A-42D6-A50E-822DEC17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8EF-453A-439D-BC8F-E6EF7D4B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4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6791D3-22D7-4987-9D9F-46BEB8EAB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0F55A-E249-4297-9538-B82F14786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DC9B2-8AA5-4805-A2E8-1B368E86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3CED-472F-4695-BF4A-27F513C95E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2CFB1-4481-42FE-B489-473FCE28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0C77F-1D46-4E85-BBFB-3C193EA0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8EF-453A-439D-BC8F-E6EF7D4B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CE54-E559-4898-B4F7-37EC9400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25D7-A7B6-4A29-90EC-FC35E4388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E1699-CF2F-4C4D-9883-D4D67B02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3CED-472F-4695-BF4A-27F513C95E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F06B3-973E-4955-8FEE-7A466810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957EC-6ECA-4936-B28E-1A481462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8EF-453A-439D-BC8F-E6EF7D4B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2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5604-C30A-4531-A7A4-5F047DBF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5D004-A6A8-4CAC-ACD2-B47EBB1DE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C8332-EAF6-4099-978A-F69720C5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3CED-472F-4695-BF4A-27F513C95E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6D885-A3CF-40F9-92C8-5C6A6DC4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59587-E188-44CF-B5A5-35938778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8EF-453A-439D-BC8F-E6EF7D4B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3618-B7A9-4733-AFE6-0E69586E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53401-1CF7-4CA4-9806-989460948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8D2F6-9961-42FA-A28F-D80FC4F05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3F09C-C871-4903-A3D9-62EFA84E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3CED-472F-4695-BF4A-27F513C95E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7E96D-52DD-44F5-9B04-2EB3BE06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43A9C-4F4D-4D26-8035-A88E6AC0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8EF-453A-439D-BC8F-E6EF7D4B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C254-1014-46A8-A7A5-3D787380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5A39C-4CC4-4EDD-9EBC-9F6DE1781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7EB5A-F022-4640-8EF4-5E273CD21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5380A-772D-44E0-9160-BBA7D18FD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E59F0-1848-4A08-ACA1-44E163E79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1888B-EFD4-4059-BBD5-464E8EDE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3CED-472F-4695-BF4A-27F513C95E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180C25-8BDB-464D-929B-38F198256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64999-AC03-4A93-8EB7-1AE5DC4C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8EF-453A-439D-BC8F-E6EF7D4B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0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05E3-35AA-4695-83A0-9F9C430E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A4AFB-8F0F-4F5A-A3B0-42E6C2BE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3CED-472F-4695-BF4A-27F513C95E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7CC3F-23C6-4768-B545-730E5880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94E1C-A956-42DE-920F-EFA64667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8EF-453A-439D-BC8F-E6EF7D4B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1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C79D2-C962-4681-8EB0-0F3675C2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3CED-472F-4695-BF4A-27F513C95E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8F57A-F7A7-4C60-A0DA-C5FA43E7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79B15-9F62-4AB4-B7AE-036E37CA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8EF-453A-439D-BC8F-E6EF7D4B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9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D074-1640-460A-A101-03E9C5A3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082F-1432-42DB-9B26-4FDCA3A37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281CD-13A0-497C-8BD5-C4254B6CD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50FA3-71A4-4300-8D49-8D4EDEDF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3CED-472F-4695-BF4A-27F513C95E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279C2-5784-4303-A54F-2CBE3509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05B63-1E78-456D-8661-E1A35126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8EF-453A-439D-BC8F-E6EF7D4B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7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4BF0-9C9E-4E85-8120-272ADAA0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9DB0C-0235-452F-A99C-73EE7ED8B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F6A0B-DC8F-4588-9696-F9977FD60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EDC23-EDE7-4C7C-BC80-C96C658A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3CED-472F-4695-BF4A-27F513C95E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C4E25-DD60-446B-A6AE-7AE27117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64B9C-70D9-405E-9FF4-53474DA2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8EF-453A-439D-BC8F-E6EF7D4B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7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F73B1-D567-4498-B8ED-5D1B3D48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F4C2A-9FAE-4604-8D87-661DE4CE1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BDB4C-13CC-4EAB-9CBE-78C495E57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83CED-472F-4695-BF4A-27F513C95E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1528C-8A7C-48DE-BF72-B67D47DE6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C0B28-3D78-49C0-9D43-5DC204720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948EF-453A-439D-BC8F-E6EF7D4B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46B6D-895F-4717-8B1C-558FEC3F3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ro-RO" sz="7200" b="1" dirty="0">
                <a:latin typeface="Arial Black" panose="020B0A04020102020204" pitchFamily="34" charset="0"/>
              </a:rPr>
              <a:t>P</a:t>
            </a:r>
            <a:r>
              <a:rPr lang="it-IT" sz="7200" b="1" dirty="0">
                <a:latin typeface="Arial Black" panose="020B0A04020102020204" pitchFamily="34" charset="0"/>
              </a:rPr>
              <a:t>latforma </a:t>
            </a:r>
            <a:r>
              <a:rPr lang="ro-RO" sz="7200" b="1" dirty="0">
                <a:latin typeface="Arial Black" panose="020B0A04020102020204" pitchFamily="34" charset="0"/>
              </a:rPr>
              <a:t>”</a:t>
            </a:r>
            <a:r>
              <a:rPr lang="it-IT" sz="7200" b="1" dirty="0">
                <a:latin typeface="Arial Black" panose="020B0A04020102020204" pitchFamily="34" charset="0"/>
              </a:rPr>
              <a:t>Meriți o viață mai bună” </a:t>
            </a:r>
            <a:endParaRPr lang="en-US" sz="72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11077-F38D-4EF9-AB21-5A98E18FA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GB" sz="2800" dirty="0"/>
              <a:t>Ulmanu Cristian</a:t>
            </a:r>
            <a:r>
              <a:rPr lang="ro-RO" sz="2800" dirty="0"/>
              <a:t>, </a:t>
            </a:r>
            <a:r>
              <a:rPr lang="en-GB" sz="2800" dirty="0" err="1"/>
              <a:t>Tcaciuc</a:t>
            </a:r>
            <a:r>
              <a:rPr lang="en-GB" sz="2800" dirty="0"/>
              <a:t> Maxim</a:t>
            </a:r>
            <a:r>
              <a:rPr lang="ro-RO" sz="2800" dirty="0"/>
              <a:t>, </a:t>
            </a:r>
            <a:r>
              <a:rPr lang="en-GB" sz="2800" dirty="0" err="1"/>
              <a:t>Zb</a:t>
            </a:r>
            <a:r>
              <a:rPr lang="ro-RO" sz="2800" dirty="0"/>
              <a:t>î</a:t>
            </a:r>
            <a:r>
              <a:rPr lang="en-GB" sz="2800" dirty="0" err="1"/>
              <a:t>rnea</a:t>
            </a:r>
            <a:r>
              <a:rPr lang="en-GB" sz="2800" dirty="0"/>
              <a:t> </a:t>
            </a:r>
            <a:r>
              <a:rPr lang="ro-RO" sz="2800" dirty="0"/>
              <a:t>M</a:t>
            </a:r>
            <a:r>
              <a:rPr lang="en-GB" sz="2800" dirty="0" err="1"/>
              <a:t>ihai</a:t>
            </a:r>
            <a:r>
              <a:rPr lang="ro-RO" sz="2800" dirty="0"/>
              <a:t> IA-182</a:t>
            </a:r>
            <a:endParaRPr lang="en-GB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0074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90646-2D67-4B96-AFE9-55018EBB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pPr lvl="0"/>
            <a:r>
              <a:rPr lang="ro-RO" b="1" dirty="0"/>
              <a:t>Stabilirea strategiei proiectului</a:t>
            </a:r>
            <a:endParaRPr lang="ru-MD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3035C2-9FB9-4F87-873B-843554B72D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27107" y="-1"/>
            <a:ext cx="726489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5469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59CC-D72D-4EFD-B86D-DFEF30A5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C7EA1-B097-4136-86FE-245FDECE7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MD"/>
          </a:p>
        </p:txBody>
      </p:sp>
      <p:pic>
        <p:nvPicPr>
          <p:cNvPr id="5124" name="Picture 4" descr="Presentation ended Thank you for your attention, Мем Тони Старк разводит  руками">
            <a:extLst>
              <a:ext uri="{FF2B5EF4-FFF2-40B4-BE49-F238E27FC236}">
                <a16:creationId xmlns:a16="http://schemas.microsoft.com/office/drawing/2014/main" id="{8DCFEFB4-C623-4C14-A915-3BF051058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07379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85915-A92E-4FB4-8242-319682110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b="1" dirty="0"/>
              <a:t>DOMENIUL PROBLEMATIC</a:t>
            </a:r>
            <a:endParaRPr lang="en-US" sz="40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27F82-93AD-498A-A52B-14CEF3F60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 fontScale="85000" lnSpcReduction="10000"/>
          </a:bodyPr>
          <a:lstStyle/>
          <a:p>
            <a:r>
              <a:rPr lang="en-GB" sz="1800" b="1" dirty="0" err="1"/>
              <a:t>Reintegrarea</a:t>
            </a:r>
            <a:r>
              <a:rPr lang="en-GB" sz="1800" b="1" dirty="0"/>
              <a:t> </a:t>
            </a:r>
            <a:r>
              <a:rPr lang="en-GB" sz="1800" b="1" dirty="0" err="1"/>
              <a:t>persoanelor</a:t>
            </a:r>
            <a:r>
              <a:rPr lang="en-GB" sz="1800" b="1" dirty="0"/>
              <a:t> din </a:t>
            </a:r>
            <a:r>
              <a:rPr lang="en-GB" sz="1800" b="1" dirty="0" err="1"/>
              <a:t>păturile</a:t>
            </a:r>
            <a:r>
              <a:rPr lang="en-GB" sz="1800" b="1" dirty="0"/>
              <a:t> social </a:t>
            </a:r>
            <a:r>
              <a:rPr lang="en-GB" sz="1800" b="1" dirty="0" err="1"/>
              <a:t>vulnerabile</a:t>
            </a:r>
            <a:endParaRPr lang="en-GB" sz="1800" b="1" dirty="0"/>
          </a:p>
          <a:p>
            <a:r>
              <a:rPr lang="en-GB" sz="1800" b="1" dirty="0"/>
              <a:t>REZUMAT</a:t>
            </a:r>
          </a:p>
          <a:p>
            <a:r>
              <a:rPr lang="en-GB" sz="1800" b="1" dirty="0" err="1"/>
              <a:t>Grupurile</a:t>
            </a:r>
            <a:r>
              <a:rPr lang="en-GB" sz="1800" b="1" dirty="0"/>
              <a:t> </a:t>
            </a:r>
            <a:r>
              <a:rPr lang="en-GB" sz="1800" b="1" dirty="0" err="1"/>
              <a:t>vulnerabile</a:t>
            </a:r>
            <a:r>
              <a:rPr lang="en-GB" sz="1800" b="1" dirty="0"/>
              <a:t> din </a:t>
            </a:r>
            <a:r>
              <a:rPr lang="en-GB" sz="1800" b="1" dirty="0" err="1"/>
              <a:t>societatea</a:t>
            </a:r>
            <a:r>
              <a:rPr lang="en-GB" sz="1800" b="1" dirty="0"/>
              <a:t> au </a:t>
            </a:r>
            <a:r>
              <a:rPr lang="en-GB" sz="1800" b="1" dirty="0" err="1"/>
              <a:t>nivel</a:t>
            </a:r>
            <a:r>
              <a:rPr lang="en-GB" sz="1800" b="1" dirty="0"/>
              <a:t> de </a:t>
            </a:r>
            <a:r>
              <a:rPr lang="en-GB" sz="1800" b="1" dirty="0" err="1"/>
              <a:t>trai</a:t>
            </a:r>
            <a:r>
              <a:rPr lang="en-GB" sz="1800" b="1" dirty="0"/>
              <a:t> </a:t>
            </a:r>
            <a:r>
              <a:rPr lang="en-GB" sz="1800" b="1" dirty="0" err="1"/>
              <a:t>mai</a:t>
            </a:r>
            <a:r>
              <a:rPr lang="en-GB" sz="1800" b="1" dirty="0"/>
              <a:t> </a:t>
            </a:r>
            <a:r>
              <a:rPr lang="en-GB" sz="1800" b="1" dirty="0" err="1"/>
              <a:t>scăzut</a:t>
            </a:r>
            <a:r>
              <a:rPr lang="en-GB" sz="1800" b="1" dirty="0"/>
              <a:t> </a:t>
            </a:r>
            <a:r>
              <a:rPr lang="en-GB" sz="1800" b="1" dirty="0" err="1"/>
              <a:t>decât</a:t>
            </a:r>
            <a:r>
              <a:rPr lang="en-GB" sz="1800" b="1" dirty="0"/>
              <a:t> </a:t>
            </a:r>
            <a:r>
              <a:rPr lang="en-GB" sz="1800" b="1" dirty="0" err="1"/>
              <a:t>nivelul</a:t>
            </a:r>
            <a:r>
              <a:rPr lang="en-GB" sz="1800" b="1" dirty="0"/>
              <a:t> </a:t>
            </a:r>
            <a:r>
              <a:rPr lang="en-GB" sz="1800" b="1" dirty="0" err="1"/>
              <a:t>mediu</a:t>
            </a:r>
            <a:r>
              <a:rPr lang="en-GB" sz="1800" b="1" dirty="0"/>
              <a:t>, </a:t>
            </a:r>
            <a:r>
              <a:rPr lang="en-GB" sz="1800" b="1" dirty="0" err="1"/>
              <a:t>acces</a:t>
            </a:r>
            <a:r>
              <a:rPr lang="en-GB" sz="1800" b="1" dirty="0"/>
              <a:t> </a:t>
            </a:r>
            <a:r>
              <a:rPr lang="en-GB" sz="1800" b="1" dirty="0" err="1"/>
              <a:t>mai</a:t>
            </a:r>
            <a:r>
              <a:rPr lang="en-GB" sz="1800" b="1" dirty="0"/>
              <a:t> </a:t>
            </a:r>
            <a:r>
              <a:rPr lang="en-GB" sz="1800" b="1" dirty="0" err="1"/>
              <a:t>redus</a:t>
            </a:r>
            <a:r>
              <a:rPr lang="en-GB" sz="1800" b="1" dirty="0"/>
              <a:t> la </a:t>
            </a:r>
            <a:r>
              <a:rPr lang="en-GB" sz="1800" b="1" dirty="0" err="1"/>
              <a:t>servicii</a:t>
            </a:r>
            <a:r>
              <a:rPr lang="en-GB" sz="1800" b="1" dirty="0"/>
              <a:t> </a:t>
            </a:r>
            <a:r>
              <a:rPr lang="en-GB" sz="1800" b="1" dirty="0" err="1"/>
              <a:t>medicale</a:t>
            </a:r>
            <a:r>
              <a:rPr lang="en-GB" sz="1800" b="1" dirty="0"/>
              <a:t> </a:t>
            </a:r>
            <a:r>
              <a:rPr lang="en-GB" sz="1800" b="1" dirty="0" err="1"/>
              <a:t>și</a:t>
            </a:r>
            <a:r>
              <a:rPr lang="en-GB" sz="1800" b="1" dirty="0"/>
              <a:t> </a:t>
            </a:r>
            <a:r>
              <a:rPr lang="en-GB" sz="1800" b="1" dirty="0" err="1"/>
              <a:t>locuri</a:t>
            </a:r>
            <a:r>
              <a:rPr lang="en-GB" sz="1800" b="1" dirty="0"/>
              <a:t> de </a:t>
            </a:r>
            <a:r>
              <a:rPr lang="en-GB" sz="1800" b="1" dirty="0" err="1"/>
              <a:t>muncă</a:t>
            </a:r>
            <a:r>
              <a:rPr lang="en-GB" sz="1800" b="1" dirty="0"/>
              <a:t>.</a:t>
            </a:r>
          </a:p>
          <a:p>
            <a:r>
              <a:rPr lang="en-GB" sz="1800" b="1" dirty="0"/>
              <a:t> </a:t>
            </a:r>
            <a:r>
              <a:rPr lang="en-GB" sz="1800" b="1" dirty="0" err="1"/>
              <a:t>Noi</a:t>
            </a:r>
            <a:r>
              <a:rPr lang="en-GB" sz="1800" b="1" dirty="0"/>
              <a:t> ne </a:t>
            </a:r>
            <a:r>
              <a:rPr lang="en-GB" sz="1800" b="1" dirty="0" err="1"/>
              <a:t>propunem</a:t>
            </a:r>
            <a:r>
              <a:rPr lang="en-GB" sz="1800" b="1" dirty="0"/>
              <a:t> </a:t>
            </a:r>
            <a:r>
              <a:rPr lang="en-GB" sz="1800" b="1" dirty="0" err="1"/>
              <a:t>sa</a:t>
            </a:r>
            <a:r>
              <a:rPr lang="en-GB" sz="1800" b="1" dirty="0"/>
              <a:t> cream o </a:t>
            </a:r>
            <a:r>
              <a:rPr lang="en-GB" sz="1800" b="1" dirty="0" err="1"/>
              <a:t>platforma</a:t>
            </a:r>
            <a:r>
              <a:rPr lang="en-GB" sz="1800" b="1" dirty="0"/>
              <a:t> </a:t>
            </a:r>
            <a:r>
              <a:rPr lang="en-GB" sz="1800" b="1" dirty="0" err="1"/>
              <a:t>unica</a:t>
            </a:r>
            <a:r>
              <a:rPr lang="en-GB" sz="1800" b="1" dirty="0"/>
              <a:t> </a:t>
            </a:r>
            <a:r>
              <a:rPr lang="en-GB" sz="1800" b="1" dirty="0" err="1"/>
              <a:t>centralizata</a:t>
            </a:r>
            <a:r>
              <a:rPr lang="en-GB" sz="1800" b="1" dirty="0"/>
              <a:t> </a:t>
            </a:r>
            <a:r>
              <a:rPr lang="en-GB" sz="1800" b="1" dirty="0" err="1"/>
              <a:t>pentru</a:t>
            </a:r>
            <a:r>
              <a:rPr lang="en-GB" sz="1800" b="1" dirty="0"/>
              <a:t> </a:t>
            </a:r>
            <a:r>
              <a:rPr lang="en-GB" sz="1800" b="1" dirty="0" err="1"/>
              <a:t>statul</a:t>
            </a:r>
            <a:r>
              <a:rPr lang="en-GB" sz="1800" b="1" dirty="0"/>
              <a:t> </a:t>
            </a:r>
            <a:r>
              <a:rPr lang="en-GB" sz="1800" b="1" dirty="0" err="1"/>
              <a:t>nostru</a:t>
            </a:r>
            <a:r>
              <a:rPr lang="en-GB" sz="1800" b="1" dirty="0"/>
              <a:t> care </a:t>
            </a:r>
            <a:r>
              <a:rPr lang="en-GB" sz="1800" b="1" dirty="0" err="1"/>
              <a:t>sa</a:t>
            </a:r>
            <a:r>
              <a:rPr lang="en-GB" sz="1800" b="1" dirty="0"/>
              <a:t> </a:t>
            </a:r>
            <a:r>
              <a:rPr lang="en-GB" sz="1800" b="1" dirty="0" err="1"/>
              <a:t>permita</a:t>
            </a:r>
            <a:r>
              <a:rPr lang="en-GB" sz="1800" b="1" dirty="0"/>
              <a:t> </a:t>
            </a:r>
            <a:r>
              <a:rPr lang="en-GB" sz="1800" b="1" dirty="0" err="1"/>
              <a:t>sa</a:t>
            </a:r>
            <a:r>
              <a:rPr lang="en-GB" sz="1800" b="1" dirty="0"/>
              <a:t> </a:t>
            </a:r>
            <a:r>
              <a:rPr lang="en-GB" sz="1800" b="1" dirty="0" err="1"/>
              <a:t>faciliteze</a:t>
            </a:r>
            <a:r>
              <a:rPr lang="en-GB" sz="1800" b="1" dirty="0"/>
              <a:t> </a:t>
            </a:r>
            <a:r>
              <a:rPr lang="en-GB" sz="1800" b="1" dirty="0" err="1"/>
              <a:t>si</a:t>
            </a:r>
            <a:r>
              <a:rPr lang="en-GB" sz="1800" b="1" dirty="0"/>
              <a:t> </a:t>
            </a:r>
            <a:r>
              <a:rPr lang="en-GB" sz="1800" b="1" dirty="0" err="1"/>
              <a:t>optimizeze</a:t>
            </a:r>
            <a:r>
              <a:rPr lang="en-GB" sz="1800" b="1" dirty="0"/>
              <a:t> </a:t>
            </a:r>
            <a:r>
              <a:rPr lang="en-GB" sz="1800" b="1" dirty="0" err="1"/>
              <a:t>conexiunea</a:t>
            </a:r>
            <a:r>
              <a:rPr lang="en-GB" sz="1800" b="1" dirty="0"/>
              <a:t> </a:t>
            </a:r>
            <a:r>
              <a:rPr lang="en-GB" sz="1800" b="1" dirty="0" err="1"/>
              <a:t>dintre</a:t>
            </a:r>
            <a:r>
              <a:rPr lang="en-GB" sz="1800" b="1" dirty="0"/>
              <a:t> stat </a:t>
            </a:r>
            <a:r>
              <a:rPr lang="en-GB" sz="1800" b="1" dirty="0" err="1"/>
              <a:t>si</a:t>
            </a:r>
            <a:r>
              <a:rPr lang="en-GB" sz="1800" b="1" dirty="0"/>
              <a:t> </a:t>
            </a:r>
            <a:r>
              <a:rPr lang="en-GB" sz="1800" b="1" dirty="0" err="1"/>
              <a:t>paturile</a:t>
            </a:r>
            <a:r>
              <a:rPr lang="en-GB" sz="1800" b="1" dirty="0"/>
              <a:t> social </a:t>
            </a:r>
            <a:r>
              <a:rPr lang="en-GB" sz="1800" b="1" dirty="0" err="1"/>
              <a:t>vulnerabile</a:t>
            </a:r>
            <a:r>
              <a:rPr lang="en-GB" sz="1800" b="1" dirty="0"/>
              <a:t>. </a:t>
            </a:r>
          </a:p>
          <a:p>
            <a:r>
              <a:rPr lang="en-GB" sz="1800" b="1" dirty="0" err="1"/>
              <a:t>Platforma</a:t>
            </a:r>
            <a:r>
              <a:rPr lang="en-GB" sz="1800" b="1" dirty="0"/>
              <a:t> data </a:t>
            </a:r>
            <a:r>
              <a:rPr lang="en-GB" sz="1800" b="1" dirty="0" err="1"/>
              <a:t>va</a:t>
            </a:r>
            <a:r>
              <a:rPr lang="en-GB" sz="1800" b="1" dirty="0"/>
              <a:t> </a:t>
            </a:r>
            <a:r>
              <a:rPr lang="en-GB" sz="1800" b="1" dirty="0" err="1"/>
              <a:t>permite</a:t>
            </a:r>
            <a:r>
              <a:rPr lang="en-GB" sz="1800" b="1" dirty="0"/>
              <a:t> </a:t>
            </a:r>
            <a:r>
              <a:rPr lang="en-GB" sz="1800" b="1" dirty="0" err="1"/>
              <a:t>colectarea</a:t>
            </a:r>
            <a:r>
              <a:rPr lang="en-GB" sz="1800" b="1" dirty="0"/>
              <a:t> </a:t>
            </a:r>
            <a:r>
              <a:rPr lang="en-GB" sz="1800" b="1" dirty="0" err="1"/>
              <a:t>si</a:t>
            </a:r>
            <a:r>
              <a:rPr lang="en-GB" sz="1800" b="1" dirty="0"/>
              <a:t> </a:t>
            </a:r>
            <a:r>
              <a:rPr lang="en-GB" sz="1800" b="1" dirty="0" err="1"/>
              <a:t>stocarea</a:t>
            </a:r>
            <a:r>
              <a:rPr lang="en-GB" sz="1800" b="1" dirty="0"/>
              <a:t> </a:t>
            </a:r>
            <a:r>
              <a:rPr lang="en-GB" sz="1800" b="1" dirty="0" err="1"/>
              <a:t>datelor</a:t>
            </a:r>
            <a:r>
              <a:rPr lang="en-GB" sz="1800" b="1" dirty="0"/>
              <a:t> </a:t>
            </a:r>
            <a:r>
              <a:rPr lang="en-GB" sz="1800" b="1" dirty="0" err="1"/>
              <a:t>despre</a:t>
            </a:r>
            <a:r>
              <a:rPr lang="en-GB" sz="1800" b="1" dirty="0"/>
              <a:t> </a:t>
            </a:r>
            <a:r>
              <a:rPr lang="en-GB" sz="1800" b="1" dirty="0" err="1"/>
              <a:t>toate</a:t>
            </a:r>
            <a:r>
              <a:rPr lang="en-GB" sz="1800" b="1" dirty="0"/>
              <a:t> </a:t>
            </a:r>
            <a:r>
              <a:rPr lang="en-GB" sz="1800" b="1" dirty="0" err="1"/>
              <a:t>persoanele</a:t>
            </a:r>
            <a:r>
              <a:rPr lang="en-GB" sz="1800" b="1" dirty="0"/>
              <a:t> social </a:t>
            </a:r>
            <a:r>
              <a:rPr lang="en-GB" sz="1800" b="1" dirty="0" err="1"/>
              <a:t>vulnerabile</a:t>
            </a:r>
            <a:r>
              <a:rPr lang="en-GB" sz="1800" b="1" dirty="0"/>
              <a:t>, </a:t>
            </a:r>
            <a:r>
              <a:rPr lang="en-GB" sz="1800" b="1" dirty="0" err="1"/>
              <a:t>si</a:t>
            </a:r>
            <a:r>
              <a:rPr lang="en-GB" sz="1800" b="1" dirty="0"/>
              <a:t> </a:t>
            </a:r>
            <a:r>
              <a:rPr lang="en-GB" sz="1800" b="1" dirty="0" err="1"/>
              <a:t>va</a:t>
            </a:r>
            <a:r>
              <a:rPr lang="en-GB" sz="1800" b="1" dirty="0"/>
              <a:t> </a:t>
            </a:r>
            <a:r>
              <a:rPr lang="en-GB" sz="1800" b="1" dirty="0" err="1"/>
              <a:t>permite</a:t>
            </a:r>
            <a:r>
              <a:rPr lang="en-GB" sz="1800" b="1" dirty="0"/>
              <a:t> ca </a:t>
            </a:r>
            <a:r>
              <a:rPr lang="en-GB" sz="1800" b="1" dirty="0" err="1"/>
              <a:t>statul</a:t>
            </a:r>
            <a:r>
              <a:rPr lang="en-GB" sz="1800" b="1" dirty="0"/>
              <a:t> </a:t>
            </a:r>
            <a:r>
              <a:rPr lang="en-GB" sz="1800" b="1" dirty="0" err="1"/>
              <a:t>sa</a:t>
            </a:r>
            <a:r>
              <a:rPr lang="en-GB" sz="1800" b="1" dirty="0"/>
              <a:t> </a:t>
            </a:r>
            <a:r>
              <a:rPr lang="en-GB" sz="1800" b="1" dirty="0" err="1"/>
              <a:t>poata</a:t>
            </a:r>
            <a:r>
              <a:rPr lang="en-GB" sz="1800" b="1" dirty="0"/>
              <a:t> </a:t>
            </a:r>
            <a:r>
              <a:rPr lang="en-GB" sz="1800" b="1" dirty="0" err="1"/>
              <a:t>planifica</a:t>
            </a:r>
            <a:r>
              <a:rPr lang="en-GB" sz="1800" b="1" dirty="0"/>
              <a:t> </a:t>
            </a:r>
            <a:r>
              <a:rPr lang="en-GB" sz="1800" b="1" dirty="0" err="1"/>
              <a:t>bugetul</a:t>
            </a:r>
            <a:endParaRPr lang="en-GB" sz="1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0E408C-7550-4DFA-AC58-AA7D268BE6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8996" y="2184396"/>
            <a:ext cx="6203950" cy="428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8634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85915-A92E-4FB4-8242-319682110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b="1" dirty="0"/>
              <a:t>Părțile interesate în proiectul dat</a:t>
            </a:r>
            <a:endParaRPr lang="en-US" sz="40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27F82-93AD-498A-A52B-14CEF3F60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934" y="2179048"/>
            <a:ext cx="4537891" cy="4153394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GB" sz="1800" b="1" dirty="0" err="1"/>
              <a:t>Factori</a:t>
            </a:r>
            <a:r>
              <a:rPr lang="en-GB" sz="1800" b="1" dirty="0"/>
              <a:t> </a:t>
            </a:r>
            <a:r>
              <a:rPr lang="en-GB" sz="1800" b="1" dirty="0" err="1"/>
              <a:t>interesați</a:t>
            </a:r>
            <a:r>
              <a:rPr lang="en-GB" sz="1800" b="1" dirty="0"/>
              <a:t>/ </a:t>
            </a:r>
            <a:r>
              <a:rPr lang="en-GB" sz="1800" b="1" dirty="0" err="1"/>
              <a:t>Părți</a:t>
            </a:r>
            <a:r>
              <a:rPr lang="en-GB" sz="1800" b="1" dirty="0"/>
              <a:t> </a:t>
            </a:r>
            <a:r>
              <a:rPr lang="en-GB" sz="1800" b="1" dirty="0" err="1"/>
              <a:t>interesate</a:t>
            </a:r>
            <a:r>
              <a:rPr lang="en-GB" sz="1800" b="1" dirty="0"/>
              <a:t>:</a:t>
            </a:r>
          </a:p>
          <a:p>
            <a:pPr marL="0" indent="0">
              <a:buNone/>
            </a:pPr>
            <a:r>
              <a:rPr lang="en-GB" sz="1800" b="1" dirty="0"/>
              <a:t>•	</a:t>
            </a:r>
            <a:r>
              <a:rPr lang="en-GB" sz="1800" b="1" dirty="0" err="1"/>
              <a:t>Ministerul</a:t>
            </a:r>
            <a:r>
              <a:rPr lang="en-GB" sz="1800" b="1" dirty="0"/>
              <a:t> </a:t>
            </a:r>
            <a:r>
              <a:rPr lang="en-GB" sz="1800" b="1" dirty="0" err="1"/>
              <a:t>Sănătății</a:t>
            </a:r>
            <a:r>
              <a:rPr lang="en-GB" sz="1800" b="1" dirty="0"/>
              <a:t>, </a:t>
            </a:r>
            <a:r>
              <a:rPr lang="en-GB" sz="1800" b="1" dirty="0" err="1"/>
              <a:t>Muncii</a:t>
            </a:r>
            <a:r>
              <a:rPr lang="en-GB" sz="1800" b="1" dirty="0"/>
              <a:t> </a:t>
            </a:r>
            <a:r>
              <a:rPr lang="en-GB" sz="1800" b="1" dirty="0" err="1"/>
              <a:t>Și</a:t>
            </a:r>
            <a:r>
              <a:rPr lang="en-GB" sz="1800" b="1" dirty="0"/>
              <a:t> </a:t>
            </a:r>
            <a:r>
              <a:rPr lang="en-GB" sz="1800" b="1" dirty="0" err="1"/>
              <a:t>Protecţiei</a:t>
            </a:r>
            <a:r>
              <a:rPr lang="en-GB" sz="1800" b="1" dirty="0"/>
              <a:t> </a:t>
            </a:r>
            <a:r>
              <a:rPr lang="en-GB" sz="1800" b="1" dirty="0" err="1"/>
              <a:t>Sociale</a:t>
            </a:r>
            <a:r>
              <a:rPr lang="en-GB" sz="1800" b="1" dirty="0"/>
              <a:t> al </a:t>
            </a:r>
            <a:r>
              <a:rPr lang="en-GB" sz="1800" b="1" dirty="0" err="1"/>
              <a:t>Republicii</a:t>
            </a:r>
            <a:r>
              <a:rPr lang="en-GB" sz="1800" b="1" dirty="0"/>
              <a:t> Moldova</a:t>
            </a:r>
          </a:p>
          <a:p>
            <a:pPr marL="0" indent="0">
              <a:buNone/>
            </a:pPr>
            <a:r>
              <a:rPr lang="en-GB" sz="1800" b="1" dirty="0"/>
              <a:t>•	</a:t>
            </a:r>
            <a:r>
              <a:rPr lang="en-GB" sz="1800" b="1" dirty="0" err="1"/>
              <a:t>Piața</a:t>
            </a:r>
            <a:r>
              <a:rPr lang="en-GB" sz="1800" b="1" dirty="0"/>
              <a:t> </a:t>
            </a:r>
            <a:r>
              <a:rPr lang="en-GB" sz="1800" b="1" dirty="0" err="1"/>
              <a:t>muncii</a:t>
            </a:r>
            <a:r>
              <a:rPr lang="en-GB" sz="1800" b="1" dirty="0"/>
              <a:t> din </a:t>
            </a:r>
            <a:r>
              <a:rPr lang="en-GB" sz="1800" b="1" dirty="0" err="1"/>
              <a:t>Republica</a:t>
            </a:r>
            <a:r>
              <a:rPr lang="en-GB" sz="1800" b="1" dirty="0"/>
              <a:t> Moldova</a:t>
            </a:r>
          </a:p>
          <a:p>
            <a:pPr marL="0" indent="0">
              <a:buNone/>
            </a:pPr>
            <a:r>
              <a:rPr lang="en-GB" sz="1800" b="1" dirty="0"/>
              <a:t>•	</a:t>
            </a:r>
            <a:r>
              <a:rPr lang="en-GB" sz="1800" b="1" dirty="0" err="1"/>
              <a:t>Cetățenii</a:t>
            </a:r>
            <a:r>
              <a:rPr lang="en-GB" sz="1800" b="1" dirty="0"/>
              <a:t> </a:t>
            </a:r>
            <a:r>
              <a:rPr lang="en-GB" sz="1800" b="1" dirty="0" err="1"/>
              <a:t>Republicii</a:t>
            </a:r>
            <a:r>
              <a:rPr lang="en-GB" sz="1800" b="1" dirty="0"/>
              <a:t> Moldova</a:t>
            </a:r>
          </a:p>
          <a:p>
            <a:pPr marL="0" indent="0">
              <a:buNone/>
            </a:pPr>
            <a:r>
              <a:rPr lang="en-GB" sz="1800" b="1" dirty="0"/>
              <a:t>•	</a:t>
            </a:r>
            <a:r>
              <a:rPr lang="en-GB" sz="1800" b="1" dirty="0" err="1"/>
              <a:t>Organizații</a:t>
            </a:r>
            <a:r>
              <a:rPr lang="en-GB" sz="1800" b="1" dirty="0"/>
              <a:t> </a:t>
            </a:r>
            <a:r>
              <a:rPr lang="en-GB" sz="1800" b="1" dirty="0" err="1"/>
              <a:t>și</a:t>
            </a:r>
            <a:r>
              <a:rPr lang="en-GB" sz="1800" b="1" dirty="0"/>
              <a:t> </a:t>
            </a:r>
            <a:r>
              <a:rPr lang="en-GB" sz="1800" b="1" dirty="0" err="1"/>
              <a:t>asociații</a:t>
            </a:r>
            <a:r>
              <a:rPr lang="en-GB" sz="1800" b="1" dirty="0"/>
              <a:t> de </a:t>
            </a:r>
            <a:r>
              <a:rPr lang="en-GB" sz="1800" b="1" dirty="0" err="1"/>
              <a:t>caritate</a:t>
            </a:r>
            <a:endParaRPr lang="en-GB" sz="1800" b="1" dirty="0"/>
          </a:p>
          <a:p>
            <a:pPr marL="0" indent="0">
              <a:buNone/>
            </a:pPr>
            <a:r>
              <a:rPr lang="en-GB" sz="1800" b="1" dirty="0"/>
              <a:t>•	</a:t>
            </a:r>
            <a:r>
              <a:rPr lang="en-GB" sz="1800" b="1" dirty="0" err="1"/>
              <a:t>Organizații</a:t>
            </a:r>
            <a:r>
              <a:rPr lang="en-GB" sz="1800" b="1" dirty="0"/>
              <a:t> </a:t>
            </a:r>
            <a:r>
              <a:rPr lang="en-GB" sz="1800" b="1" dirty="0" err="1"/>
              <a:t>și</a:t>
            </a:r>
            <a:r>
              <a:rPr lang="en-GB" sz="1800" b="1" dirty="0"/>
              <a:t> </a:t>
            </a:r>
            <a:r>
              <a:rPr lang="en-GB" sz="1800" b="1" dirty="0" err="1"/>
              <a:t>asociații</a:t>
            </a:r>
            <a:r>
              <a:rPr lang="en-GB" sz="1800" b="1" dirty="0"/>
              <a:t> </a:t>
            </a:r>
            <a:r>
              <a:rPr lang="en-GB" sz="1800" b="1" dirty="0" err="1"/>
              <a:t>sociale</a:t>
            </a:r>
            <a:r>
              <a:rPr lang="en-GB" sz="1800" b="1" dirty="0"/>
              <a:t> </a:t>
            </a:r>
            <a:r>
              <a:rPr lang="en-GB" sz="1800" b="1" dirty="0" err="1"/>
              <a:t>și</a:t>
            </a:r>
            <a:r>
              <a:rPr lang="en-GB" sz="1800" b="1" dirty="0"/>
              <a:t> </a:t>
            </a:r>
            <a:r>
              <a:rPr lang="en-GB" sz="1800" b="1" dirty="0" err="1"/>
              <a:t>nonguvernamentale</a:t>
            </a:r>
            <a:endParaRPr lang="en-GB" sz="1800" b="1" dirty="0"/>
          </a:p>
          <a:p>
            <a:pPr marL="0" indent="0">
              <a:buNone/>
            </a:pPr>
            <a:r>
              <a:rPr lang="en-GB" sz="1800" b="1" dirty="0"/>
              <a:t>•	</a:t>
            </a:r>
            <a:r>
              <a:rPr lang="en-GB" sz="1800" b="1" dirty="0" err="1"/>
              <a:t>Agenți</a:t>
            </a:r>
            <a:r>
              <a:rPr lang="en-GB" sz="1800" b="1" dirty="0"/>
              <a:t> </a:t>
            </a:r>
            <a:r>
              <a:rPr lang="en-GB" sz="1800" b="1" dirty="0" err="1"/>
              <a:t>economici</a:t>
            </a:r>
            <a:r>
              <a:rPr lang="en-GB" sz="1800" b="1" dirty="0"/>
              <a:t> </a:t>
            </a:r>
            <a:r>
              <a:rPr lang="en-GB" sz="1800" b="1" dirty="0" err="1"/>
              <a:t>și</a:t>
            </a:r>
            <a:r>
              <a:rPr lang="en-GB" sz="1800" b="1" dirty="0"/>
              <a:t> </a:t>
            </a:r>
            <a:r>
              <a:rPr lang="en-GB" sz="1800" b="1" dirty="0" err="1"/>
              <a:t>diferrite</a:t>
            </a:r>
            <a:r>
              <a:rPr lang="en-GB" sz="1800" b="1" dirty="0"/>
              <a:t> </a:t>
            </a:r>
            <a:r>
              <a:rPr lang="en-GB" sz="1800" b="1" dirty="0" err="1"/>
              <a:t>sindicate</a:t>
            </a: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r>
              <a:rPr lang="en-GB" sz="1800" b="1" dirty="0" err="1"/>
              <a:t>Grup</a:t>
            </a:r>
            <a:r>
              <a:rPr lang="en-GB" sz="1800" b="1" dirty="0"/>
              <a:t> </a:t>
            </a:r>
            <a:r>
              <a:rPr lang="en-GB" sz="1800" b="1" dirty="0" err="1"/>
              <a:t>țintă</a:t>
            </a:r>
            <a:r>
              <a:rPr lang="en-GB" sz="1800" b="1" dirty="0"/>
              <a:t>: </a:t>
            </a:r>
            <a:r>
              <a:rPr lang="en-GB" sz="1800" b="1" dirty="0" err="1"/>
              <a:t>Ministerul</a:t>
            </a:r>
            <a:r>
              <a:rPr lang="en-GB" sz="1800" b="1" dirty="0"/>
              <a:t> </a:t>
            </a:r>
            <a:r>
              <a:rPr lang="en-GB" sz="1800" b="1" dirty="0" err="1"/>
              <a:t>Sănătății</a:t>
            </a:r>
            <a:r>
              <a:rPr lang="en-GB" sz="1800" b="1" dirty="0"/>
              <a:t>, </a:t>
            </a:r>
            <a:r>
              <a:rPr lang="en-GB" sz="1800" b="1" dirty="0" err="1"/>
              <a:t>Muncii</a:t>
            </a:r>
            <a:r>
              <a:rPr lang="en-GB" sz="1800" b="1" dirty="0"/>
              <a:t> </a:t>
            </a:r>
            <a:r>
              <a:rPr lang="en-GB" sz="1800" b="1" dirty="0" err="1"/>
              <a:t>Și</a:t>
            </a:r>
            <a:r>
              <a:rPr lang="en-GB" sz="1800" b="1" dirty="0"/>
              <a:t> </a:t>
            </a:r>
            <a:r>
              <a:rPr lang="en-GB" sz="1800" b="1" dirty="0" err="1"/>
              <a:t>Protecţiei</a:t>
            </a:r>
            <a:r>
              <a:rPr lang="en-GB" sz="1800" b="1" dirty="0"/>
              <a:t> </a:t>
            </a:r>
            <a:r>
              <a:rPr lang="en-GB" sz="1800" b="1" dirty="0" err="1"/>
              <a:t>Sociale</a:t>
            </a:r>
            <a:r>
              <a:rPr lang="en-GB" sz="1800" b="1" dirty="0"/>
              <a:t> al </a:t>
            </a:r>
            <a:r>
              <a:rPr lang="en-GB" sz="1800" b="1" dirty="0" err="1"/>
              <a:t>Republicii</a:t>
            </a:r>
            <a:r>
              <a:rPr lang="en-GB" sz="1800" b="1" dirty="0"/>
              <a:t> Moldova, </a:t>
            </a:r>
            <a:r>
              <a:rPr lang="en-GB" sz="1800" b="1" dirty="0" err="1"/>
              <a:t>piața</a:t>
            </a:r>
            <a:r>
              <a:rPr lang="en-GB" sz="1800" b="1" dirty="0"/>
              <a:t> </a:t>
            </a:r>
            <a:r>
              <a:rPr lang="en-GB" sz="1800" b="1" dirty="0" err="1"/>
              <a:t>muncii</a:t>
            </a:r>
            <a:r>
              <a:rPr lang="en-GB" sz="1800" b="1" dirty="0"/>
              <a:t> </a:t>
            </a:r>
            <a:r>
              <a:rPr lang="en-GB" sz="1800" b="1" dirty="0" err="1"/>
              <a:t>și</a:t>
            </a:r>
            <a:r>
              <a:rPr lang="en-GB" sz="1800" b="1" dirty="0"/>
              <a:t> </a:t>
            </a:r>
            <a:r>
              <a:rPr lang="en-GB" sz="1800" b="1" dirty="0" err="1"/>
              <a:t>toți</a:t>
            </a:r>
            <a:r>
              <a:rPr lang="en-GB" sz="1800" b="1" dirty="0"/>
              <a:t> </a:t>
            </a:r>
            <a:r>
              <a:rPr lang="en-GB" sz="1800" b="1" dirty="0" err="1"/>
              <a:t>cetățenii</a:t>
            </a:r>
            <a:r>
              <a:rPr lang="en-GB" sz="1800" b="1" dirty="0"/>
              <a:t> din </a:t>
            </a:r>
            <a:r>
              <a:rPr lang="en-GB" sz="1800" b="1" dirty="0" err="1"/>
              <a:t>păturile</a:t>
            </a:r>
            <a:r>
              <a:rPr lang="en-GB" sz="1800" b="1" dirty="0"/>
              <a:t> </a:t>
            </a:r>
            <a:r>
              <a:rPr lang="en-GB" sz="1800" b="1" dirty="0" err="1"/>
              <a:t>sociale</a:t>
            </a:r>
            <a:r>
              <a:rPr lang="en-GB" sz="1800" b="1" dirty="0"/>
              <a:t> </a:t>
            </a:r>
            <a:r>
              <a:rPr lang="en-GB" sz="1800" b="1" dirty="0" err="1"/>
              <a:t>vulnerabile</a:t>
            </a:r>
            <a:r>
              <a:rPr lang="en-GB" sz="1800" b="1" dirty="0"/>
              <a:t>.</a:t>
            </a:r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r>
              <a:rPr lang="en-GB" sz="1800" b="1" dirty="0" err="1"/>
              <a:t>Beneficiari</a:t>
            </a:r>
            <a:r>
              <a:rPr lang="en-GB" sz="1800" b="1" dirty="0"/>
              <a:t> </a:t>
            </a:r>
            <a:r>
              <a:rPr lang="en-GB" sz="1800" b="1" dirty="0" err="1"/>
              <a:t>finali</a:t>
            </a:r>
            <a:r>
              <a:rPr lang="en-GB" sz="1800" b="1" dirty="0"/>
              <a:t>: </a:t>
            </a:r>
            <a:r>
              <a:rPr lang="en-GB" sz="1800" b="1" dirty="0" err="1"/>
              <a:t>Cetățenii</a:t>
            </a:r>
            <a:r>
              <a:rPr lang="en-GB" sz="1800" b="1" dirty="0"/>
              <a:t> RM, </a:t>
            </a:r>
            <a:r>
              <a:rPr lang="en-GB" sz="1800" b="1" dirty="0" err="1"/>
              <a:t>în</a:t>
            </a:r>
            <a:r>
              <a:rPr lang="en-GB" sz="1800" b="1" dirty="0"/>
              <a:t> special </a:t>
            </a:r>
            <a:r>
              <a:rPr lang="en-GB" sz="1800" b="1" dirty="0" err="1"/>
              <a:t>toate</a:t>
            </a:r>
            <a:r>
              <a:rPr lang="en-GB" sz="1800" b="1" dirty="0"/>
              <a:t> </a:t>
            </a:r>
            <a:r>
              <a:rPr lang="en-GB" sz="1800" b="1" dirty="0" err="1"/>
              <a:t>persoanele</a:t>
            </a:r>
            <a:r>
              <a:rPr lang="en-GB" sz="1800" b="1" dirty="0"/>
              <a:t> din </a:t>
            </a:r>
            <a:r>
              <a:rPr lang="en-GB" sz="1800" b="1" dirty="0" err="1"/>
              <a:t>păturile</a:t>
            </a:r>
            <a:r>
              <a:rPr lang="en-GB" sz="1800" b="1" dirty="0"/>
              <a:t> </a:t>
            </a:r>
            <a:r>
              <a:rPr lang="en-GB" sz="1800" b="1" dirty="0" err="1"/>
              <a:t>sociale</a:t>
            </a:r>
            <a:r>
              <a:rPr lang="en-GB" sz="1800" b="1" dirty="0"/>
              <a:t> </a:t>
            </a:r>
            <a:r>
              <a:rPr lang="en-GB" sz="1800" b="1" dirty="0" err="1"/>
              <a:t>vulnerabile</a:t>
            </a:r>
            <a:r>
              <a:rPr lang="en-GB" sz="1800" b="1" dirty="0"/>
              <a:t> </a:t>
            </a:r>
            <a:r>
              <a:rPr lang="en-GB" sz="1800" b="1" dirty="0" err="1"/>
              <a:t>și</a:t>
            </a:r>
            <a:r>
              <a:rPr lang="en-GB" sz="1800" b="1" dirty="0"/>
              <a:t> care au </a:t>
            </a:r>
            <a:r>
              <a:rPr lang="en-GB" sz="1800" b="1" dirty="0" err="1"/>
              <a:t>probleme</a:t>
            </a:r>
            <a:r>
              <a:rPr lang="en-GB" sz="1800" b="1" dirty="0"/>
              <a:t> </a:t>
            </a:r>
            <a:r>
              <a:rPr lang="en-GB" sz="1800" b="1" dirty="0" err="1"/>
              <a:t>sociale</a:t>
            </a:r>
            <a:r>
              <a:rPr lang="en-GB" sz="1800" b="1" dirty="0"/>
              <a:t> </a:t>
            </a:r>
            <a:r>
              <a:rPr lang="en-GB" sz="1800" b="1" dirty="0" err="1"/>
              <a:t>și</a:t>
            </a:r>
            <a:r>
              <a:rPr lang="en-GB" sz="1800" b="1" dirty="0"/>
              <a:t> </a:t>
            </a:r>
            <a:r>
              <a:rPr lang="en-GB" sz="1800" b="1" dirty="0" err="1"/>
              <a:t>financiare</a:t>
            </a:r>
            <a:r>
              <a:rPr lang="en-GB" sz="1800" b="1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3A0367-E18D-4E7B-9C03-326D5CA5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75" y="2087604"/>
            <a:ext cx="6813103" cy="415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1886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33DFB-3B21-4540-81EE-2DD053A9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 fontScale="90000"/>
          </a:bodyPr>
          <a:lstStyle/>
          <a:p>
            <a:pPr lvl="0"/>
            <a:r>
              <a:rPr lang="ro-RO" b="1" dirty="0"/>
              <a:t>Definire și analiza problemei. </a:t>
            </a:r>
            <a:endParaRPr lang="ru-MD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2B728B-7359-4BA1-B914-4A65A5D403E7}"/>
              </a:ext>
            </a:extLst>
          </p:cNvPr>
          <p:cNvSpPr txBox="1">
            <a:spLocks/>
          </p:cNvSpPr>
          <p:nvPr/>
        </p:nvSpPr>
        <p:spPr>
          <a:xfrm>
            <a:off x="5538621" y="495382"/>
            <a:ext cx="36576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b="1" dirty="0"/>
              <a:t>Arborele Cauză-Efect</a:t>
            </a:r>
            <a:endParaRPr lang="ru-MD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59683F-3B7E-4157-A0F1-A16B58CC97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6704" y="2454439"/>
            <a:ext cx="11681416" cy="44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8569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5303-210F-4E49-84EA-8CD66C31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D9A4D-5B12-471D-9462-AEC0486CD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M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65748-3997-49C9-8C76-FB629737B0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3609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33DFB-3B21-4540-81EE-2DD053A9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 fontScale="90000"/>
          </a:bodyPr>
          <a:lstStyle/>
          <a:p>
            <a:pPr lvl="0"/>
            <a:r>
              <a:rPr lang="ro-RO" b="1" dirty="0"/>
              <a:t>Stabilirea scopului proiectului. </a:t>
            </a:r>
            <a:endParaRPr lang="ru-MD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2B728B-7359-4BA1-B914-4A65A5D403E7}"/>
              </a:ext>
            </a:extLst>
          </p:cNvPr>
          <p:cNvSpPr txBox="1">
            <a:spLocks/>
          </p:cNvSpPr>
          <p:nvPr/>
        </p:nvSpPr>
        <p:spPr>
          <a:xfrm>
            <a:off x="5538621" y="495382"/>
            <a:ext cx="36576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b="1" dirty="0"/>
              <a:t>Arborele scop-obiective</a:t>
            </a:r>
            <a:endParaRPr lang="ru-MD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9C59BA-FFE0-40DD-89CF-797AC4AD6C7D}"/>
              </a:ext>
            </a:extLst>
          </p:cNvPr>
          <p:cNvSpPr/>
          <p:nvPr/>
        </p:nvSpPr>
        <p:spPr>
          <a:xfrm>
            <a:off x="405224" y="2655249"/>
            <a:ext cx="11381551" cy="3239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 boxele de culoare roz sunt activitățile și obiectivele care pot fi realizate doar prin implicarea activă a forțelor din exterior sau a altor resurse de care echipa noastră acum nu dispune, în mare parte presupune colaborare cu autoritățile centrale sau locale.</a:t>
            </a: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M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Boxele de culoare bej presupun activități care necesită implicarea forțelor externe sau a unor resurse din exterior. Totuși aici se cere colaborare cu mediul de afaceri și mai puțin sau aproape defel fără stat.</a:t>
            </a: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M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Boxele albe presupun acitivități și obiective ce pot fi obținute doar de către activitatea echipei noastre, în mare parte asta presupune activități de elaborare a componentelor tehnice sau colectare de informație.</a:t>
            </a:r>
          </a:p>
          <a:p>
            <a:pPr indent="457200" algn="just">
              <a:lnSpc>
                <a:spcPct val="107000"/>
              </a:lnSpc>
              <a:spcAft>
                <a:spcPts val="0"/>
              </a:spcAft>
            </a:pPr>
            <a:endParaRPr lang="ru-M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ru-M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91540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3A66-289A-4773-BA86-3BD9FFD1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C0EF7-23F5-4470-92F4-6753843CE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M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CF1F1-538D-4411-850D-ED57606260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9846"/>
            <a:ext cx="12192000" cy="681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1611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90646-2D67-4B96-AFE9-55018EBB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pPr lvl="0"/>
            <a:r>
              <a:rPr lang="ro-RO" b="1" dirty="0"/>
              <a:t>Analiza și stabilirea Strategiilor proiectului</a:t>
            </a:r>
            <a:endParaRPr lang="ru-MD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56239E-69E3-44A0-840A-D912198A8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593367"/>
              </p:ext>
            </p:extLst>
          </p:nvPr>
        </p:nvGraphicFramePr>
        <p:xfrm>
          <a:off x="4846320" y="0"/>
          <a:ext cx="7411517" cy="6858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4064">
                  <a:extLst>
                    <a:ext uri="{9D8B030D-6E8A-4147-A177-3AD203B41FA5}">
                      <a16:colId xmlns:a16="http://schemas.microsoft.com/office/drawing/2014/main" val="2906905842"/>
                    </a:ext>
                  </a:extLst>
                </a:gridCol>
                <a:gridCol w="1775534">
                  <a:extLst>
                    <a:ext uri="{9D8B030D-6E8A-4147-A177-3AD203B41FA5}">
                      <a16:colId xmlns:a16="http://schemas.microsoft.com/office/drawing/2014/main" val="80095969"/>
                    </a:ext>
                  </a:extLst>
                </a:gridCol>
                <a:gridCol w="4631919">
                  <a:extLst>
                    <a:ext uri="{9D8B030D-6E8A-4147-A177-3AD203B41FA5}">
                      <a16:colId xmlns:a16="http://schemas.microsoft.com/office/drawing/2014/main" val="726951982"/>
                    </a:ext>
                  </a:extLst>
                </a:gridCol>
              </a:tblGrid>
              <a:tr h="3005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>
                          <a:effectLst/>
                        </a:rPr>
                        <a:t>Nr</a:t>
                      </a:r>
                      <a:endParaRPr lang="ru-MD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>
                          <a:effectLst/>
                        </a:rPr>
                        <a:t>Denumirea Strategiei</a:t>
                      </a:r>
                      <a:endParaRPr lang="ru-MD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>
                          <a:effectLst/>
                        </a:rPr>
                        <a:t>Obiectivele</a:t>
                      </a:r>
                      <a:endParaRPr lang="ru-MD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extLst>
                  <a:ext uri="{0D108BD9-81ED-4DB2-BD59-A6C34878D82A}">
                    <a16:rowId xmlns:a16="http://schemas.microsoft.com/office/drawing/2014/main" val="2324518455"/>
                  </a:ext>
                </a:extLst>
              </a:tr>
              <a:tr h="52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>
                          <a:effectLst/>
                        </a:rPr>
                        <a:t>1</a:t>
                      </a:r>
                      <a:endParaRPr lang="ru-MD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50">
                          <a:effectLst/>
                        </a:rPr>
                        <a:t>Crearea unei componente de reprofilare profesională și de informare a populației</a:t>
                      </a:r>
                      <a:endParaRPr lang="ru-MD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50">
                          <a:effectLst/>
                        </a:rPr>
                        <a:t>Platformă de informare a societății despre ultimele tendințe din domenii profesionale</a:t>
                      </a:r>
                      <a:endParaRPr lang="ru-MD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extLst>
                  <a:ext uri="{0D108BD9-81ED-4DB2-BD59-A6C34878D82A}">
                    <a16:rowId xmlns:a16="http://schemas.microsoft.com/office/drawing/2014/main" val="2166415909"/>
                  </a:ext>
                </a:extLst>
              </a:tr>
              <a:tr h="257663">
                <a:tc row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>
                          <a:effectLst/>
                        </a:rPr>
                        <a:t> </a:t>
                      </a:r>
                      <a:endParaRPr lang="ru-MD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dirty="0">
                          <a:effectLst/>
                        </a:rPr>
                        <a:t> </a:t>
                      </a:r>
                      <a:endParaRPr lang="ru-MD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50">
                          <a:effectLst/>
                        </a:rPr>
                        <a:t>Organizarea unor stagiuni de practică la companii</a:t>
                      </a:r>
                      <a:endParaRPr lang="ru-MD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extLst>
                  <a:ext uri="{0D108BD9-81ED-4DB2-BD59-A6C34878D82A}">
                    <a16:rowId xmlns:a16="http://schemas.microsoft.com/office/drawing/2014/main" val="3589269819"/>
                  </a:ext>
                </a:extLst>
              </a:tr>
              <a:tr h="257663"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50">
                          <a:effectLst/>
                        </a:rPr>
                        <a:t>Crearea sau promovarea de cursuri pentru pregătire profesională</a:t>
                      </a:r>
                      <a:endParaRPr lang="ru-MD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extLst>
                  <a:ext uri="{0D108BD9-81ED-4DB2-BD59-A6C34878D82A}">
                    <a16:rowId xmlns:a16="http://schemas.microsoft.com/office/drawing/2014/main" val="1605542846"/>
                  </a:ext>
                </a:extLst>
              </a:tr>
              <a:tr h="257663"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85115" algn="l"/>
                        </a:tabLst>
                      </a:pPr>
                      <a:r>
                        <a:rPr lang="ro-RO" sz="1050">
                          <a:effectLst/>
                        </a:rPr>
                        <a:t>Integrarea ofertelor de pe piața de muncă</a:t>
                      </a:r>
                      <a:endParaRPr lang="ru-MD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extLst>
                  <a:ext uri="{0D108BD9-81ED-4DB2-BD59-A6C34878D82A}">
                    <a16:rowId xmlns:a16="http://schemas.microsoft.com/office/drawing/2014/main" val="1115596774"/>
                  </a:ext>
                </a:extLst>
              </a:tr>
              <a:tr h="389730"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50">
                          <a:effectLst/>
                        </a:rPr>
                        <a:t>Crearea unei platforme de informare a populației despre problemele sociale</a:t>
                      </a:r>
                      <a:endParaRPr lang="ru-MD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extLst>
                  <a:ext uri="{0D108BD9-81ED-4DB2-BD59-A6C34878D82A}">
                    <a16:rowId xmlns:a16="http://schemas.microsoft.com/office/drawing/2014/main" val="2164003371"/>
                  </a:ext>
                </a:extLst>
              </a:tr>
              <a:tr h="257663"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21310" algn="l"/>
                        </a:tabLst>
                      </a:pPr>
                      <a:r>
                        <a:rPr lang="ro-RO" sz="1050">
                          <a:effectLst/>
                        </a:rPr>
                        <a:t>Platformă de studiere a regulilor de securitate în cadru profesional</a:t>
                      </a:r>
                      <a:endParaRPr lang="ru-MD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extLst>
                  <a:ext uri="{0D108BD9-81ED-4DB2-BD59-A6C34878D82A}">
                    <a16:rowId xmlns:a16="http://schemas.microsoft.com/office/drawing/2014/main" val="2159625893"/>
                  </a:ext>
                </a:extLst>
              </a:tr>
              <a:tr h="521796"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21310" algn="l"/>
                        </a:tabLst>
                      </a:pPr>
                      <a:r>
                        <a:rPr lang="ro-RO" sz="1050" dirty="0">
                          <a:effectLst/>
                        </a:rPr>
                        <a:t>Bază deschisă de cunoștințe cu date științifice pentru combaterea miturilor științifice și dezvoltare personală</a:t>
                      </a:r>
                      <a:endParaRPr lang="ru-MD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extLst>
                  <a:ext uri="{0D108BD9-81ED-4DB2-BD59-A6C34878D82A}">
                    <a16:rowId xmlns:a16="http://schemas.microsoft.com/office/drawing/2014/main" val="3984207633"/>
                  </a:ext>
                </a:extLst>
              </a:tr>
              <a:tr h="1037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>
                          <a:effectLst/>
                        </a:rPr>
                        <a:t>2</a:t>
                      </a:r>
                      <a:endParaRPr lang="ru-MD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>
                          <a:effectLst/>
                        </a:rPr>
                        <a:t>Crearea unei componenete de gestiune a datelor și crearea unei baze de date statistice de înregistrare și acordare a unui ajutor pentru persoanele vulnerabile</a:t>
                      </a:r>
                      <a:endParaRPr lang="ru-MD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50">
                          <a:effectLst/>
                        </a:rPr>
                        <a:t>Înregistrarea de persoane vulnerabile și solicitare de ajutor psihologic sau material</a:t>
                      </a:r>
                      <a:endParaRPr lang="ru-MD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extLst>
                  <a:ext uri="{0D108BD9-81ED-4DB2-BD59-A6C34878D82A}">
                    <a16:rowId xmlns:a16="http://schemas.microsoft.com/office/drawing/2014/main" val="832257319"/>
                  </a:ext>
                </a:extLst>
              </a:tr>
              <a:tr h="38973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>
                          <a:effectLst/>
                        </a:rPr>
                        <a:t> </a:t>
                      </a:r>
                      <a:endParaRPr lang="ru-MD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>
                          <a:effectLst/>
                        </a:rPr>
                        <a:t> </a:t>
                      </a:r>
                      <a:endParaRPr lang="ru-MD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50">
                          <a:effectLst/>
                        </a:rPr>
                        <a:t>Colectare de informații despre persoanele social-vulnerabile și problemele sociale</a:t>
                      </a:r>
                      <a:endParaRPr lang="ru-MD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extLst>
                  <a:ext uri="{0D108BD9-81ED-4DB2-BD59-A6C34878D82A}">
                    <a16:rowId xmlns:a16="http://schemas.microsoft.com/office/drawing/2014/main" val="889135596"/>
                  </a:ext>
                </a:extLst>
              </a:tr>
              <a:tr h="257663"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19175" algn="l"/>
                        </a:tabLst>
                      </a:pPr>
                      <a:r>
                        <a:rPr lang="ro-RO" sz="1050" dirty="0">
                          <a:effectLst/>
                        </a:rPr>
                        <a:t>Instriuirea asistenților sociali de lucru cu sistemul digital</a:t>
                      </a:r>
                      <a:endParaRPr lang="ru-MD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extLst>
                  <a:ext uri="{0D108BD9-81ED-4DB2-BD59-A6C34878D82A}">
                    <a16:rowId xmlns:a16="http://schemas.microsoft.com/office/drawing/2014/main" val="2492947449"/>
                  </a:ext>
                </a:extLst>
              </a:tr>
              <a:tr h="257663"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19175" algn="l"/>
                        </a:tabLst>
                      </a:pPr>
                      <a:r>
                        <a:rPr lang="ro-RO" sz="1050">
                          <a:effectLst/>
                        </a:rPr>
                        <a:t>Colectarea datelor statistice pentru bugetul de stat</a:t>
                      </a:r>
                      <a:endParaRPr lang="ru-MD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extLst>
                  <a:ext uri="{0D108BD9-81ED-4DB2-BD59-A6C34878D82A}">
                    <a16:rowId xmlns:a16="http://schemas.microsoft.com/office/drawing/2014/main" val="1078836863"/>
                  </a:ext>
                </a:extLst>
              </a:tr>
              <a:tr h="3897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>
                          <a:effectLst/>
                        </a:rPr>
                        <a:t> </a:t>
                      </a:r>
                      <a:endParaRPr lang="ru-MD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>
                          <a:effectLst/>
                        </a:rPr>
                        <a:t> </a:t>
                      </a:r>
                      <a:endParaRPr lang="ru-MD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8450" algn="l"/>
                        </a:tabLst>
                      </a:pPr>
                      <a:r>
                        <a:rPr lang="ro-RO" sz="1050">
                          <a:effectLst/>
                        </a:rPr>
                        <a:t>Elaborarea de progame sociale conform datelor actuale pentru combaterea problmelor sociale</a:t>
                      </a:r>
                      <a:endParaRPr lang="ru-MD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extLst>
                  <a:ext uri="{0D108BD9-81ED-4DB2-BD59-A6C34878D82A}">
                    <a16:rowId xmlns:a16="http://schemas.microsoft.com/office/drawing/2014/main" val="937273664"/>
                  </a:ext>
                </a:extLst>
              </a:tr>
              <a:tr h="689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>
                          <a:effectLst/>
                        </a:rPr>
                        <a:t>3</a:t>
                      </a:r>
                      <a:endParaRPr lang="ru-MD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>
                          <a:effectLst/>
                        </a:rPr>
                        <a:t>Creare a unei componente de optimizare și gestionare a resurselor financiare și materiale</a:t>
                      </a:r>
                      <a:endParaRPr lang="ru-MD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19175" algn="l"/>
                        </a:tabLst>
                      </a:pPr>
                      <a:r>
                        <a:rPr lang="ro-RO" sz="1050">
                          <a:effectLst/>
                        </a:rPr>
                        <a:t>Utilizarea platformei pentru suport financiar din partea altor țări în domenii importante ca educația</a:t>
                      </a:r>
                      <a:endParaRPr lang="ru-MD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extLst>
                  <a:ext uri="{0D108BD9-81ED-4DB2-BD59-A6C34878D82A}">
                    <a16:rowId xmlns:a16="http://schemas.microsoft.com/office/drawing/2014/main" val="3546908087"/>
                  </a:ext>
                </a:extLst>
              </a:tr>
              <a:tr h="166545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>
                          <a:effectLst/>
                        </a:rPr>
                        <a:t> </a:t>
                      </a:r>
                      <a:endParaRPr lang="ru-MD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>
                          <a:effectLst/>
                        </a:rPr>
                        <a:t> </a:t>
                      </a:r>
                      <a:endParaRPr lang="ru-MD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19175" algn="l"/>
                        </a:tabLst>
                      </a:pPr>
                      <a:r>
                        <a:rPr lang="ro-RO" sz="1050">
                          <a:effectLst/>
                        </a:rPr>
                        <a:t>Automatizarea plăților sociale </a:t>
                      </a:r>
                      <a:endParaRPr lang="ru-MD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extLst>
                  <a:ext uri="{0D108BD9-81ED-4DB2-BD59-A6C34878D82A}">
                    <a16:rowId xmlns:a16="http://schemas.microsoft.com/office/drawing/2014/main" val="254714030"/>
                  </a:ext>
                </a:extLst>
              </a:tr>
              <a:tr h="257663"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19175" algn="l"/>
                        </a:tabLst>
                      </a:pPr>
                      <a:r>
                        <a:rPr lang="ro-RO" sz="1050">
                          <a:effectLst/>
                        </a:rPr>
                        <a:t>Automatizarea acordării ajutorului social</a:t>
                      </a:r>
                      <a:endParaRPr lang="ru-MD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extLst>
                  <a:ext uri="{0D108BD9-81ED-4DB2-BD59-A6C34878D82A}">
                    <a16:rowId xmlns:a16="http://schemas.microsoft.com/office/drawing/2014/main" val="1882540606"/>
                  </a:ext>
                </a:extLst>
              </a:tr>
              <a:tr h="257663"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19175" algn="l"/>
                        </a:tabLst>
                      </a:pPr>
                      <a:r>
                        <a:rPr lang="ro-RO" sz="1050">
                          <a:effectLst/>
                        </a:rPr>
                        <a:t>Implementarea fondurilor caritabile și asociațiilor sociale</a:t>
                      </a:r>
                      <a:endParaRPr lang="ru-MD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extLst>
                  <a:ext uri="{0D108BD9-81ED-4DB2-BD59-A6C34878D82A}">
                    <a16:rowId xmlns:a16="http://schemas.microsoft.com/office/drawing/2014/main" val="3459294920"/>
                  </a:ext>
                </a:extLst>
              </a:tr>
              <a:tr h="389730"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M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50" dirty="0">
                          <a:effectLst/>
                        </a:rPr>
                        <a:t>Crearea unui algoritm de completare a diferitelor documente necesare</a:t>
                      </a:r>
                      <a:endParaRPr lang="ru-MD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28" marR="30228" marT="0" marB="0"/>
                </a:tc>
                <a:extLst>
                  <a:ext uri="{0D108BD9-81ED-4DB2-BD59-A6C34878D82A}">
                    <a16:rowId xmlns:a16="http://schemas.microsoft.com/office/drawing/2014/main" val="1506042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65697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90646-2D67-4B96-AFE9-55018EBB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pPr lvl="0"/>
            <a:r>
              <a:rPr lang="ro-RO" b="1" dirty="0"/>
              <a:t>Evaluarea strategiilor</a:t>
            </a:r>
            <a:endParaRPr lang="ru-MD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15E096-22F5-4241-9A1D-1C79034C8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82175"/>
              </p:ext>
            </p:extLst>
          </p:nvPr>
        </p:nvGraphicFramePr>
        <p:xfrm>
          <a:off x="5329175" y="1161288"/>
          <a:ext cx="6352540" cy="40270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7520">
                  <a:extLst>
                    <a:ext uri="{9D8B030D-6E8A-4147-A177-3AD203B41FA5}">
                      <a16:colId xmlns:a16="http://schemas.microsoft.com/office/drawing/2014/main" val="138212405"/>
                    </a:ext>
                  </a:extLst>
                </a:gridCol>
                <a:gridCol w="744220">
                  <a:extLst>
                    <a:ext uri="{9D8B030D-6E8A-4147-A177-3AD203B41FA5}">
                      <a16:colId xmlns:a16="http://schemas.microsoft.com/office/drawing/2014/main" val="3615023770"/>
                    </a:ext>
                  </a:extLst>
                </a:gridCol>
                <a:gridCol w="958215">
                  <a:extLst>
                    <a:ext uri="{9D8B030D-6E8A-4147-A177-3AD203B41FA5}">
                      <a16:colId xmlns:a16="http://schemas.microsoft.com/office/drawing/2014/main" val="2986470298"/>
                    </a:ext>
                  </a:extLst>
                </a:gridCol>
                <a:gridCol w="958215">
                  <a:extLst>
                    <a:ext uri="{9D8B030D-6E8A-4147-A177-3AD203B41FA5}">
                      <a16:colId xmlns:a16="http://schemas.microsoft.com/office/drawing/2014/main" val="3687977195"/>
                    </a:ext>
                  </a:extLst>
                </a:gridCol>
                <a:gridCol w="950595">
                  <a:extLst>
                    <a:ext uri="{9D8B030D-6E8A-4147-A177-3AD203B41FA5}">
                      <a16:colId xmlns:a16="http://schemas.microsoft.com/office/drawing/2014/main" val="3415736413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778189095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 </a:t>
                      </a:r>
                      <a:endParaRPr lang="ru-MD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Strategia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 </a:t>
                      </a:r>
                      <a:endParaRPr lang="ru-MD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Ulmanu Cristian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 </a:t>
                      </a:r>
                      <a:endParaRPr lang="ru-MD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Zbîrnea</a:t>
                      </a:r>
                      <a:endParaRPr lang="ru-MD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Mihai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 </a:t>
                      </a:r>
                      <a:endParaRPr lang="ru-MD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Tcaciuc</a:t>
                      </a:r>
                      <a:endParaRPr lang="ru-MD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Maxim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 </a:t>
                      </a:r>
                      <a:endParaRPr lang="ru-MD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Media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 </a:t>
                      </a:r>
                      <a:endParaRPr lang="ru-MD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Prioritate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117818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Crearea unei componente de reprofilare profesională și de informare a populației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47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45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45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45.66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7009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Crearea unei componenete de gestiune a datelor și crearea unei baze de date statistice de înregistrare și acordare a unui ajutor pentru persoanele vulnerabile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44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45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42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43.66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3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835411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639945" algn="l"/>
                        </a:tabLst>
                      </a:pPr>
                      <a:r>
                        <a:rPr lang="it-IT" sz="1200">
                          <a:effectLst/>
                        </a:rPr>
                        <a:t>Creare a unei componente de optimizare și gestionare a resurselor financiare și materiale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45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43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45</a:t>
                      </a:r>
                      <a:endParaRPr lang="ru-M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44.33</a:t>
                      </a:r>
                      <a:endParaRPr lang="ru-M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2</a:t>
                      </a:r>
                      <a:endParaRPr lang="ru-M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544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5921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638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Times New Roman</vt:lpstr>
      <vt:lpstr>Office Theme</vt:lpstr>
      <vt:lpstr>Platforma ”Meriți o viață mai bună” </vt:lpstr>
      <vt:lpstr>DOMENIUL PROBLEMATIC</vt:lpstr>
      <vt:lpstr>Părțile interesate în proiectul dat</vt:lpstr>
      <vt:lpstr>Definire și analiza problemei. </vt:lpstr>
      <vt:lpstr>PowerPoint Presentation</vt:lpstr>
      <vt:lpstr>Stabilirea scopului proiectului. </vt:lpstr>
      <vt:lpstr>PowerPoint Presentation</vt:lpstr>
      <vt:lpstr>Analiza și stabilirea Strategiilor proiectului</vt:lpstr>
      <vt:lpstr>Evaluarea strategiilor</vt:lpstr>
      <vt:lpstr>Stabilirea strategiei proiectului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ArrayList</dc:title>
  <dc:creator>Natalia Iovva</dc:creator>
  <cp:lastModifiedBy>Ulmanu Cristian</cp:lastModifiedBy>
  <cp:revision>21</cp:revision>
  <dcterms:created xsi:type="dcterms:W3CDTF">2020-10-09T11:10:41Z</dcterms:created>
  <dcterms:modified xsi:type="dcterms:W3CDTF">2020-10-16T13:19:33Z</dcterms:modified>
</cp:coreProperties>
</file>