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a176797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a176797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a176797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0a176797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a176797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a176797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17679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17679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o">
                <a:solidFill>
                  <a:schemeClr val="dk1"/>
                </a:solidFill>
              </a:rPr>
              <a:t>Adevărate pozitive: Acestea sunt cazuri în care am prezis ADEVĂRAT și rezultatul nostru prezis este corect.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o">
                <a:solidFill>
                  <a:schemeClr val="dk1"/>
                </a:solidFill>
              </a:rPr>
              <a:t>Adevărate negative: am prezis FALS, iar rezultatul nostru este corect.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o">
                <a:solidFill>
                  <a:schemeClr val="dk1"/>
                </a:solidFill>
              </a:rPr>
              <a:t>Fals pozitive: am prezis ADEVĂRAT, dar rezultatul real prezis este FALS.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o">
                <a:solidFill>
                  <a:schemeClr val="dk1"/>
                </a:solidFill>
              </a:rPr>
              <a:t>Negative negative: am prezis FALS, dar rezultatul real prezis este ADEVĂRAT.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0a176797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0a176797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0a176797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0a176797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a17679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a17679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a17679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a17679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176797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176797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0a176797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0a176797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0a176797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0a176797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a176797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0a17679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a17679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a17679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0a176797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0a176797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archive.ics.uci.edu/ml/datasets.php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data.world/datasets/iot" TargetMode="External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079" l="0" r="0" t="10221"/>
          <a:stretch/>
        </p:blipFill>
        <p:spPr>
          <a:xfrm>
            <a:off x="1391600" y="1129425"/>
            <a:ext cx="6261276" cy="38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0"/>
            <a:ext cx="8520600" cy="9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/>
              <a:t>Procesul tehnologic în Machine Learning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4. Instruirea și testarea modelului pe date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o" sz="1600">
                <a:solidFill>
                  <a:schemeClr val="dk1"/>
                </a:solidFill>
              </a:rPr>
              <a:t>Pentru instruirea unui model, inițial am împărțit modelul în 3 trei secțiuni: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ro" sz="1600">
                <a:solidFill>
                  <a:schemeClr val="dk1"/>
                </a:solidFill>
              </a:rPr>
              <a:t> </a:t>
            </a:r>
            <a:r>
              <a:rPr lang="ro" sz="1600">
                <a:solidFill>
                  <a:srgbClr val="4A86E8"/>
                </a:solidFill>
              </a:rPr>
              <a:t>„Date de antrenare”</a:t>
            </a:r>
            <a:r>
              <a:rPr lang="ro" sz="1600">
                <a:solidFill>
                  <a:schemeClr val="dk1"/>
                </a:solidFill>
              </a:rPr>
              <a:t>, </a:t>
            </a:r>
            <a:r>
              <a:rPr lang="ro" sz="1600">
                <a:solidFill>
                  <a:srgbClr val="6AA84F"/>
                </a:solidFill>
              </a:rPr>
              <a:t>„Date de validare”</a:t>
            </a:r>
            <a:r>
              <a:rPr lang="ro" sz="1600">
                <a:solidFill>
                  <a:schemeClr val="dk1"/>
                </a:solidFill>
              </a:rPr>
              <a:t> și </a:t>
            </a:r>
            <a:r>
              <a:rPr lang="ro" sz="1600">
                <a:solidFill>
                  <a:schemeClr val="accent4"/>
                </a:solidFill>
              </a:rPr>
              <a:t>„Date de testare”</a:t>
            </a:r>
            <a:r>
              <a:rPr lang="ro" sz="1600">
                <a:solidFill>
                  <a:schemeClr val="dk1"/>
                </a:solidFill>
              </a:rPr>
              <a:t>.</a:t>
            </a:r>
            <a:endParaRPr sz="3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o" sz="1100">
                <a:solidFill>
                  <a:srgbClr val="4A86E8"/>
                </a:solidFill>
              </a:rPr>
              <a:t>Set de instruire:</a:t>
            </a:r>
            <a:r>
              <a:rPr lang="ro" sz="1100">
                <a:solidFill>
                  <a:srgbClr val="4A86E8"/>
                </a:solidFill>
              </a:rPr>
              <a:t> </a:t>
            </a:r>
            <a:r>
              <a:rPr lang="ro" sz="1100">
                <a:solidFill>
                  <a:schemeClr val="dk1"/>
                </a:solidFill>
              </a:rPr>
              <a:t>Setul de instruire sunt datele prin care computerul învață cum să proceseze informații. Învățarea automată utilizează algoritmi pentru a efectua partea de instruire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o" sz="1100">
                <a:solidFill>
                  <a:srgbClr val="93C47D"/>
                </a:solidFill>
              </a:rPr>
              <a:t>Set de validare:</a:t>
            </a:r>
            <a:r>
              <a:rPr lang="ro" sz="1100">
                <a:solidFill>
                  <a:schemeClr val="dk1"/>
                </a:solidFill>
              </a:rPr>
              <a:t> validarea încrucișată este utilizată în principal în învățarea automată aplicată pentru a estima abilitatea unui model de învățare automată pe date noi.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o" sz="1100">
                <a:solidFill>
                  <a:schemeClr val="accent4"/>
                </a:solidFill>
              </a:rPr>
              <a:t>Set de testare:</a:t>
            </a:r>
            <a:r>
              <a:rPr lang="ro" sz="1100">
                <a:solidFill>
                  <a:schemeClr val="accent4"/>
                </a:solidFill>
              </a:rPr>
              <a:t> </a:t>
            </a:r>
            <a:r>
              <a:rPr lang="ro" sz="1100">
                <a:solidFill>
                  <a:schemeClr val="dk1"/>
                </a:solidFill>
              </a:rPr>
              <a:t>un set de date nevăzute anterior, utilizate numai pentru a evalua performanța unui clasificator complet specificat.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0350"/>
            <a:ext cx="8493750" cy="34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Conceptul de testare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o" sz="1700">
                <a:solidFill>
                  <a:schemeClr val="dk1"/>
                </a:solidFill>
              </a:rPr>
              <a:t>Odată ce modelul este instruit, putem folosi același model instruit pentru a prezice folosind datele de testare, adică datele nevăzute.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o" sz="1700">
                <a:solidFill>
                  <a:schemeClr val="dk1"/>
                </a:solidFill>
              </a:rPr>
              <a:t>Odată ce acest lucru este făcut, putem dezvolta o </a:t>
            </a:r>
            <a:r>
              <a:rPr i="1" lang="ro" sz="1700">
                <a:solidFill>
                  <a:schemeClr val="dk1"/>
                </a:solidFill>
              </a:rPr>
              <a:t>matrice de confuzie</a:t>
            </a:r>
            <a:r>
              <a:rPr lang="ro" sz="1700">
                <a:solidFill>
                  <a:schemeClr val="dk1"/>
                </a:solidFill>
              </a:rPr>
              <a:t>, aceasta ne spune cât de bine este instruit modelul nostru.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o" sz="1700">
                <a:solidFill>
                  <a:schemeClr val="dk1"/>
                </a:solidFill>
              </a:rPr>
              <a:t>O matrice de confuzie are 4 parametri, care sunt „Adevărate pozitive”, „Adevărate negative”, „False pozitive” și „False negative”.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dk1"/>
                </a:solidFill>
              </a:rPr>
              <a:t>Dimensiunea matricei de confuzie depinde complet de numărul de clase.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Matrice de confuzie cu 2 clase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350" y="1565350"/>
            <a:ext cx="4939425" cy="26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ro" sz="1700">
                <a:solidFill>
                  <a:srgbClr val="6AA84F"/>
                </a:solidFill>
              </a:rPr>
              <a:t>Adevărate pozitive: </a:t>
            </a:r>
            <a:r>
              <a:rPr lang="ro" sz="1700">
                <a:solidFill>
                  <a:schemeClr val="dk1"/>
                </a:solidFill>
              </a:rPr>
              <a:t>Acestea sunt cazuri în care am prezis ADEVĂRAT și rezultatul nostru prezis este corect.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ro" sz="1700">
                <a:solidFill>
                  <a:srgbClr val="6AA84F"/>
                </a:solidFill>
              </a:rPr>
              <a:t>Adevărate negative:</a:t>
            </a:r>
            <a:r>
              <a:rPr lang="ro" sz="1700">
                <a:solidFill>
                  <a:schemeClr val="dk1"/>
                </a:solidFill>
              </a:rPr>
              <a:t> am prezis FALS, iar rezultatul nostru este corect.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ro" sz="1700">
                <a:solidFill>
                  <a:srgbClr val="FF0000"/>
                </a:solidFill>
              </a:rPr>
              <a:t>False pozitive:</a:t>
            </a:r>
            <a:r>
              <a:rPr lang="ro" sz="1700">
                <a:solidFill>
                  <a:schemeClr val="dk1"/>
                </a:solidFill>
              </a:rPr>
              <a:t> am prezis ADEVĂRAT, dar rezultatul real prezis este FALS.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ro" sz="1700">
                <a:solidFill>
                  <a:srgbClr val="FF0000"/>
                </a:solidFill>
              </a:rPr>
              <a:t>Negative negative: </a:t>
            </a:r>
            <a:r>
              <a:rPr lang="ro" sz="1700">
                <a:solidFill>
                  <a:schemeClr val="dk1"/>
                </a:solidFill>
              </a:rPr>
              <a:t>am prezis FALS, dar rezultatul real prezis este ADEVĂRAT.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dk1"/>
                </a:solidFill>
              </a:rPr>
              <a:t>Putem afla acuratețea modelului folosind matricea de confuzie: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o" sz="1500">
                <a:solidFill>
                  <a:schemeClr val="dk1"/>
                </a:solidFill>
              </a:rPr>
              <a:t>Precizie = (Adevărate pozitive + Adevărate negative) / (Numărul total de exemple)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5. Evaluarea modelului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o">
                <a:solidFill>
                  <a:schemeClr val="dk1"/>
                </a:solidFill>
              </a:rPr>
              <a:t>Găsirea celui mai bun model care reprezintă datele noastre și cât de bine va funcționa modelul ales în producție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o">
                <a:solidFill>
                  <a:schemeClr val="dk1"/>
                </a:solidFill>
              </a:rPr>
              <a:t>Pentru a îmbunătăți modelul, am putea regla </a:t>
            </a:r>
            <a:r>
              <a:rPr i="1" lang="ro">
                <a:solidFill>
                  <a:schemeClr val="dk1"/>
                </a:solidFill>
              </a:rPr>
              <a:t>hiper-parametrii</a:t>
            </a:r>
            <a:r>
              <a:rPr lang="ro">
                <a:solidFill>
                  <a:schemeClr val="dk1"/>
                </a:solidFill>
              </a:rPr>
              <a:t> modelului și vom încerca să îmbunătățim acuratețea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Înțelegerea fluxului de lucru de învățare automată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o" sz="2100">
                <a:solidFill>
                  <a:schemeClr val="dk1"/>
                </a:solidFill>
              </a:rPr>
              <a:t>Colectare de date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o" sz="2100">
                <a:solidFill>
                  <a:schemeClr val="dk1"/>
                </a:solidFill>
              </a:rPr>
              <a:t>Preprocesarea datelor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o" sz="2100">
                <a:solidFill>
                  <a:schemeClr val="dk1"/>
                </a:solidFill>
              </a:rPr>
              <a:t>Cercetarea modelului care va fi cel mai potrivit pentru tipul de date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o" sz="2100">
                <a:solidFill>
                  <a:schemeClr val="dk1"/>
                </a:solidFill>
              </a:rPr>
              <a:t>Instruirea și testarea modelului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o" sz="2100">
                <a:solidFill>
                  <a:schemeClr val="dk1"/>
                </a:solidFill>
              </a:rPr>
              <a:t>Evaluare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Diagrama procesului tehnologic în ML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90500" y="528638"/>
            <a:ext cx="8763000" cy="4086225"/>
            <a:chOff x="190500" y="528638"/>
            <a:chExt cx="8763000" cy="4086225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500" y="528638"/>
              <a:ext cx="8763000" cy="408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5"/>
            <p:cNvSpPr txBox="1"/>
            <p:nvPr/>
          </p:nvSpPr>
          <p:spPr>
            <a:xfrm>
              <a:off x="414400" y="2575863"/>
              <a:ext cx="8892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D966"/>
                  </a:solidFill>
                </a:rPr>
                <a:t>Set de date</a:t>
              </a:r>
              <a:endParaRPr b="1">
                <a:solidFill>
                  <a:srgbClr val="FFD966"/>
                </a:solidFill>
              </a:endParaRPr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2197025" y="958538"/>
              <a:ext cx="8892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D966"/>
                  </a:solidFill>
                </a:rPr>
                <a:t>Dataset</a:t>
              </a:r>
              <a:endParaRPr b="1">
                <a:solidFill>
                  <a:srgbClr val="FFD9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D966"/>
                  </a:solidFill>
                </a:rPr>
                <a:t>testare</a:t>
              </a:r>
              <a:endParaRPr b="1">
                <a:solidFill>
                  <a:srgbClr val="FFD966"/>
                </a:solidFill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2118425" y="2499650"/>
              <a:ext cx="10287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D966"/>
                  </a:solidFill>
                </a:rPr>
                <a:t>Dataset</a:t>
              </a:r>
              <a:endParaRPr b="1">
                <a:solidFill>
                  <a:srgbClr val="FFD9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D966"/>
                  </a:solidFill>
                </a:rPr>
                <a:t>antrenare</a:t>
              </a:r>
              <a:endParaRPr b="1">
                <a:solidFill>
                  <a:srgbClr val="FFD966"/>
                </a:solidFill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4158400" y="2409900"/>
              <a:ext cx="954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D9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D966"/>
                  </a:solidFill>
                </a:rPr>
                <a:t>Algoritm</a:t>
              </a:r>
              <a:endParaRPr b="1">
                <a:solidFill>
                  <a:srgbClr val="FFD966"/>
                </a:solidFill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5906125" y="2575863"/>
              <a:ext cx="954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D966"/>
                  </a:solidFill>
                </a:rPr>
                <a:t>Evaluare</a:t>
              </a:r>
              <a:endParaRPr b="1">
                <a:solidFill>
                  <a:srgbClr val="FFD966"/>
                </a:solidFill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7710750" y="3643300"/>
              <a:ext cx="954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6666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1100">
                  <a:solidFill>
                    <a:srgbClr val="666666"/>
                  </a:solidFill>
                </a:rPr>
                <a:t>Date noi</a:t>
              </a:r>
              <a:endParaRPr b="1" sz="1100">
                <a:solidFill>
                  <a:srgbClr val="666666"/>
                </a:solidFill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7749800" y="1398300"/>
              <a:ext cx="954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6666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1100">
                  <a:solidFill>
                    <a:srgbClr val="666666"/>
                  </a:solidFill>
                </a:rPr>
                <a:t>Predicție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1. Colectarea datelor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16375"/>
            <a:ext cx="85206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o" sz="1400">
                <a:solidFill>
                  <a:schemeClr val="dk1"/>
                </a:solidFill>
              </a:rPr>
              <a:t>Setul de date poate fi colectat din diverse surse:</a:t>
            </a:r>
            <a:endParaRPr sz="14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ro">
                <a:solidFill>
                  <a:schemeClr val="dk1"/>
                </a:solidFill>
              </a:rPr>
              <a:t>cum ar fi un fișier, bază de date, senzor și multe alte astfel de surse, dar datele colectate nu pot fi utilizate direct pentru efectuarea procesului de învățare</a:t>
            </a:r>
            <a:endParaRPr sz="2900"/>
          </a:p>
        </p:txBody>
      </p:sp>
      <p:pic>
        <p:nvPicPr>
          <p:cNvPr id="82" name="Google Shape;82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75" y="2782175"/>
            <a:ext cx="2776775" cy="12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0450" y="2791250"/>
            <a:ext cx="3903324" cy="12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12087" l="7308" r="7308" t="0"/>
          <a:stretch/>
        </p:blipFill>
        <p:spPr>
          <a:xfrm>
            <a:off x="7097614" y="2781425"/>
            <a:ext cx="1662471" cy="12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 Preprocesarea datelor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o" sz="1600">
                <a:solidFill>
                  <a:schemeClr val="dk1"/>
                </a:solidFill>
              </a:rPr>
              <a:t>Preprocesarea datelor este un proces de curățare a datelor brute, adică datele sunt colectate din lumea reală și sunt convertite într-un set de date curat.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o" sz="1600">
                <a:solidFill>
                  <a:schemeClr val="dk1"/>
                </a:solidFill>
              </a:rPr>
              <a:t>Prin urmare, se execută anumiți pași pentru a converti datele într-un mic set de date curate, această parte a procesului fiind numită pre-procesare a datelor.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ce avem nevoie de preprocesare?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500">
                <a:solidFill>
                  <a:schemeClr val="dk1"/>
                </a:solidFill>
              </a:rPr>
              <a:t>Majoritatea datelor din lumea reală sunt dezordonate, unele dintre aceste tipuri de date sunt: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ro" sz="1500">
                <a:solidFill>
                  <a:schemeClr val="dk1"/>
                </a:solidFill>
              </a:rPr>
              <a:t>Date lipsă:</a:t>
            </a:r>
            <a:r>
              <a:rPr lang="ro" sz="1500">
                <a:solidFill>
                  <a:schemeClr val="dk1"/>
                </a:solidFill>
              </a:rPr>
              <a:t> datele lipsă pot fi găsite atunci când nu sunt create în mod continuu sau din cauza unor probleme tehnice din aplicație (sistemul IOT).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ro" sz="1500">
                <a:solidFill>
                  <a:schemeClr val="dk1"/>
                </a:solidFill>
              </a:rPr>
              <a:t>Date zgomotoase:</a:t>
            </a:r>
            <a:r>
              <a:rPr lang="ro" sz="1500">
                <a:solidFill>
                  <a:schemeClr val="dk1"/>
                </a:solidFill>
              </a:rPr>
              <a:t> Acest tip de date se mai numește conturatori, acest lucru poate apărea din cauza erorilor umane (omul colectează manual datele) sau a unei probleme tehnice a dispozitivului în momentul colectării datelor.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ro" sz="1500">
                <a:solidFill>
                  <a:schemeClr val="dk1"/>
                </a:solidFill>
              </a:rPr>
              <a:t>Date neconcordante:</a:t>
            </a:r>
            <a:r>
              <a:rPr lang="ro" sz="1500">
                <a:solidFill>
                  <a:schemeClr val="dk1"/>
                </a:solidFill>
              </a:rPr>
              <a:t> Acest tip de date ar putea fi colectate din cauza erorilor umane (greșeli cu numele sau valorile) sau duplicarea datelor.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Trei tipuri de date mai frecvente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2400">
                <a:solidFill>
                  <a:schemeClr val="dk1"/>
                </a:solidFill>
              </a:rPr>
              <a:t>1. </a:t>
            </a:r>
            <a:r>
              <a:rPr i="1" lang="ro" sz="2400">
                <a:solidFill>
                  <a:schemeClr val="dk1"/>
                </a:solidFill>
              </a:rPr>
              <a:t>Numeric </a:t>
            </a:r>
            <a:r>
              <a:rPr lang="ro" sz="2400">
                <a:solidFill>
                  <a:schemeClr val="dk1"/>
                </a:solidFill>
              </a:rPr>
              <a:t>de ex. venit, vârstă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2400">
                <a:solidFill>
                  <a:schemeClr val="dk1"/>
                </a:solidFill>
              </a:rPr>
              <a:t>2. </a:t>
            </a:r>
            <a:r>
              <a:rPr i="1" lang="ro" sz="2400">
                <a:solidFill>
                  <a:schemeClr val="dk1"/>
                </a:solidFill>
              </a:rPr>
              <a:t>Categorial </a:t>
            </a:r>
            <a:r>
              <a:rPr lang="ro" sz="2400">
                <a:solidFill>
                  <a:schemeClr val="dk1"/>
                </a:solidFill>
              </a:rPr>
              <a:t>de ex. gen, naționalitate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2400">
                <a:solidFill>
                  <a:schemeClr val="dk1"/>
                </a:solidFill>
              </a:rPr>
              <a:t>3. </a:t>
            </a:r>
            <a:r>
              <a:rPr i="1" lang="ro" sz="2400">
                <a:solidFill>
                  <a:schemeClr val="dk1"/>
                </a:solidFill>
              </a:rPr>
              <a:t>Ordinal </a:t>
            </a:r>
            <a:r>
              <a:rPr lang="ro" sz="2400">
                <a:solidFill>
                  <a:schemeClr val="dk1"/>
                </a:solidFill>
              </a:rPr>
              <a:t>de ex. scazut, mediu, ridicat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Cum se poate efectua pre-procesarea datelor?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ro" sz="1300">
                <a:solidFill>
                  <a:schemeClr val="dk1"/>
                </a:solidFill>
              </a:rPr>
              <a:t>Conversia datelor:</a:t>
            </a:r>
            <a:r>
              <a:rPr lang="ro" sz="1300">
                <a:solidFill>
                  <a:schemeClr val="dk1"/>
                </a:solidFill>
              </a:rPr>
              <a:t> După cum știm că modelele de învățare automată pot gestiona doar caracteristici numerice, prin urmare datele categorice și ordinale trebuie convertite cumva în caracteristici numerice.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ro" sz="1300">
                <a:solidFill>
                  <a:schemeClr val="dk1"/>
                </a:solidFill>
              </a:rPr>
              <a:t>Ignorarea valorilor lipsă:</a:t>
            </a:r>
            <a:r>
              <a:rPr lang="ro" sz="1300">
                <a:solidFill>
                  <a:schemeClr val="dk1"/>
                </a:solidFill>
              </a:rPr>
              <a:t> Ori de câte ori întâlnim date lipsă din setul de date, putem elimina rândul sau coloana de date în funcție de nevoile noastre.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ro" sz="1300">
                <a:solidFill>
                  <a:schemeClr val="dk1"/>
                </a:solidFill>
              </a:rPr>
              <a:t>Completarea valorilor lipsă:</a:t>
            </a:r>
            <a:r>
              <a:rPr lang="ro" sz="1300">
                <a:solidFill>
                  <a:schemeClr val="dk1"/>
                </a:solidFill>
              </a:rPr>
              <a:t> Ori de câte ori întâlnim date lipsă din setul de date, putem completa manual datele lipsă, cel mai frecvent se utilizează valoarea medie, medie sau cea mai mare frecvență.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ro" sz="1300">
                <a:solidFill>
                  <a:schemeClr val="dk1"/>
                </a:solidFill>
              </a:rPr>
              <a:t>Învățarea automată:</a:t>
            </a:r>
            <a:r>
              <a:rPr lang="ro" sz="1300">
                <a:solidFill>
                  <a:schemeClr val="dk1"/>
                </a:solidFill>
              </a:rPr>
              <a:t> dacă avem unele date lipsă, putem prevedea ce date vor fi prezente în poziția goală utilizând datele existente.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ro" sz="1300">
                <a:solidFill>
                  <a:schemeClr val="dk1"/>
                </a:solidFill>
              </a:rPr>
              <a:t>Detectarea valorilor aberante:</a:t>
            </a:r>
            <a:r>
              <a:rPr lang="ro" sz="1300">
                <a:solidFill>
                  <a:schemeClr val="dk1"/>
                </a:solidFill>
              </a:rPr>
              <a:t> există unele date de eroare care ar putea fi prezente în setul nostru de date care se abat drastic de la alte observații dintr-un set de date. [Exemplu: greutatea umană = 800 Kg; din cauza adăugării din greașeală.]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3. Cercetarea modelului care va fi cel mai potrivit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25" y="1117825"/>
            <a:ext cx="311024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53400" y="1215975"/>
            <a:ext cx="380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dk1"/>
                </a:solidFill>
              </a:rPr>
              <a:t>Cei mai utilizați algoritmi de clasificare: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o" sz="1500">
                <a:solidFill>
                  <a:schemeClr val="dk1"/>
                </a:solidFill>
              </a:rPr>
              <a:t>K cel mai apropiat vecin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o" sz="1500">
                <a:solidFill>
                  <a:schemeClr val="dk1"/>
                </a:solidFill>
              </a:rPr>
              <a:t>Naive Bayes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o" sz="1500">
                <a:solidFill>
                  <a:schemeClr val="dk1"/>
                </a:solidFill>
              </a:rPr>
              <a:t>Arbori de decizie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o" sz="1500">
                <a:solidFill>
                  <a:schemeClr val="dk1"/>
                </a:solidFill>
              </a:rPr>
              <a:t>Mașini cu suport vectorial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o" sz="1500">
                <a:solidFill>
                  <a:schemeClr val="dk1"/>
                </a:solidFill>
              </a:rPr>
              <a:t>Regresie logistică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o" sz="1500">
                <a:solidFill>
                  <a:schemeClr val="dk1"/>
                </a:solidFill>
              </a:rPr>
              <a:t>Rețele neurale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