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notesMasterIdLst>
    <p:notesMasterId r:id="rId24"/>
  </p:notesMasterIdLst>
  <p:sldIdLst>
    <p:sldId id="256" r:id="rId3"/>
    <p:sldId id="257" r:id="rId4"/>
    <p:sldId id="258" r:id="rId5"/>
    <p:sldId id="267" r:id="rId6"/>
    <p:sldId id="281" r:id="rId7"/>
    <p:sldId id="259" r:id="rId8"/>
    <p:sldId id="276" r:id="rId9"/>
    <p:sldId id="277" r:id="rId10"/>
    <p:sldId id="279" r:id="rId11"/>
    <p:sldId id="280" r:id="rId12"/>
    <p:sldId id="278" r:id="rId13"/>
    <p:sldId id="260" r:id="rId14"/>
    <p:sldId id="266" r:id="rId15"/>
    <p:sldId id="262" r:id="rId16"/>
    <p:sldId id="263" r:id="rId17"/>
    <p:sldId id="275" r:id="rId18"/>
    <p:sldId id="272" r:id="rId19"/>
    <p:sldId id="274" r:id="rId20"/>
    <p:sldId id="273"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ian Gotonoaga" initials="DG" lastIdx="1" clrIdx="0">
    <p:extLst>
      <p:ext uri="{19B8F6BF-5375-455C-9EA6-DF929625EA0E}">
        <p15:presenceInfo xmlns:p15="http://schemas.microsoft.com/office/powerpoint/2012/main" userId="Dorian Gotonoag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95" autoAdjust="0"/>
  </p:normalViewPr>
  <p:slideViewPr>
    <p:cSldViewPr snapToGrid="0">
      <p:cViewPr varScale="1">
        <p:scale>
          <a:sx n="69" d="100"/>
          <a:sy n="69"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F0FA-49A0-46F5-9436-6D3780FA0A87}"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10355DC-AF6C-4E57-9A57-F46065BCE64B}">
      <dgm:prSet/>
      <dgm:spPr/>
      <dgm:t>
        <a:bodyPr/>
        <a:lstStyle/>
        <a:p>
          <a:r>
            <a:rPr lang="ro-RO"/>
            <a:t>Echipa buna --&gt; lucru la timp, efectiv, corect.</a:t>
          </a:r>
          <a:endParaRPr lang="en-US"/>
        </a:p>
      </dgm:t>
    </dgm:pt>
    <dgm:pt modelId="{B242BB19-BD8D-423E-95C7-F2E4D8D7BAA7}" type="parTrans" cxnId="{8CC09282-E0E7-46D9-8F6A-30C9FA378344}">
      <dgm:prSet/>
      <dgm:spPr/>
      <dgm:t>
        <a:bodyPr/>
        <a:lstStyle/>
        <a:p>
          <a:endParaRPr lang="en-US"/>
        </a:p>
      </dgm:t>
    </dgm:pt>
    <dgm:pt modelId="{58CE2137-9098-4750-B3CF-0710C2AF5EFB}" type="sibTrans" cxnId="{8CC09282-E0E7-46D9-8F6A-30C9FA378344}">
      <dgm:prSet/>
      <dgm:spPr/>
      <dgm:t>
        <a:bodyPr/>
        <a:lstStyle/>
        <a:p>
          <a:endParaRPr lang="en-US"/>
        </a:p>
      </dgm:t>
    </dgm:pt>
    <dgm:pt modelId="{DEB822CB-0FB8-40D6-82AA-95E4E34374EA}">
      <dgm:prSet/>
      <dgm:spPr/>
      <dgm:t>
        <a:bodyPr/>
        <a:lstStyle/>
        <a:p>
          <a:r>
            <a:rPr lang="ro-RO"/>
            <a:t>Buna determinare de timp --&gt; start bun, efectiv, inovativ.</a:t>
          </a:r>
          <a:endParaRPr lang="en-US"/>
        </a:p>
      </dgm:t>
    </dgm:pt>
    <dgm:pt modelId="{FEE31632-1D77-486B-9C94-85DF891E5905}" type="parTrans" cxnId="{A6B7C59F-CE27-4CC0-A843-7200E7D394FE}">
      <dgm:prSet/>
      <dgm:spPr/>
      <dgm:t>
        <a:bodyPr/>
        <a:lstStyle/>
        <a:p>
          <a:endParaRPr lang="en-US"/>
        </a:p>
      </dgm:t>
    </dgm:pt>
    <dgm:pt modelId="{905CAC4A-2019-4247-BE29-8800E7881128}" type="sibTrans" cxnId="{A6B7C59F-CE27-4CC0-A843-7200E7D394FE}">
      <dgm:prSet/>
      <dgm:spPr/>
      <dgm:t>
        <a:bodyPr/>
        <a:lstStyle/>
        <a:p>
          <a:endParaRPr lang="en-US"/>
        </a:p>
      </dgm:t>
    </dgm:pt>
    <dgm:pt modelId="{31AA3060-0B27-46EB-A238-9E987A539557}">
      <dgm:prSet/>
      <dgm:spPr/>
      <dgm:t>
        <a:bodyPr/>
        <a:lstStyle/>
        <a:p>
          <a:r>
            <a:rPr lang="ro-RO"/>
            <a:t>Proiect fara investitii --&gt; proiect fara viitor.</a:t>
          </a:r>
          <a:endParaRPr lang="en-US"/>
        </a:p>
      </dgm:t>
    </dgm:pt>
    <dgm:pt modelId="{5A526E5D-A834-4876-A380-5FF514799FE5}" type="parTrans" cxnId="{F2F7E6FE-D8AD-4837-BC12-F02F428B92EB}">
      <dgm:prSet/>
      <dgm:spPr/>
      <dgm:t>
        <a:bodyPr/>
        <a:lstStyle/>
        <a:p>
          <a:endParaRPr lang="en-US"/>
        </a:p>
      </dgm:t>
    </dgm:pt>
    <dgm:pt modelId="{104625A6-6389-4B53-93EB-E5A9A366BB7D}" type="sibTrans" cxnId="{F2F7E6FE-D8AD-4837-BC12-F02F428B92EB}">
      <dgm:prSet/>
      <dgm:spPr/>
      <dgm:t>
        <a:bodyPr/>
        <a:lstStyle/>
        <a:p>
          <a:endParaRPr lang="en-US"/>
        </a:p>
      </dgm:t>
    </dgm:pt>
    <dgm:pt modelId="{7EF41B53-5256-4979-9FA2-6FC8FB8FA562}" type="pres">
      <dgm:prSet presAssocID="{E07DF0FA-49A0-46F5-9436-6D3780FA0A87}" presName="hierChild1" presStyleCnt="0">
        <dgm:presLayoutVars>
          <dgm:chPref val="1"/>
          <dgm:dir/>
          <dgm:animOne val="branch"/>
          <dgm:animLvl val="lvl"/>
          <dgm:resizeHandles/>
        </dgm:presLayoutVars>
      </dgm:prSet>
      <dgm:spPr/>
    </dgm:pt>
    <dgm:pt modelId="{96289E0D-F83C-47C9-9B38-40FE1E2F35B9}" type="pres">
      <dgm:prSet presAssocID="{610355DC-AF6C-4E57-9A57-F46065BCE64B}" presName="hierRoot1" presStyleCnt="0"/>
      <dgm:spPr/>
    </dgm:pt>
    <dgm:pt modelId="{9EAABE82-654C-4FAB-94AB-ADD3DC328680}" type="pres">
      <dgm:prSet presAssocID="{610355DC-AF6C-4E57-9A57-F46065BCE64B}" presName="composite" presStyleCnt="0"/>
      <dgm:spPr/>
    </dgm:pt>
    <dgm:pt modelId="{265F9263-4FB6-4770-87C8-16C441016907}" type="pres">
      <dgm:prSet presAssocID="{610355DC-AF6C-4E57-9A57-F46065BCE64B}" presName="background" presStyleLbl="node0" presStyleIdx="0" presStyleCnt="3"/>
      <dgm:spPr/>
    </dgm:pt>
    <dgm:pt modelId="{DCEFD1E2-A684-4A2A-A19B-3EB499A55140}" type="pres">
      <dgm:prSet presAssocID="{610355DC-AF6C-4E57-9A57-F46065BCE64B}" presName="text" presStyleLbl="fgAcc0" presStyleIdx="0" presStyleCnt="3">
        <dgm:presLayoutVars>
          <dgm:chPref val="3"/>
        </dgm:presLayoutVars>
      </dgm:prSet>
      <dgm:spPr/>
    </dgm:pt>
    <dgm:pt modelId="{79D2D81B-22B3-4A1E-BF63-EB518F6F5D6F}" type="pres">
      <dgm:prSet presAssocID="{610355DC-AF6C-4E57-9A57-F46065BCE64B}" presName="hierChild2" presStyleCnt="0"/>
      <dgm:spPr/>
    </dgm:pt>
    <dgm:pt modelId="{855E7D75-D801-49F7-9C61-1140534EC375}" type="pres">
      <dgm:prSet presAssocID="{DEB822CB-0FB8-40D6-82AA-95E4E34374EA}" presName="hierRoot1" presStyleCnt="0"/>
      <dgm:spPr/>
    </dgm:pt>
    <dgm:pt modelId="{EF90AC4C-EA47-449C-B829-449C4F37F85C}" type="pres">
      <dgm:prSet presAssocID="{DEB822CB-0FB8-40D6-82AA-95E4E34374EA}" presName="composite" presStyleCnt="0"/>
      <dgm:spPr/>
    </dgm:pt>
    <dgm:pt modelId="{A0629DD5-6543-4287-B096-EE32A6831313}" type="pres">
      <dgm:prSet presAssocID="{DEB822CB-0FB8-40D6-82AA-95E4E34374EA}" presName="background" presStyleLbl="node0" presStyleIdx="1" presStyleCnt="3"/>
      <dgm:spPr/>
    </dgm:pt>
    <dgm:pt modelId="{5433AFFA-6A21-4AC8-A326-79293C3D4786}" type="pres">
      <dgm:prSet presAssocID="{DEB822CB-0FB8-40D6-82AA-95E4E34374EA}" presName="text" presStyleLbl="fgAcc0" presStyleIdx="1" presStyleCnt="3">
        <dgm:presLayoutVars>
          <dgm:chPref val="3"/>
        </dgm:presLayoutVars>
      </dgm:prSet>
      <dgm:spPr/>
    </dgm:pt>
    <dgm:pt modelId="{5C23D8DF-B729-44BA-B8A3-7904C89A295D}" type="pres">
      <dgm:prSet presAssocID="{DEB822CB-0FB8-40D6-82AA-95E4E34374EA}" presName="hierChild2" presStyleCnt="0"/>
      <dgm:spPr/>
    </dgm:pt>
    <dgm:pt modelId="{F2A5D725-89EB-473B-8300-8124C8162390}" type="pres">
      <dgm:prSet presAssocID="{31AA3060-0B27-46EB-A238-9E987A539557}" presName="hierRoot1" presStyleCnt="0"/>
      <dgm:spPr/>
    </dgm:pt>
    <dgm:pt modelId="{E3CC25BD-7B85-4081-8D53-2912014D0240}" type="pres">
      <dgm:prSet presAssocID="{31AA3060-0B27-46EB-A238-9E987A539557}" presName="composite" presStyleCnt="0"/>
      <dgm:spPr/>
    </dgm:pt>
    <dgm:pt modelId="{45BAF1EE-6DDA-4A35-9021-AF2EB55377BF}" type="pres">
      <dgm:prSet presAssocID="{31AA3060-0B27-46EB-A238-9E987A539557}" presName="background" presStyleLbl="node0" presStyleIdx="2" presStyleCnt="3"/>
      <dgm:spPr/>
    </dgm:pt>
    <dgm:pt modelId="{E448B3C9-AB73-44C1-8D42-6895644972C6}" type="pres">
      <dgm:prSet presAssocID="{31AA3060-0B27-46EB-A238-9E987A539557}" presName="text" presStyleLbl="fgAcc0" presStyleIdx="2" presStyleCnt="3">
        <dgm:presLayoutVars>
          <dgm:chPref val="3"/>
        </dgm:presLayoutVars>
      </dgm:prSet>
      <dgm:spPr/>
    </dgm:pt>
    <dgm:pt modelId="{24FD0F72-DF69-43D9-B530-E224E986C023}" type="pres">
      <dgm:prSet presAssocID="{31AA3060-0B27-46EB-A238-9E987A539557}" presName="hierChild2" presStyleCnt="0"/>
      <dgm:spPr/>
    </dgm:pt>
  </dgm:ptLst>
  <dgm:cxnLst>
    <dgm:cxn modelId="{9A49F73E-57E3-4463-AFD5-B3581F2E5616}" type="presOf" srcId="{31AA3060-0B27-46EB-A238-9E987A539557}" destId="{E448B3C9-AB73-44C1-8D42-6895644972C6}" srcOrd="0" destOrd="0" presId="urn:microsoft.com/office/officeart/2005/8/layout/hierarchy1"/>
    <dgm:cxn modelId="{8CC09282-E0E7-46D9-8F6A-30C9FA378344}" srcId="{E07DF0FA-49A0-46F5-9436-6D3780FA0A87}" destId="{610355DC-AF6C-4E57-9A57-F46065BCE64B}" srcOrd="0" destOrd="0" parTransId="{B242BB19-BD8D-423E-95C7-F2E4D8D7BAA7}" sibTransId="{58CE2137-9098-4750-B3CF-0710C2AF5EFB}"/>
    <dgm:cxn modelId="{A6B7C59F-CE27-4CC0-A843-7200E7D394FE}" srcId="{E07DF0FA-49A0-46F5-9436-6D3780FA0A87}" destId="{DEB822CB-0FB8-40D6-82AA-95E4E34374EA}" srcOrd="1" destOrd="0" parTransId="{FEE31632-1D77-486B-9C94-85DF891E5905}" sibTransId="{905CAC4A-2019-4247-BE29-8800E7881128}"/>
    <dgm:cxn modelId="{550C09A5-B726-418E-A094-D3761C53AAD5}" type="presOf" srcId="{DEB822CB-0FB8-40D6-82AA-95E4E34374EA}" destId="{5433AFFA-6A21-4AC8-A326-79293C3D4786}" srcOrd="0" destOrd="0" presId="urn:microsoft.com/office/officeart/2005/8/layout/hierarchy1"/>
    <dgm:cxn modelId="{FD0A1ABC-0017-4D01-9C12-E6C638A866D7}" type="presOf" srcId="{610355DC-AF6C-4E57-9A57-F46065BCE64B}" destId="{DCEFD1E2-A684-4A2A-A19B-3EB499A55140}" srcOrd="0" destOrd="0" presId="urn:microsoft.com/office/officeart/2005/8/layout/hierarchy1"/>
    <dgm:cxn modelId="{197F85C2-96BC-400A-867E-0C12855656B1}" type="presOf" srcId="{E07DF0FA-49A0-46F5-9436-6D3780FA0A87}" destId="{7EF41B53-5256-4979-9FA2-6FC8FB8FA562}" srcOrd="0" destOrd="0" presId="urn:microsoft.com/office/officeart/2005/8/layout/hierarchy1"/>
    <dgm:cxn modelId="{F2F7E6FE-D8AD-4837-BC12-F02F428B92EB}" srcId="{E07DF0FA-49A0-46F5-9436-6D3780FA0A87}" destId="{31AA3060-0B27-46EB-A238-9E987A539557}" srcOrd="2" destOrd="0" parTransId="{5A526E5D-A834-4876-A380-5FF514799FE5}" sibTransId="{104625A6-6389-4B53-93EB-E5A9A366BB7D}"/>
    <dgm:cxn modelId="{2FC1D72C-C5A8-43E9-BBA9-1998B34C2F24}" type="presParOf" srcId="{7EF41B53-5256-4979-9FA2-6FC8FB8FA562}" destId="{96289E0D-F83C-47C9-9B38-40FE1E2F35B9}" srcOrd="0" destOrd="0" presId="urn:microsoft.com/office/officeart/2005/8/layout/hierarchy1"/>
    <dgm:cxn modelId="{045359DD-89CE-407C-81F6-F9BD5C5327B3}" type="presParOf" srcId="{96289E0D-F83C-47C9-9B38-40FE1E2F35B9}" destId="{9EAABE82-654C-4FAB-94AB-ADD3DC328680}" srcOrd="0" destOrd="0" presId="urn:microsoft.com/office/officeart/2005/8/layout/hierarchy1"/>
    <dgm:cxn modelId="{BC1A589C-D2FA-43B2-82CC-15124258C9CF}" type="presParOf" srcId="{9EAABE82-654C-4FAB-94AB-ADD3DC328680}" destId="{265F9263-4FB6-4770-87C8-16C441016907}" srcOrd="0" destOrd="0" presId="urn:microsoft.com/office/officeart/2005/8/layout/hierarchy1"/>
    <dgm:cxn modelId="{E7F1E7CD-4EB3-484A-BC4F-C0E9027F9CEC}" type="presParOf" srcId="{9EAABE82-654C-4FAB-94AB-ADD3DC328680}" destId="{DCEFD1E2-A684-4A2A-A19B-3EB499A55140}" srcOrd="1" destOrd="0" presId="urn:microsoft.com/office/officeart/2005/8/layout/hierarchy1"/>
    <dgm:cxn modelId="{93BAC981-2D66-4FBF-BE30-CAD32206A91B}" type="presParOf" srcId="{96289E0D-F83C-47C9-9B38-40FE1E2F35B9}" destId="{79D2D81B-22B3-4A1E-BF63-EB518F6F5D6F}" srcOrd="1" destOrd="0" presId="urn:microsoft.com/office/officeart/2005/8/layout/hierarchy1"/>
    <dgm:cxn modelId="{CE6B5F13-94FA-41FA-9671-604DCB2D85EC}" type="presParOf" srcId="{7EF41B53-5256-4979-9FA2-6FC8FB8FA562}" destId="{855E7D75-D801-49F7-9C61-1140534EC375}" srcOrd="1" destOrd="0" presId="urn:microsoft.com/office/officeart/2005/8/layout/hierarchy1"/>
    <dgm:cxn modelId="{94DCAE78-FD6D-4A19-BBF0-2AEE569ABE66}" type="presParOf" srcId="{855E7D75-D801-49F7-9C61-1140534EC375}" destId="{EF90AC4C-EA47-449C-B829-449C4F37F85C}" srcOrd="0" destOrd="0" presId="urn:microsoft.com/office/officeart/2005/8/layout/hierarchy1"/>
    <dgm:cxn modelId="{7131B83F-A470-40C0-B744-C5FE19725A07}" type="presParOf" srcId="{EF90AC4C-EA47-449C-B829-449C4F37F85C}" destId="{A0629DD5-6543-4287-B096-EE32A6831313}" srcOrd="0" destOrd="0" presId="urn:microsoft.com/office/officeart/2005/8/layout/hierarchy1"/>
    <dgm:cxn modelId="{ABBD2B79-43B0-4F63-9E59-C2EBCC9E75B1}" type="presParOf" srcId="{EF90AC4C-EA47-449C-B829-449C4F37F85C}" destId="{5433AFFA-6A21-4AC8-A326-79293C3D4786}" srcOrd="1" destOrd="0" presId="urn:microsoft.com/office/officeart/2005/8/layout/hierarchy1"/>
    <dgm:cxn modelId="{6BF732AA-48C4-4EE0-AC81-8CA829912E3E}" type="presParOf" srcId="{855E7D75-D801-49F7-9C61-1140534EC375}" destId="{5C23D8DF-B729-44BA-B8A3-7904C89A295D}" srcOrd="1" destOrd="0" presId="urn:microsoft.com/office/officeart/2005/8/layout/hierarchy1"/>
    <dgm:cxn modelId="{D23F48CB-5CFF-4567-883D-A805AB8AEC9E}" type="presParOf" srcId="{7EF41B53-5256-4979-9FA2-6FC8FB8FA562}" destId="{F2A5D725-89EB-473B-8300-8124C8162390}" srcOrd="2" destOrd="0" presId="urn:microsoft.com/office/officeart/2005/8/layout/hierarchy1"/>
    <dgm:cxn modelId="{89889AEF-58F9-46D7-9331-9FD7D9C18E1E}" type="presParOf" srcId="{F2A5D725-89EB-473B-8300-8124C8162390}" destId="{E3CC25BD-7B85-4081-8D53-2912014D0240}" srcOrd="0" destOrd="0" presId="urn:microsoft.com/office/officeart/2005/8/layout/hierarchy1"/>
    <dgm:cxn modelId="{10170C80-6DAD-41E4-95E1-919291AB753C}" type="presParOf" srcId="{E3CC25BD-7B85-4081-8D53-2912014D0240}" destId="{45BAF1EE-6DDA-4A35-9021-AF2EB55377BF}" srcOrd="0" destOrd="0" presId="urn:microsoft.com/office/officeart/2005/8/layout/hierarchy1"/>
    <dgm:cxn modelId="{6582B323-2758-4C80-986D-033FC4C8D420}" type="presParOf" srcId="{E3CC25BD-7B85-4081-8D53-2912014D0240}" destId="{E448B3C9-AB73-44C1-8D42-6895644972C6}" srcOrd="1" destOrd="0" presId="urn:microsoft.com/office/officeart/2005/8/layout/hierarchy1"/>
    <dgm:cxn modelId="{AC22DEDB-168B-4D9B-8E79-6D531AF9BCA0}" type="presParOf" srcId="{F2A5D725-89EB-473B-8300-8124C8162390}" destId="{24FD0F72-DF69-43D9-B530-E224E986C02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F9263-4FB6-4770-87C8-16C441016907}">
      <dsp:nvSpPr>
        <dsp:cNvPr id="0" name=""/>
        <dsp:cNvSpPr/>
      </dsp:nvSpPr>
      <dsp:spPr>
        <a:xfrm>
          <a:off x="0" y="664227"/>
          <a:ext cx="2667278" cy="1693722"/>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FD1E2-A684-4A2A-A19B-3EB499A55140}">
      <dsp:nvSpPr>
        <dsp:cNvPr id="0" name=""/>
        <dsp:cNvSpPr/>
      </dsp:nvSpPr>
      <dsp:spPr>
        <a:xfrm>
          <a:off x="296364" y="945773"/>
          <a:ext cx="2667278" cy="1693722"/>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o-RO" sz="2300" kern="1200"/>
            <a:t>Echipa buna --&gt; lucru la timp, efectiv, corect.</a:t>
          </a:r>
          <a:endParaRPr lang="en-US" sz="2300" kern="1200"/>
        </a:p>
      </dsp:txBody>
      <dsp:txXfrm>
        <a:off x="345971" y="995380"/>
        <a:ext cx="2568064" cy="1594508"/>
      </dsp:txXfrm>
    </dsp:sp>
    <dsp:sp modelId="{A0629DD5-6543-4287-B096-EE32A6831313}">
      <dsp:nvSpPr>
        <dsp:cNvPr id="0" name=""/>
        <dsp:cNvSpPr/>
      </dsp:nvSpPr>
      <dsp:spPr>
        <a:xfrm>
          <a:off x="3260007" y="664227"/>
          <a:ext cx="2667278" cy="1693722"/>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3AFFA-6A21-4AC8-A326-79293C3D4786}">
      <dsp:nvSpPr>
        <dsp:cNvPr id="0" name=""/>
        <dsp:cNvSpPr/>
      </dsp:nvSpPr>
      <dsp:spPr>
        <a:xfrm>
          <a:off x="3556371" y="945773"/>
          <a:ext cx="2667278" cy="1693722"/>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o-RO" sz="2300" kern="1200"/>
            <a:t>Buna determinare de timp --&gt; start bun, efectiv, inovativ.</a:t>
          </a:r>
          <a:endParaRPr lang="en-US" sz="2300" kern="1200"/>
        </a:p>
      </dsp:txBody>
      <dsp:txXfrm>
        <a:off x="3605978" y="995380"/>
        <a:ext cx="2568064" cy="1594508"/>
      </dsp:txXfrm>
    </dsp:sp>
    <dsp:sp modelId="{45BAF1EE-6DDA-4A35-9021-AF2EB55377BF}">
      <dsp:nvSpPr>
        <dsp:cNvPr id="0" name=""/>
        <dsp:cNvSpPr/>
      </dsp:nvSpPr>
      <dsp:spPr>
        <a:xfrm>
          <a:off x="6520014" y="664227"/>
          <a:ext cx="2667278" cy="1693722"/>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48B3C9-AB73-44C1-8D42-6895644972C6}">
      <dsp:nvSpPr>
        <dsp:cNvPr id="0" name=""/>
        <dsp:cNvSpPr/>
      </dsp:nvSpPr>
      <dsp:spPr>
        <a:xfrm>
          <a:off x="6816379" y="945773"/>
          <a:ext cx="2667278" cy="1693722"/>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o-RO" sz="2300" kern="1200"/>
            <a:t>Proiect fara investitii --&gt; proiect fara viitor.</a:t>
          </a:r>
          <a:endParaRPr lang="en-US" sz="2300" kern="1200"/>
        </a:p>
      </dsp:txBody>
      <dsp:txXfrm>
        <a:off x="6865986" y="995380"/>
        <a:ext cx="2568064" cy="15945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MD"/>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D9AD9-8F30-49EB-9B14-BCC02423AE8C}" type="datetimeFigureOut">
              <a:rPr lang="ro-MD" smtClean="0"/>
              <a:t>19.01.2021</a:t>
            </a:fld>
            <a:endParaRPr lang="ro-MD"/>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MD"/>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o-MD"/>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MD"/>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75F15-444A-4748-9116-770E8F561C4B}" type="slidenum">
              <a:rPr lang="ro-MD" smtClean="0"/>
              <a:t>‹#›</a:t>
            </a:fld>
            <a:endParaRPr lang="ro-MD"/>
          </a:p>
        </p:txBody>
      </p:sp>
    </p:spTree>
    <p:extLst>
      <p:ext uri="{BB962C8B-B14F-4D97-AF65-F5344CB8AC3E}">
        <p14:creationId xmlns:p14="http://schemas.microsoft.com/office/powerpoint/2010/main" val="239769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o-RO" dirty="0"/>
              <a:t>Maxim - introducere, prezentarea membrilor echipei</a:t>
            </a:r>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1</a:t>
            </a:fld>
            <a:endParaRPr lang="ro-MD"/>
          </a:p>
        </p:txBody>
      </p:sp>
    </p:spTree>
    <p:extLst>
      <p:ext uri="{BB962C8B-B14F-4D97-AF65-F5344CB8AC3E}">
        <p14:creationId xmlns:p14="http://schemas.microsoft.com/office/powerpoint/2010/main" val="341842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nSpc>
                <a:spcPct val="115000"/>
              </a:lnSpc>
              <a:buNone/>
            </a:pPr>
            <a:r>
              <a:rPr lang="ro-RO" sz="1200" dirty="0">
                <a:effectLst/>
                <a:latin typeface="Times New Roman" panose="02020603050405020304" pitchFamily="18" charset="0"/>
                <a:ea typeface="Times New Roman" panose="02020603050405020304" pitchFamily="18" charset="0"/>
              </a:rPr>
              <a:t>Identificarea</a:t>
            </a:r>
            <a:r>
              <a:rPr lang="ro-MD" sz="1200" dirty="0">
                <a:effectLst/>
                <a:latin typeface="Times New Roman" panose="02020603050405020304" pitchFamily="18" charset="0"/>
                <a:ea typeface="Times New Roman" panose="02020603050405020304" pitchFamily="18" charset="0"/>
              </a:rPr>
              <a:t> și analiza riscurilor proiectului înseamnă evaluarea probabilității apariției unor riscuri și a impactului lor.</a:t>
            </a:r>
            <a:endParaRPr lang="ro-MD" sz="1200" dirty="0">
              <a:effectLst/>
              <a:latin typeface="Arial" panose="020B0604020202020204" pitchFamily="34" charset="0"/>
              <a:ea typeface="Arial" panose="020B0604020202020204" pitchFamily="34" charset="0"/>
            </a:endParaRPr>
          </a:p>
          <a:p>
            <a:pPr marL="0" indent="0">
              <a:lnSpc>
                <a:spcPct val="115000"/>
              </a:lnSpc>
              <a:buNone/>
            </a:pPr>
            <a:endParaRPr lang="ro-MD" sz="1200" dirty="0">
              <a:effectLst/>
              <a:latin typeface="Times New Roman" panose="02020603050405020304" pitchFamily="18" charset="0"/>
              <a:ea typeface="Times New Roman" panose="02020603050405020304" pitchFamily="18" charset="0"/>
            </a:endParaRPr>
          </a:p>
          <a:p>
            <a:pPr marL="0" indent="0">
              <a:lnSpc>
                <a:spcPct val="115000"/>
              </a:lnSpc>
              <a:buNone/>
            </a:pPr>
            <a:r>
              <a:rPr lang="ro-MD" sz="1200" dirty="0">
                <a:effectLst/>
                <a:latin typeface="Times New Roman" panose="02020603050405020304" pitchFamily="18" charset="0"/>
                <a:ea typeface="Times New Roman" panose="02020603050405020304" pitchFamily="18" charset="0"/>
              </a:rPr>
              <a:t>Procesul de identificare a riscurilor reprezintă primul pas în demersul de management al riscului. Prin aceasta, ne propunem să identificăm toate sursele posibile de risc cu scopul eliminării sau diminuării efectelor pe care acestea le pot produce.</a:t>
            </a:r>
            <a:endParaRPr lang="ro-MD" sz="1200" dirty="0">
              <a:effectLst/>
              <a:latin typeface="Arial" panose="020B0604020202020204" pitchFamily="34" charset="0"/>
              <a:ea typeface="Arial" panose="020B0604020202020204" pitchFamily="34" charset="0"/>
            </a:endParaRPr>
          </a:p>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12</a:t>
            </a:fld>
            <a:endParaRPr lang="ro-MD"/>
          </a:p>
        </p:txBody>
      </p:sp>
    </p:spTree>
    <p:extLst>
      <p:ext uri="{BB962C8B-B14F-4D97-AF65-F5344CB8AC3E}">
        <p14:creationId xmlns:p14="http://schemas.microsoft.com/office/powerpoint/2010/main" val="289482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o-MD" dirty="0"/>
              <a:t>Maxim</a:t>
            </a:r>
          </a:p>
        </p:txBody>
      </p:sp>
      <p:sp>
        <p:nvSpPr>
          <p:cNvPr id="4" name="Номер слайда 3"/>
          <p:cNvSpPr>
            <a:spLocks noGrp="1"/>
          </p:cNvSpPr>
          <p:nvPr>
            <p:ph type="sldNum" sz="quarter" idx="5"/>
          </p:nvPr>
        </p:nvSpPr>
        <p:spPr/>
        <p:txBody>
          <a:bodyPr/>
          <a:lstStyle/>
          <a:p>
            <a:fld id="{B5575F15-444A-4748-9116-770E8F561C4B}" type="slidenum">
              <a:rPr lang="ro-MD" smtClean="0"/>
              <a:t>16</a:t>
            </a:fld>
            <a:endParaRPr lang="ro-MD"/>
          </a:p>
        </p:txBody>
      </p:sp>
    </p:spTree>
    <p:extLst>
      <p:ext uri="{BB962C8B-B14F-4D97-AF65-F5344CB8AC3E}">
        <p14:creationId xmlns:p14="http://schemas.microsoft.com/office/powerpoint/2010/main" val="396196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o-MD" dirty="0"/>
              <a:t>Maxim</a:t>
            </a:r>
          </a:p>
        </p:txBody>
      </p:sp>
      <p:sp>
        <p:nvSpPr>
          <p:cNvPr id="4" name="Номер слайда 3"/>
          <p:cNvSpPr>
            <a:spLocks noGrp="1"/>
          </p:cNvSpPr>
          <p:nvPr>
            <p:ph type="sldNum" sz="quarter" idx="5"/>
          </p:nvPr>
        </p:nvSpPr>
        <p:spPr/>
        <p:txBody>
          <a:bodyPr/>
          <a:lstStyle/>
          <a:p>
            <a:fld id="{B5575F15-444A-4748-9116-770E8F561C4B}" type="slidenum">
              <a:rPr lang="ro-MD" smtClean="0"/>
              <a:t>17</a:t>
            </a:fld>
            <a:endParaRPr lang="ro-MD"/>
          </a:p>
        </p:txBody>
      </p:sp>
    </p:spTree>
    <p:extLst>
      <p:ext uri="{BB962C8B-B14F-4D97-AF65-F5344CB8AC3E}">
        <p14:creationId xmlns:p14="http://schemas.microsoft.com/office/powerpoint/2010/main" val="3071416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effectLst/>
              </a:rPr>
              <a:t>Grupul de inițiativă nu are o experiență în implementarea proiectelor, dar membrii grupului în parte dețin diferite abilități necesare care pot fi observate în CV-urile acestora. Membrii grupului de inițiativă au trecut cursul de Management al Proiectelor și dețin cunoștințe despre situația masei plastice din mun. Chișinău ca urmare a întâlnirilor cu factorii de decizie: gunoaiele, experimentele proprii pe acumularea plasticului. De asemenea, cunoștințele în domeniul IT vor fi de ajutor în implementarea acestui proiect care are scopul de a implementa o soluție IT în linia de prelucrare </a:t>
            </a:r>
            <a:r>
              <a:rPr lang="ro-MO" dirty="0">
                <a:effectLst/>
              </a:rPr>
              <a:t>și producere a masei plastice</a:t>
            </a:r>
            <a:r>
              <a:rPr lang="ro-RO" dirty="0">
                <a:effectLst/>
              </a:rPr>
              <a:t>.</a:t>
            </a:r>
            <a:endParaRPr lang="ro-MO" dirty="0">
              <a:effectLst/>
            </a:endParaRPr>
          </a:p>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19</a:t>
            </a:fld>
            <a:endParaRPr lang="ro-MD"/>
          </a:p>
        </p:txBody>
      </p:sp>
    </p:spTree>
    <p:extLst>
      <p:ext uri="{BB962C8B-B14F-4D97-AF65-F5344CB8AC3E}">
        <p14:creationId xmlns:p14="http://schemas.microsoft.com/office/powerpoint/2010/main" val="1568497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20</a:t>
            </a:fld>
            <a:endParaRPr lang="ro-MD"/>
          </a:p>
        </p:txBody>
      </p:sp>
    </p:spTree>
    <p:extLst>
      <p:ext uri="{BB962C8B-B14F-4D97-AF65-F5344CB8AC3E}">
        <p14:creationId xmlns:p14="http://schemas.microsoft.com/office/powerpoint/2010/main" val="116153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o-RO" dirty="0"/>
              <a:t>Maxim</a:t>
            </a:r>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21</a:t>
            </a:fld>
            <a:endParaRPr lang="ro-MD"/>
          </a:p>
        </p:txBody>
      </p:sp>
    </p:spTree>
    <p:extLst>
      <p:ext uri="{BB962C8B-B14F-4D97-AF65-F5344CB8AC3E}">
        <p14:creationId xmlns:p14="http://schemas.microsoft.com/office/powerpoint/2010/main" val="188766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o-RO" dirty="0"/>
              <a:t>Dorian</a:t>
            </a:r>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2</a:t>
            </a:fld>
            <a:endParaRPr lang="ro-MD"/>
          </a:p>
        </p:txBody>
      </p:sp>
    </p:spTree>
    <p:extLst>
      <p:ext uri="{BB962C8B-B14F-4D97-AF65-F5344CB8AC3E}">
        <p14:creationId xmlns:p14="http://schemas.microsoft.com/office/powerpoint/2010/main" val="2950602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Matricea priorităților este o diagramă simplă, utilă în determinarea priorităților, pentru a obține un randament ridicat. Pentru a folosi timpul, energia și talentul echipei în mod eficient, vom identifica activitățile importante sau urgente, precum și pe cele care trebuie delegate sau evitate, pentru a putea aloca mai mult timp activităților care aduc valoare adăugată.</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dirty="0"/>
          </a:p>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5</a:t>
            </a:fld>
            <a:endParaRPr lang="ro-MD"/>
          </a:p>
        </p:txBody>
      </p:sp>
    </p:spTree>
    <p:extLst>
      <p:ext uri="{BB962C8B-B14F-4D97-AF65-F5344CB8AC3E}">
        <p14:creationId xmlns:p14="http://schemas.microsoft.com/office/powerpoint/2010/main" val="414214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Activităţile</a:t>
            </a: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proiectului sunt </a:t>
            </a:r>
            <a:r>
              <a:rPr lang="ro"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acţiuni</a:t>
            </a: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care trebuiesc întreprinse, </a:t>
            </a:r>
            <a:r>
              <a:rPr lang="ro"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folosind</a:t>
            </a: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resursele materiale şi umane (</a:t>
            </a:r>
            <a:r>
              <a:rPr lang="ro"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mijloacele</a:t>
            </a: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pentru a </a:t>
            </a:r>
            <a:r>
              <a:rPr lang="ro"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produce rezultatele</a:t>
            </a: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propuse în cadrul proiectului. Planul de activităţi este reprezentarea grafică sau în formă tabelară a modului şi consecutivităţii de realizare a activităţilor.</a:t>
            </a:r>
            <a:r>
              <a:rPr lang="ru-RU"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dirty="0"/>
          </a:p>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6</a:t>
            </a:fld>
            <a:endParaRPr lang="ro-MD"/>
          </a:p>
        </p:txBody>
      </p:sp>
    </p:spTree>
    <p:extLst>
      <p:ext uri="{BB962C8B-B14F-4D97-AF65-F5344CB8AC3E}">
        <p14:creationId xmlns:p14="http://schemas.microsoft.com/office/powerpoint/2010/main" val="400600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Diagrama Gantt este un instrument deosebit de important în managementul proiectelor. Diagrama Gantt permite evidențierea grafică a activităților desfășurate, pentru implementarea proiectului și a orizontului de timp estimat. Cu ajutorul său, se pot obține informații despre stadiul fizic de realizare al activităților și despre eventualele depășiri de termen.</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dirty="0"/>
          </a:p>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7</a:t>
            </a:fld>
            <a:endParaRPr lang="ro-MD"/>
          </a:p>
        </p:txBody>
      </p:sp>
    </p:spTree>
    <p:extLst>
      <p:ext uri="{BB962C8B-B14F-4D97-AF65-F5344CB8AC3E}">
        <p14:creationId xmlns:p14="http://schemas.microsoft.com/office/powerpoint/2010/main" val="64355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Stabilirea unui buget inițial de cheltuieli în cadrul proiectului este etapa importantă pentru analiza și reprezentarea către program sau finanțatori a tuturor unităților necesare de desfășurare, dezvoltare și activare a proiectului. Bugetul proiectului reprezintă totalitatea nevoilor şi disponibilităţilor financiare pentru un proiect propus. În practică, există mai multe tipuri de buget.</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dirty="0">
              <a:ea typeface="+mn-lt"/>
              <a:cs typeface="+mn-lt"/>
            </a:endParaRPr>
          </a:p>
          <a:p>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8</a:t>
            </a:fld>
            <a:endParaRPr lang="ro-MD"/>
          </a:p>
        </p:txBody>
      </p:sp>
    </p:spTree>
    <p:extLst>
      <p:ext uri="{BB962C8B-B14F-4D97-AF65-F5344CB8AC3E}">
        <p14:creationId xmlns:p14="http://schemas.microsoft.com/office/powerpoint/2010/main" val="408440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Bugetul</a:t>
            </a:r>
            <a:r>
              <a:rPr lang="en-US" dirty="0"/>
              <a:t> </a:t>
            </a:r>
            <a:r>
              <a:rPr lang="en-US" dirty="0" err="1"/>
              <a:t>pentru</a:t>
            </a:r>
            <a:r>
              <a:rPr lang="en-US" dirty="0"/>
              <a:t> </a:t>
            </a:r>
            <a:r>
              <a:rPr lang="en-US" dirty="0" err="1"/>
              <a:t>tehnica</a:t>
            </a:r>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9</a:t>
            </a:fld>
            <a:endParaRPr lang="ro-MD"/>
          </a:p>
        </p:txBody>
      </p:sp>
    </p:spTree>
    <p:extLst>
      <p:ext uri="{BB962C8B-B14F-4D97-AF65-F5344CB8AC3E}">
        <p14:creationId xmlns:p14="http://schemas.microsoft.com/office/powerpoint/2010/main" val="4037550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Bugetul</a:t>
            </a:r>
            <a:r>
              <a:rPr lang="en-US" dirty="0"/>
              <a:t> </a:t>
            </a:r>
            <a:r>
              <a:rPr lang="en-US" dirty="0" err="1"/>
              <a:t>pentru</a:t>
            </a:r>
            <a:r>
              <a:rPr lang="en-US" dirty="0"/>
              <a:t> </a:t>
            </a:r>
            <a:r>
              <a:rPr lang="en-US" dirty="0" err="1"/>
              <a:t>echipament</a:t>
            </a:r>
            <a:r>
              <a:rPr lang="en-US" dirty="0"/>
              <a:t> </a:t>
            </a:r>
            <a:r>
              <a:rPr lang="en-US" dirty="0" err="1"/>
              <a:t>si</a:t>
            </a:r>
            <a:r>
              <a:rPr lang="en-US" dirty="0"/>
              <a:t> </a:t>
            </a:r>
            <a:r>
              <a:rPr lang="en-US" dirty="0" err="1"/>
              <a:t>bunuri</a:t>
            </a:r>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10</a:t>
            </a:fld>
            <a:endParaRPr lang="ro-MD"/>
          </a:p>
        </p:txBody>
      </p:sp>
    </p:spTree>
    <p:extLst>
      <p:ext uri="{BB962C8B-B14F-4D97-AF65-F5344CB8AC3E}">
        <p14:creationId xmlns:p14="http://schemas.microsoft.com/office/powerpoint/2010/main" val="299251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Bugetul</a:t>
            </a:r>
            <a:r>
              <a:rPr lang="en-US" dirty="0"/>
              <a:t> </a:t>
            </a:r>
            <a:r>
              <a:rPr lang="en-US" dirty="0" err="1"/>
              <a:t>pentru</a:t>
            </a:r>
            <a:r>
              <a:rPr lang="en-US" dirty="0"/>
              <a:t> </a:t>
            </a:r>
            <a:r>
              <a:rPr lang="en-US" dirty="0" err="1"/>
              <a:t>sediul</a:t>
            </a:r>
            <a:r>
              <a:rPr lang="en-US" dirty="0"/>
              <a:t> local </a:t>
            </a:r>
            <a:r>
              <a:rPr lang="en-US" dirty="0" err="1"/>
              <a:t>si</a:t>
            </a:r>
            <a:r>
              <a:rPr lang="en-US" dirty="0"/>
              <a:t> </a:t>
            </a:r>
            <a:r>
              <a:rPr lang="en-US" dirty="0" err="1"/>
              <a:t>servicii</a:t>
            </a:r>
            <a:r>
              <a:rPr lang="en-US" dirty="0"/>
              <a:t> </a:t>
            </a:r>
            <a:r>
              <a:rPr lang="en-US" dirty="0" err="1"/>
              <a:t>subcontractuale</a:t>
            </a:r>
            <a:endParaRPr lang="ro-MD" dirty="0"/>
          </a:p>
        </p:txBody>
      </p:sp>
      <p:sp>
        <p:nvSpPr>
          <p:cNvPr id="4" name="Номер слайда 3"/>
          <p:cNvSpPr>
            <a:spLocks noGrp="1"/>
          </p:cNvSpPr>
          <p:nvPr>
            <p:ph type="sldNum" sz="quarter" idx="5"/>
          </p:nvPr>
        </p:nvSpPr>
        <p:spPr/>
        <p:txBody>
          <a:bodyPr/>
          <a:lstStyle/>
          <a:p>
            <a:fld id="{B5575F15-444A-4748-9116-770E8F561C4B}" type="slidenum">
              <a:rPr lang="ro-MD" smtClean="0"/>
              <a:t>11</a:t>
            </a:fld>
            <a:endParaRPr lang="ro-MD"/>
          </a:p>
        </p:txBody>
      </p:sp>
    </p:spTree>
    <p:extLst>
      <p:ext uri="{BB962C8B-B14F-4D97-AF65-F5344CB8AC3E}">
        <p14:creationId xmlns:p14="http://schemas.microsoft.com/office/powerpoint/2010/main" val="259962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09270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59964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19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14440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272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41271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4149215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413997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901230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666755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539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1650167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1142253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8C3FF61-7D6F-4F6F-AD64-966F130467AA}"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4221393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8C3FF61-7D6F-4F6F-AD64-966F130467AA}"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4039411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3FF61-7D6F-4F6F-AD64-966F130467AA}"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214206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491519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34004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1153127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7610234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824322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129015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932681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4205806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582168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733441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C3FF61-7D6F-4F6F-AD64-966F130467A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14954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3118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C3FF61-7D6F-4F6F-AD64-966F130467AA}"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106839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3FF61-7D6F-4F6F-AD64-966F130467AA}"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6546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3FF61-7D6F-4F6F-AD64-966F130467AA}"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79383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40489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C3FF61-7D6F-4F6F-AD64-966F130467A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0105E-9C65-4928-A9EA-2691E297BD4F}" type="slidenum">
              <a:rPr lang="en-US" smtClean="0"/>
              <a:t>‹#›</a:t>
            </a:fld>
            <a:endParaRPr lang="en-US"/>
          </a:p>
        </p:txBody>
      </p:sp>
    </p:spTree>
    <p:extLst>
      <p:ext uri="{BB962C8B-B14F-4D97-AF65-F5344CB8AC3E}">
        <p14:creationId xmlns:p14="http://schemas.microsoft.com/office/powerpoint/2010/main" val="289638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C3FF61-7D6F-4F6F-AD64-966F130467AA}" type="datetimeFigureOut">
              <a:rPr lang="en-US" smtClean="0"/>
              <a:t>1/19/2021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80105E-9C65-4928-A9EA-2691E297BD4F}" type="slidenum">
              <a:rPr lang="en-US" smtClean="0"/>
              <a:t>‹#›</a:t>
            </a:fld>
            <a:endParaRPr lang="en-US"/>
          </a:p>
        </p:txBody>
      </p:sp>
    </p:spTree>
    <p:extLst>
      <p:ext uri="{BB962C8B-B14F-4D97-AF65-F5344CB8AC3E}">
        <p14:creationId xmlns:p14="http://schemas.microsoft.com/office/powerpoint/2010/main" val="233690439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8C3FF61-7D6F-4F6F-AD64-966F130467AA}" type="datetimeFigureOut">
              <a:rPr lang="en-US" smtClean="0"/>
              <a:t>1/19/2021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C80105E-9C65-4928-A9EA-2691E297BD4F}" type="slidenum">
              <a:rPr lang="en-US" smtClean="0"/>
              <a:t>‹#›</a:t>
            </a:fld>
            <a:endParaRPr lang="en-US"/>
          </a:p>
        </p:txBody>
      </p:sp>
    </p:spTree>
    <p:extLst>
      <p:ext uri="{BB962C8B-B14F-4D97-AF65-F5344CB8AC3E}">
        <p14:creationId xmlns:p14="http://schemas.microsoft.com/office/powerpoint/2010/main" val="215508068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92382" y="4050833"/>
            <a:ext cx="7881621" cy="1435567"/>
          </a:xfrm>
        </p:spPr>
        <p:txBody>
          <a:bodyPr>
            <a:normAutofit fontScale="62500" lnSpcReduction="20000"/>
          </a:bodyPr>
          <a:lstStyle/>
          <a:p>
            <a:r>
              <a:rPr lang="ro-MD" dirty="0"/>
              <a:t>Au efectuat:</a:t>
            </a:r>
          </a:p>
          <a:p>
            <a:br>
              <a:rPr lang="ro-MD" dirty="0"/>
            </a:br>
            <a:r>
              <a:rPr lang="ro-MD" dirty="0"/>
              <a:t>Șchiopu Maxim</a:t>
            </a:r>
          </a:p>
          <a:p>
            <a:r>
              <a:rPr lang="ro-MD" dirty="0"/>
              <a:t>Goțonoaga Dorian</a:t>
            </a:r>
          </a:p>
          <a:p>
            <a:r>
              <a:rPr lang="ro-MD" dirty="0"/>
              <a:t>Jeman Lilian</a:t>
            </a:r>
          </a:p>
          <a:p>
            <a:r>
              <a:rPr lang="ro-MD" dirty="0"/>
              <a:t>Munteanu Cristian</a:t>
            </a:r>
            <a:endParaRPr lang="en-US" dirty="0"/>
          </a:p>
        </p:txBody>
      </p:sp>
      <p:pic>
        <p:nvPicPr>
          <p:cNvPr id="1026" name="Picture 2" descr="Media Release: Putting Plastic Packaging Waste into Roads is not Recycling  - New Zealand Product Stewardship Council">
            <a:extLst>
              <a:ext uri="{FF2B5EF4-FFF2-40B4-BE49-F238E27FC236}">
                <a16:creationId xmlns:a16="http://schemas.microsoft.com/office/drawing/2014/main" id="{F550D4A3-7272-4526-8E03-96BE26B8E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Moldova ICT Summit 2018 – The key ICT yearly event.">
            <a:extLst>
              <a:ext uri="{FF2B5EF4-FFF2-40B4-BE49-F238E27FC236}">
                <a16:creationId xmlns:a16="http://schemas.microsoft.com/office/drawing/2014/main" id="{D5BFCEAC-25BE-4201-9E0A-98710AD017C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0" y="122467"/>
            <a:ext cx="820427" cy="4609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333499" y="583384"/>
            <a:ext cx="9525001" cy="823151"/>
          </a:xfrm>
        </p:spPr>
        <p:txBody>
          <a:bodyPr/>
          <a:lstStyle/>
          <a:p>
            <a:pPr algn="l"/>
            <a:br>
              <a:rPr lang="en-US" sz="4000" dirty="0"/>
            </a:br>
            <a:r>
              <a:rPr lang="ro-MD" sz="4000" dirty="0">
                <a:solidFill>
                  <a:schemeClr val="tx1"/>
                </a:solidFill>
                <a:effectLst>
                  <a:outerShdw blurRad="38100" dist="38100" dir="2700000" algn="tl">
                    <a:srgbClr val="000000">
                      <a:alpha val="43137"/>
                    </a:srgbClr>
                  </a:outerShdw>
                </a:effectLst>
              </a:rPr>
              <a:t>”Reciclarea plasticului pentru</a:t>
            </a:r>
            <a:r>
              <a:rPr lang="en-US" sz="4000" dirty="0">
                <a:solidFill>
                  <a:schemeClr val="tx1"/>
                </a:solidFill>
                <a:effectLst>
                  <a:outerShdw blurRad="38100" dist="38100" dir="2700000" algn="tl">
                    <a:srgbClr val="000000">
                      <a:alpha val="43137"/>
                    </a:srgbClr>
                  </a:outerShdw>
                </a:effectLst>
              </a:rPr>
              <a:t> </a:t>
            </a:r>
            <a:r>
              <a:rPr lang="ro-MD" sz="4000" dirty="0">
                <a:solidFill>
                  <a:schemeClr val="tx1"/>
                </a:solidFill>
                <a:effectLst>
                  <a:outerShdw blurRad="38100" dist="38100" dir="2700000" algn="tl">
                    <a:srgbClr val="000000">
                      <a:alpha val="43137"/>
                    </a:srgbClr>
                  </a:outerShdw>
                </a:effectLst>
              </a:rPr>
              <a:t>drumuri”</a:t>
            </a:r>
            <a:endParaRPr lang="en-US" sz="4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773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0 2.59259E-6 L -0.02148 0.29444 " pathEditMode="relative" rAng="0" ptsTypes="AA">
                                      <p:cBhvr>
                                        <p:cTn id="9" dur="1000" fill="hold"/>
                                        <p:tgtEl>
                                          <p:spTgt spid="2"/>
                                        </p:tgtEl>
                                        <p:attrNameLst>
                                          <p:attrName>ppt_x</p:attrName>
                                          <p:attrName>ppt_y</p:attrName>
                                        </p:attrNameLst>
                                      </p:cBhvr>
                                      <p:rCtr x="-1081" y="14722"/>
                                    </p:animMotion>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34F5E-F585-41F1-BEE1-67899F5C875C}"/>
              </a:ext>
            </a:extLst>
          </p:cNvPr>
          <p:cNvSpPr>
            <a:spLocks noGrp="1"/>
          </p:cNvSpPr>
          <p:nvPr>
            <p:ph type="title"/>
          </p:nvPr>
        </p:nvSpPr>
        <p:spPr>
          <a:xfrm>
            <a:off x="1141413" y="609600"/>
            <a:ext cx="5568480" cy="871470"/>
          </a:xfrm>
        </p:spPr>
        <p:txBody>
          <a:bodyPr/>
          <a:lstStyle/>
          <a:p>
            <a:r>
              <a:rPr lang="ro-MD" dirty="0"/>
              <a:t>Prezentarea bugetului</a:t>
            </a:r>
          </a:p>
        </p:txBody>
      </p:sp>
      <p:pic>
        <p:nvPicPr>
          <p:cNvPr id="7" name="Picture 4">
            <a:extLst>
              <a:ext uri="{FF2B5EF4-FFF2-40B4-BE49-F238E27FC236}">
                <a16:creationId xmlns:a16="http://schemas.microsoft.com/office/drawing/2014/main" id="{26E5743A-FF1F-4D55-828B-0B341EEC889C}"/>
              </a:ext>
            </a:extLst>
          </p:cNvPr>
          <p:cNvPicPr>
            <a:picLocks noChangeAspect="1"/>
          </p:cNvPicPr>
          <p:nvPr/>
        </p:nvPicPr>
        <p:blipFill>
          <a:blip r:embed="rId3"/>
          <a:stretch>
            <a:fillRect/>
          </a:stretch>
        </p:blipFill>
        <p:spPr>
          <a:xfrm>
            <a:off x="2523898" y="2228505"/>
            <a:ext cx="7141028" cy="3140528"/>
          </a:xfrm>
          <a:prstGeom prst="rect">
            <a:avLst/>
          </a:prstGeom>
        </p:spPr>
      </p:pic>
      <p:pic>
        <p:nvPicPr>
          <p:cNvPr id="4" name="Picture 4" descr="Moldova ICT Summit 2018 – The key ICT yearly event.">
            <a:extLst>
              <a:ext uri="{FF2B5EF4-FFF2-40B4-BE49-F238E27FC236}">
                <a16:creationId xmlns:a16="http://schemas.microsoft.com/office/drawing/2014/main" id="{1BEE42CC-F212-437F-A71B-8189D0E5C2D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3306040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55F01E3A-C3D7-405E-AC81-D810654D3115}"/>
              </a:ext>
            </a:extLst>
          </p:cNvPr>
          <p:cNvPicPr>
            <a:picLocks noChangeAspect="1"/>
          </p:cNvPicPr>
          <p:nvPr/>
        </p:nvPicPr>
        <p:blipFill>
          <a:blip r:embed="rId3"/>
          <a:stretch>
            <a:fillRect/>
          </a:stretch>
        </p:blipFill>
        <p:spPr>
          <a:xfrm>
            <a:off x="2108199" y="2657340"/>
            <a:ext cx="7972425" cy="2964996"/>
          </a:xfrm>
          <a:prstGeom prst="rect">
            <a:avLst/>
          </a:prstGeom>
        </p:spPr>
      </p:pic>
      <p:sp>
        <p:nvSpPr>
          <p:cNvPr id="7" name="Заголовок 1">
            <a:extLst>
              <a:ext uri="{FF2B5EF4-FFF2-40B4-BE49-F238E27FC236}">
                <a16:creationId xmlns:a16="http://schemas.microsoft.com/office/drawing/2014/main" id="{86A8F781-1A74-40AD-A62D-E41ED883CC9D}"/>
              </a:ext>
            </a:extLst>
          </p:cNvPr>
          <p:cNvSpPr txBox="1">
            <a:spLocks/>
          </p:cNvSpPr>
          <p:nvPr/>
        </p:nvSpPr>
        <p:spPr>
          <a:xfrm>
            <a:off x="1141413" y="609600"/>
            <a:ext cx="5568480" cy="87147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effectLst>
                  <a:glow rad="38100">
                    <a:prstClr val="black">
                      <a:lumMod val="65000"/>
                      <a:lumOff val="35000"/>
                      <a:alpha val="40000"/>
                    </a:prstClr>
                  </a:glow>
                  <a:outerShdw blurRad="28575" dist="38100" dir="14040000" algn="tl" rotWithShape="0">
                    <a:srgbClr val="000000">
                      <a:alpha val="25000"/>
                    </a:srgbClr>
                  </a:outerShdw>
                </a:effectLst>
              </a:rPr>
              <a:t>Bugetul</a:t>
            </a:r>
            <a:r>
              <a:rPr lang="en-US" dirty="0">
                <a:effectLst>
                  <a:glow rad="38100">
                    <a:prstClr val="black">
                      <a:lumMod val="65000"/>
                      <a:lumOff val="35000"/>
                      <a:alpha val="40000"/>
                    </a:prstClr>
                  </a:glow>
                  <a:outerShdw blurRad="28575" dist="38100" dir="14040000" algn="tl" rotWithShape="0">
                    <a:srgbClr val="000000">
                      <a:alpha val="25000"/>
                    </a:srgbClr>
                  </a:outerShdw>
                </a:effectLst>
              </a:rPr>
              <a:t> pe </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rezultate</a:t>
            </a:r>
            <a:endParaRPr lang="ro-MD" dirty="0"/>
          </a:p>
        </p:txBody>
      </p:sp>
      <p:pic>
        <p:nvPicPr>
          <p:cNvPr id="4" name="Picture 4" descr="Moldova ICT Summit 2018 – The key ICT yearly event.">
            <a:extLst>
              <a:ext uri="{FF2B5EF4-FFF2-40B4-BE49-F238E27FC236}">
                <a16:creationId xmlns:a16="http://schemas.microsoft.com/office/drawing/2014/main" id="{7961F486-7964-4216-96CE-571C9C84B9A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86575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215900"/>
            <a:ext cx="8596668" cy="838200"/>
          </a:xfrm>
        </p:spPr>
        <p:txBody>
          <a:bodyPr/>
          <a:lstStyle/>
          <a:p>
            <a:r>
              <a:rPr lang="ro-MD" dirty="0"/>
              <a:t>Identificarea riscurilor proiectului</a:t>
            </a:r>
            <a:endParaRPr lang="en-US" dirty="0"/>
          </a:p>
        </p:txBody>
      </p:sp>
      <p:graphicFrame>
        <p:nvGraphicFramePr>
          <p:cNvPr id="4" name="Таблица 3">
            <a:extLst>
              <a:ext uri="{FF2B5EF4-FFF2-40B4-BE49-F238E27FC236}">
                <a16:creationId xmlns:a16="http://schemas.microsoft.com/office/drawing/2014/main" id="{66810223-DF9C-41DA-9F44-FB6FFE3934B0}"/>
              </a:ext>
            </a:extLst>
          </p:cNvPr>
          <p:cNvGraphicFramePr/>
          <p:nvPr>
            <p:extLst>
              <p:ext uri="{D42A27DB-BD31-4B8C-83A1-F6EECF244321}">
                <p14:modId xmlns:p14="http://schemas.microsoft.com/office/powerpoint/2010/main" val="2760144529"/>
              </p:ext>
            </p:extLst>
          </p:nvPr>
        </p:nvGraphicFramePr>
        <p:xfrm>
          <a:off x="368300" y="1054100"/>
          <a:ext cx="9296399" cy="5372496"/>
        </p:xfrm>
        <a:graphic>
          <a:graphicData uri="http://schemas.openxmlformats.org/drawingml/2006/table">
            <a:tbl>
              <a:tblPr>
                <a:tableStyleId>{5C22544A-7EE6-4342-B048-85BDC9FD1C3A}</a:tableStyleId>
              </a:tblPr>
              <a:tblGrid>
                <a:gridCol w="722200">
                  <a:extLst>
                    <a:ext uri="{9D8B030D-6E8A-4147-A177-3AD203B41FA5}">
                      <a16:colId xmlns:a16="http://schemas.microsoft.com/office/drawing/2014/main" val="3179231989"/>
                    </a:ext>
                  </a:extLst>
                </a:gridCol>
                <a:gridCol w="3780025">
                  <a:extLst>
                    <a:ext uri="{9D8B030D-6E8A-4147-A177-3AD203B41FA5}">
                      <a16:colId xmlns:a16="http://schemas.microsoft.com/office/drawing/2014/main" val="3761729224"/>
                    </a:ext>
                  </a:extLst>
                </a:gridCol>
                <a:gridCol w="4794174">
                  <a:extLst>
                    <a:ext uri="{9D8B030D-6E8A-4147-A177-3AD203B41FA5}">
                      <a16:colId xmlns:a16="http://schemas.microsoft.com/office/drawing/2014/main" val="1254178660"/>
                    </a:ext>
                  </a:extLst>
                </a:gridCol>
              </a:tblGrid>
              <a:tr h="195904">
                <a:tc>
                  <a:txBody>
                    <a:bodyPr/>
                    <a:lstStyle/>
                    <a:p>
                      <a:pPr algn="just" fontAlgn="t">
                        <a:lnSpc>
                          <a:spcPct val="115000"/>
                        </a:lnSpc>
                        <a:spcBef>
                          <a:spcPts val="0"/>
                        </a:spcBef>
                        <a:spcAft>
                          <a:spcPts val="0"/>
                        </a:spcAft>
                      </a:pPr>
                      <a:r>
                        <a:rPr lang="ro-RO" sz="1200" u="none" strike="noStrike" dirty="0">
                          <a:effectLst/>
                        </a:rPr>
                        <a:t>Nr.</a:t>
                      </a:r>
                      <a:endParaRPr lang="ro-RO" sz="1200" b="0" i="0" u="none" strike="noStrike" dirty="0">
                        <a:effectLst/>
                        <a:latin typeface="Arial" panose="020B0604020202020204" pitchFamily="34" charset="0"/>
                      </a:endParaRPr>
                    </a:p>
                  </a:txBody>
                  <a:tcPr marL="32579" marR="32579" marT="4525" marB="0">
                    <a:solidFill>
                      <a:schemeClr val="bg2">
                        <a:lumMod val="40000"/>
                        <a:lumOff val="60000"/>
                      </a:schemeClr>
                    </a:solidFill>
                  </a:tcPr>
                </a:tc>
                <a:tc>
                  <a:txBody>
                    <a:bodyPr/>
                    <a:lstStyle/>
                    <a:p>
                      <a:pPr algn="just" fontAlgn="t">
                        <a:lnSpc>
                          <a:spcPct val="115000"/>
                        </a:lnSpc>
                        <a:spcBef>
                          <a:spcPts val="0"/>
                        </a:spcBef>
                        <a:spcAft>
                          <a:spcPts val="0"/>
                        </a:spcAft>
                      </a:pPr>
                      <a:r>
                        <a:rPr lang="ro-RO" sz="1200" u="none" strike="noStrike">
                          <a:effectLst/>
                        </a:rPr>
                        <a:t>Rezultate/Activități</a:t>
                      </a:r>
                      <a:endParaRPr lang="ro-RO" sz="1200" b="0" i="0" u="none" strike="noStrike">
                        <a:effectLst/>
                        <a:latin typeface="Arial" panose="020B0604020202020204" pitchFamily="34" charset="0"/>
                      </a:endParaRPr>
                    </a:p>
                  </a:txBody>
                  <a:tcPr marL="30165" marR="30165" marT="30165" marB="30165">
                    <a:solidFill>
                      <a:schemeClr val="bg2">
                        <a:lumMod val="40000"/>
                        <a:lumOff val="60000"/>
                      </a:schemeClr>
                    </a:solidFill>
                  </a:tcPr>
                </a:tc>
                <a:tc>
                  <a:txBody>
                    <a:bodyPr/>
                    <a:lstStyle/>
                    <a:p>
                      <a:pPr algn="l" fontAlgn="t">
                        <a:lnSpc>
                          <a:spcPct val="115000"/>
                        </a:lnSpc>
                        <a:spcBef>
                          <a:spcPts val="0"/>
                        </a:spcBef>
                        <a:spcAft>
                          <a:spcPts val="0"/>
                        </a:spcAft>
                      </a:pPr>
                      <a:r>
                        <a:rPr lang="ro-RO" sz="1200" u="none" strike="noStrike" dirty="0">
                          <a:effectLst/>
                        </a:rPr>
                        <a:t>Riscuri</a:t>
                      </a:r>
                      <a:endParaRPr lang="ro-RO" sz="1200" b="0" i="0" u="none" strike="noStrike" dirty="0">
                        <a:effectLst/>
                        <a:latin typeface="Arial" panose="020B0604020202020204" pitchFamily="34" charset="0"/>
                      </a:endParaRPr>
                    </a:p>
                  </a:txBody>
                  <a:tcPr marL="30165" marR="30165" marT="30165" marB="30165">
                    <a:solidFill>
                      <a:schemeClr val="bg2">
                        <a:lumMod val="40000"/>
                        <a:lumOff val="60000"/>
                      </a:schemeClr>
                    </a:solidFill>
                  </a:tcPr>
                </a:tc>
                <a:extLst>
                  <a:ext uri="{0D108BD9-81ED-4DB2-BD59-A6C34878D82A}">
                    <a16:rowId xmlns:a16="http://schemas.microsoft.com/office/drawing/2014/main" val="3838878299"/>
                  </a:ext>
                </a:extLst>
              </a:tr>
              <a:tr h="228992">
                <a:tc>
                  <a:txBody>
                    <a:bodyPr/>
                    <a:lstStyle/>
                    <a:p>
                      <a:pPr algn="just" fontAlgn="t">
                        <a:lnSpc>
                          <a:spcPct val="115000"/>
                        </a:lnSpc>
                        <a:spcBef>
                          <a:spcPts val="0"/>
                        </a:spcBef>
                        <a:spcAft>
                          <a:spcPts val="0"/>
                        </a:spcAft>
                      </a:pPr>
                      <a:r>
                        <a:rPr lang="ro-RO" sz="1200" u="none" strike="noStrike">
                          <a:effectLst/>
                        </a:rPr>
                        <a:t>R1</a:t>
                      </a:r>
                      <a:endParaRPr lang="ro-RO" sz="1200" b="0" i="0" u="none" strike="noStrike">
                        <a:effectLst/>
                        <a:latin typeface="Arial" panose="020B0604020202020204" pitchFamily="34" charset="0"/>
                      </a:endParaRPr>
                    </a:p>
                  </a:txBody>
                  <a:tcPr marL="32579" marR="32579" marT="4525" marB="0">
                    <a:solidFill>
                      <a:schemeClr val="accent4">
                        <a:lumMod val="20000"/>
                        <a:lumOff val="80000"/>
                      </a:schemeClr>
                    </a:solidFill>
                  </a:tcPr>
                </a:tc>
                <a:tc>
                  <a:txBody>
                    <a:bodyPr/>
                    <a:lstStyle/>
                    <a:p>
                      <a:pPr algn="just" fontAlgn="t">
                        <a:lnSpc>
                          <a:spcPct val="115000"/>
                        </a:lnSpc>
                        <a:spcBef>
                          <a:spcPts val="0"/>
                        </a:spcBef>
                        <a:spcAft>
                          <a:spcPts val="0"/>
                        </a:spcAft>
                      </a:pPr>
                      <a:r>
                        <a:rPr lang="ro-RO" sz="1200" u="none" strike="noStrike">
                          <a:effectLst/>
                        </a:rPr>
                        <a:t>Crearea liniei de colectare și reciclare a M.P.</a:t>
                      </a:r>
                      <a:endParaRPr lang="ro-RO" sz="1200" b="0" i="0" u="none" strike="noStrike">
                        <a:effectLst/>
                        <a:latin typeface="Arial" panose="020B0604020202020204" pitchFamily="34" charset="0"/>
                      </a:endParaRPr>
                    </a:p>
                  </a:txBody>
                  <a:tcPr marL="30165" marR="30165" marT="30165" marB="30165">
                    <a:solidFill>
                      <a:schemeClr val="accent4">
                        <a:lumMod val="20000"/>
                        <a:lumOff val="80000"/>
                      </a:schemeClr>
                    </a:solidFill>
                  </a:tcPr>
                </a:tc>
                <a:tc>
                  <a:txBody>
                    <a:bodyPr/>
                    <a:lstStyle/>
                    <a:p>
                      <a:pPr algn="l" fontAlgn="t">
                        <a:lnSpc>
                          <a:spcPct val="115000"/>
                        </a:lnSpc>
                        <a:spcBef>
                          <a:spcPts val="0"/>
                        </a:spcBef>
                        <a:spcAft>
                          <a:spcPts val="0"/>
                        </a:spcAft>
                      </a:pPr>
                      <a:r>
                        <a:rPr lang="ro-RO" sz="1200" u="none" strike="noStrike" dirty="0">
                          <a:effectLst/>
                        </a:rPr>
                        <a:t> </a:t>
                      </a:r>
                      <a:endParaRPr lang="ro-RO" sz="1200" b="0" i="0" u="none" strike="noStrike" dirty="0">
                        <a:effectLst/>
                        <a:latin typeface="Arial" panose="020B0604020202020204" pitchFamily="34" charset="0"/>
                      </a:endParaRPr>
                    </a:p>
                  </a:txBody>
                  <a:tcPr marL="30165" marR="30165" marT="30165" marB="30165">
                    <a:solidFill>
                      <a:schemeClr val="accent4">
                        <a:lumMod val="20000"/>
                        <a:lumOff val="80000"/>
                      </a:schemeClr>
                    </a:solidFill>
                  </a:tcPr>
                </a:tc>
                <a:extLst>
                  <a:ext uri="{0D108BD9-81ED-4DB2-BD59-A6C34878D82A}">
                    <a16:rowId xmlns:a16="http://schemas.microsoft.com/office/drawing/2014/main" val="3154713977"/>
                  </a:ext>
                </a:extLst>
              </a:tr>
              <a:tr h="348139">
                <a:tc>
                  <a:txBody>
                    <a:bodyPr/>
                    <a:lstStyle/>
                    <a:p>
                      <a:pPr algn="just" fontAlgn="t">
                        <a:lnSpc>
                          <a:spcPct val="115000"/>
                        </a:lnSpc>
                        <a:spcBef>
                          <a:spcPts val="0"/>
                        </a:spcBef>
                        <a:spcAft>
                          <a:spcPts val="0"/>
                        </a:spcAft>
                      </a:pPr>
                      <a:r>
                        <a:rPr lang="ro-RO" sz="1200" u="none" strike="noStrike">
                          <a:effectLst/>
                        </a:rPr>
                        <a:t>A1.1</a:t>
                      </a:r>
                      <a:endParaRPr lang="ro-RO" sz="1200" b="0" i="0" u="none" strike="noStrike">
                        <a:effectLst/>
                        <a:latin typeface="Arial" panose="020B0604020202020204" pitchFamily="34" charset="0"/>
                      </a:endParaRPr>
                    </a:p>
                  </a:txBody>
                  <a:tcPr marL="32579" marR="32579" marT="4525" marB="0"/>
                </a:tc>
                <a:tc>
                  <a:txBody>
                    <a:bodyPr/>
                    <a:lstStyle/>
                    <a:p>
                      <a:pPr algn="just" fontAlgn="t">
                        <a:lnSpc>
                          <a:spcPct val="115000"/>
                        </a:lnSpc>
                        <a:spcBef>
                          <a:spcPts val="0"/>
                        </a:spcBef>
                        <a:spcAft>
                          <a:spcPts val="0"/>
                        </a:spcAft>
                      </a:pPr>
                      <a:r>
                        <a:rPr lang="ro-RO" sz="1200" u="none" strike="noStrike">
                          <a:effectLst/>
                        </a:rPr>
                        <a:t>Angajarea personalului pentru reciclarea masei plastice.</a:t>
                      </a:r>
                      <a:endParaRPr lang="ro-RO" sz="1200" b="0" i="0" u="none" strike="noStrike">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ro-RO" sz="1200" u="none" strike="noStrike">
                          <a:effectLst/>
                        </a:rPr>
                        <a:t>Insuficiența lucrătorilor calificați.</a:t>
                      </a:r>
                    </a:p>
                    <a:p>
                      <a:pPr marL="228600" algn="l" fontAlgn="t">
                        <a:lnSpc>
                          <a:spcPct val="115000"/>
                        </a:lnSpc>
                        <a:spcBef>
                          <a:spcPts val="0"/>
                        </a:spcBef>
                        <a:spcAft>
                          <a:spcPts val="0"/>
                        </a:spcAft>
                      </a:pPr>
                      <a:r>
                        <a:rPr lang="ro-RO" sz="1200" u="none" strike="noStrike">
                          <a:effectLst/>
                        </a:rPr>
                        <a:t> </a:t>
                      </a:r>
                      <a:endParaRPr lang="ro-RO" sz="1200" b="0" i="0" u="none" strike="noStrike">
                        <a:effectLst/>
                        <a:latin typeface="Arial" panose="020B0604020202020204" pitchFamily="34" charset="0"/>
                      </a:endParaRPr>
                    </a:p>
                  </a:txBody>
                  <a:tcPr marL="30165" marR="30165" marT="30165" marB="30165"/>
                </a:tc>
                <a:extLst>
                  <a:ext uri="{0D108BD9-81ED-4DB2-BD59-A6C34878D82A}">
                    <a16:rowId xmlns:a16="http://schemas.microsoft.com/office/drawing/2014/main" val="1529664297"/>
                  </a:ext>
                </a:extLst>
              </a:tr>
              <a:tr h="500373">
                <a:tc>
                  <a:txBody>
                    <a:bodyPr/>
                    <a:lstStyle/>
                    <a:p>
                      <a:pPr algn="just" fontAlgn="t">
                        <a:lnSpc>
                          <a:spcPct val="115000"/>
                        </a:lnSpc>
                        <a:spcBef>
                          <a:spcPts val="0"/>
                        </a:spcBef>
                        <a:spcAft>
                          <a:spcPts val="0"/>
                        </a:spcAft>
                      </a:pPr>
                      <a:r>
                        <a:rPr lang="ro-RO" sz="1200" u="none" strike="noStrike">
                          <a:effectLst/>
                        </a:rPr>
                        <a:t>A1.2</a:t>
                      </a:r>
                      <a:endParaRPr lang="ro-RO" sz="1200" b="0" i="0" u="none" strike="noStrike">
                        <a:effectLst/>
                        <a:latin typeface="Arial" panose="020B0604020202020204" pitchFamily="34" charset="0"/>
                      </a:endParaRPr>
                    </a:p>
                  </a:txBody>
                  <a:tcPr marL="32579" marR="32579" marT="4525" marB="0"/>
                </a:tc>
                <a:tc>
                  <a:txBody>
                    <a:bodyPr/>
                    <a:lstStyle/>
                    <a:p>
                      <a:pPr algn="just" fontAlgn="t">
                        <a:lnSpc>
                          <a:spcPct val="115000"/>
                        </a:lnSpc>
                        <a:spcBef>
                          <a:spcPts val="0"/>
                        </a:spcBef>
                        <a:spcAft>
                          <a:spcPts val="0"/>
                        </a:spcAft>
                      </a:pPr>
                      <a:r>
                        <a:rPr lang="ro-RO" sz="1200" u="none" strike="noStrike" dirty="0">
                          <a:effectLst/>
                        </a:rPr>
                        <a:t>Crearea liniei de reciclare și producere.</a:t>
                      </a:r>
                      <a:endParaRPr lang="ro-RO" sz="1200" b="0" i="0" u="none" strike="noStrike" dirty="0">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ro-RO" sz="1200" u="none" strike="noStrike" dirty="0">
                          <a:effectLst/>
                        </a:rPr>
                        <a:t>Nu va fi găsită o încăpere corespunzătoare pentru linia de producere.</a:t>
                      </a:r>
                    </a:p>
                    <a:p>
                      <a:pPr algn="l" fontAlgn="t">
                        <a:lnSpc>
                          <a:spcPct val="115000"/>
                        </a:lnSpc>
                        <a:spcBef>
                          <a:spcPts val="0"/>
                        </a:spcBef>
                        <a:spcAft>
                          <a:spcPts val="0"/>
                        </a:spcAft>
                      </a:pPr>
                      <a:r>
                        <a:rPr lang="ro-RO" sz="1200" u="none" strike="noStrike" dirty="0">
                          <a:effectLst/>
                        </a:rPr>
                        <a:t>Lipsa specialiștilor calificați în lucrul cu plasticul.</a:t>
                      </a:r>
                      <a:endParaRPr lang="ro-RO" sz="1200" b="0" i="0" u="none" strike="noStrike" dirty="0">
                        <a:effectLst/>
                        <a:latin typeface="Arial" panose="020B0604020202020204" pitchFamily="34" charset="0"/>
                      </a:endParaRPr>
                    </a:p>
                  </a:txBody>
                  <a:tcPr marL="30165" marR="30165" marT="30165" marB="30165"/>
                </a:tc>
                <a:extLst>
                  <a:ext uri="{0D108BD9-81ED-4DB2-BD59-A6C34878D82A}">
                    <a16:rowId xmlns:a16="http://schemas.microsoft.com/office/drawing/2014/main" val="482584921"/>
                  </a:ext>
                </a:extLst>
              </a:tr>
              <a:tr h="348139">
                <a:tc>
                  <a:txBody>
                    <a:bodyPr/>
                    <a:lstStyle/>
                    <a:p>
                      <a:pPr algn="just" fontAlgn="t">
                        <a:lnSpc>
                          <a:spcPct val="115000"/>
                        </a:lnSpc>
                        <a:spcBef>
                          <a:spcPts val="0"/>
                        </a:spcBef>
                        <a:spcAft>
                          <a:spcPts val="0"/>
                        </a:spcAft>
                      </a:pPr>
                      <a:r>
                        <a:rPr lang="ro-RO" sz="1200" u="none" strike="noStrike">
                          <a:effectLst/>
                        </a:rPr>
                        <a:t>A1.3</a:t>
                      </a:r>
                      <a:endParaRPr lang="ro-RO" sz="1200" b="0" i="0" u="none" strike="noStrike">
                        <a:effectLst/>
                        <a:latin typeface="Arial" panose="020B0604020202020204" pitchFamily="34" charset="0"/>
                      </a:endParaRPr>
                    </a:p>
                  </a:txBody>
                  <a:tcPr marL="32579" marR="32579" marT="4525" marB="0"/>
                </a:tc>
                <a:tc>
                  <a:txBody>
                    <a:bodyPr/>
                    <a:lstStyle/>
                    <a:p>
                      <a:pPr algn="just" fontAlgn="t">
                        <a:lnSpc>
                          <a:spcPct val="115000"/>
                        </a:lnSpc>
                        <a:spcBef>
                          <a:spcPts val="0"/>
                        </a:spcBef>
                        <a:spcAft>
                          <a:spcPts val="0"/>
                        </a:spcAft>
                      </a:pPr>
                      <a:r>
                        <a:rPr lang="ro-RO" sz="1200" u="none" strike="noStrike">
                          <a:effectLst/>
                        </a:rPr>
                        <a:t>Crearea punctelor de colectarea a masei plastice.</a:t>
                      </a:r>
                      <a:endParaRPr lang="ro-RO" sz="1200" b="0" i="0" u="none" strike="noStrike">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ro-RO" sz="1200" u="none" strike="noStrike">
                          <a:effectLst/>
                        </a:rPr>
                        <a:t>Utilaje și echipamente necesare pentru colectarea plasticului insuficiente sau de proastă calitate,</a:t>
                      </a:r>
                      <a:endParaRPr lang="ro-RO" sz="1200" b="0" i="0" u="none" strike="noStrike">
                        <a:effectLst/>
                        <a:latin typeface="Arial" panose="020B0604020202020204" pitchFamily="34" charset="0"/>
                      </a:endParaRPr>
                    </a:p>
                  </a:txBody>
                  <a:tcPr marL="30165" marR="30165" marT="30165" marB="30165"/>
                </a:tc>
                <a:extLst>
                  <a:ext uri="{0D108BD9-81ED-4DB2-BD59-A6C34878D82A}">
                    <a16:rowId xmlns:a16="http://schemas.microsoft.com/office/drawing/2014/main" val="3814853465"/>
                  </a:ext>
                </a:extLst>
              </a:tr>
              <a:tr h="228992">
                <a:tc>
                  <a:txBody>
                    <a:bodyPr/>
                    <a:lstStyle/>
                    <a:p>
                      <a:pPr algn="just" fontAlgn="t">
                        <a:lnSpc>
                          <a:spcPct val="115000"/>
                        </a:lnSpc>
                        <a:spcBef>
                          <a:spcPts val="0"/>
                        </a:spcBef>
                        <a:spcAft>
                          <a:spcPts val="0"/>
                        </a:spcAft>
                      </a:pPr>
                      <a:r>
                        <a:rPr lang="ro-RO" sz="1200" u="none" strike="noStrike">
                          <a:effectLst/>
                        </a:rPr>
                        <a:t>R2</a:t>
                      </a:r>
                      <a:endParaRPr lang="ro-RO" sz="1200" b="0" i="0" u="none" strike="noStrike">
                        <a:effectLst/>
                        <a:latin typeface="Arial" panose="020B0604020202020204" pitchFamily="34" charset="0"/>
                      </a:endParaRPr>
                    </a:p>
                  </a:txBody>
                  <a:tcPr marL="32579" marR="32579" marT="4525" marB="0">
                    <a:solidFill>
                      <a:schemeClr val="accent4">
                        <a:lumMod val="20000"/>
                        <a:lumOff val="80000"/>
                      </a:schemeClr>
                    </a:solidFill>
                  </a:tcPr>
                </a:tc>
                <a:tc>
                  <a:txBody>
                    <a:bodyPr/>
                    <a:lstStyle/>
                    <a:p>
                      <a:pPr algn="just" fontAlgn="t">
                        <a:lnSpc>
                          <a:spcPct val="115000"/>
                        </a:lnSpc>
                        <a:spcBef>
                          <a:spcPts val="0"/>
                        </a:spcBef>
                        <a:spcAft>
                          <a:spcPts val="0"/>
                        </a:spcAft>
                      </a:pPr>
                      <a:r>
                        <a:rPr lang="ro-RO" sz="1200" u="none" strike="noStrike">
                          <a:effectLst/>
                        </a:rPr>
                        <a:t>Implementarea produsului în infrastructură.</a:t>
                      </a:r>
                      <a:endParaRPr lang="ro-RO" sz="1200" b="0" i="0" u="none" strike="noStrike">
                        <a:effectLst/>
                        <a:latin typeface="Arial" panose="020B0604020202020204" pitchFamily="34" charset="0"/>
                      </a:endParaRPr>
                    </a:p>
                  </a:txBody>
                  <a:tcPr marL="30165" marR="30165" marT="30165" marB="30165">
                    <a:solidFill>
                      <a:schemeClr val="accent4">
                        <a:lumMod val="20000"/>
                        <a:lumOff val="80000"/>
                      </a:schemeClr>
                    </a:solidFill>
                  </a:tcPr>
                </a:tc>
                <a:tc>
                  <a:txBody>
                    <a:bodyPr/>
                    <a:lstStyle/>
                    <a:p>
                      <a:pPr algn="l" fontAlgn="t">
                        <a:lnSpc>
                          <a:spcPct val="115000"/>
                        </a:lnSpc>
                        <a:spcBef>
                          <a:spcPts val="0"/>
                        </a:spcBef>
                        <a:spcAft>
                          <a:spcPts val="0"/>
                        </a:spcAft>
                      </a:pPr>
                      <a:r>
                        <a:rPr lang="ro-RO" sz="1200" u="none" strike="noStrike" dirty="0">
                          <a:effectLst/>
                        </a:rPr>
                        <a:t> </a:t>
                      </a:r>
                      <a:endParaRPr lang="ro-RO" sz="1200" b="0" i="0" u="none" strike="noStrike" dirty="0">
                        <a:effectLst/>
                        <a:latin typeface="Arial" panose="020B0604020202020204" pitchFamily="34" charset="0"/>
                      </a:endParaRPr>
                    </a:p>
                  </a:txBody>
                  <a:tcPr marL="30165" marR="30165" marT="30165" marB="30165">
                    <a:solidFill>
                      <a:schemeClr val="accent4">
                        <a:lumMod val="20000"/>
                        <a:lumOff val="80000"/>
                      </a:schemeClr>
                    </a:solidFill>
                  </a:tcPr>
                </a:tc>
                <a:extLst>
                  <a:ext uri="{0D108BD9-81ED-4DB2-BD59-A6C34878D82A}">
                    <a16:rowId xmlns:a16="http://schemas.microsoft.com/office/drawing/2014/main" val="3362940196"/>
                  </a:ext>
                </a:extLst>
              </a:tr>
              <a:tr h="195904">
                <a:tc>
                  <a:txBody>
                    <a:bodyPr/>
                    <a:lstStyle/>
                    <a:p>
                      <a:pPr algn="l" fontAlgn="t">
                        <a:lnSpc>
                          <a:spcPct val="115000"/>
                        </a:lnSpc>
                        <a:spcBef>
                          <a:spcPts val="0"/>
                        </a:spcBef>
                        <a:spcAft>
                          <a:spcPts val="0"/>
                        </a:spcAft>
                      </a:pPr>
                      <a:r>
                        <a:rPr lang="ro-RO" sz="1200" u="none" strike="noStrike">
                          <a:effectLst/>
                        </a:rPr>
                        <a:t> </a:t>
                      </a:r>
                      <a:endParaRPr lang="ro-RO" sz="1200" b="0" i="0" u="none" strike="noStrike">
                        <a:effectLst/>
                        <a:latin typeface="Arial" panose="020B0604020202020204" pitchFamily="34" charset="0"/>
                      </a:endParaRPr>
                    </a:p>
                  </a:txBody>
                  <a:tcPr marL="32579" marR="32579" marT="4525" marB="0"/>
                </a:tc>
                <a:tc>
                  <a:txBody>
                    <a:bodyPr/>
                    <a:lstStyle/>
                    <a:p>
                      <a:pPr algn="l" fontAlgn="t">
                        <a:lnSpc>
                          <a:spcPct val="115000"/>
                        </a:lnSpc>
                        <a:spcBef>
                          <a:spcPts val="0"/>
                        </a:spcBef>
                        <a:spcAft>
                          <a:spcPts val="0"/>
                        </a:spcAft>
                      </a:pPr>
                      <a:r>
                        <a:rPr lang="ro-RO" sz="1200" u="none" strike="noStrike">
                          <a:effectLst/>
                        </a:rPr>
                        <a:t> </a:t>
                      </a:r>
                      <a:endParaRPr lang="ro-RO" sz="1200" b="0" i="0" u="none" strike="noStrike">
                        <a:effectLst/>
                        <a:latin typeface="Arial" panose="020B0604020202020204" pitchFamily="34" charset="0"/>
                      </a:endParaRPr>
                    </a:p>
                  </a:txBody>
                  <a:tcPr marL="30165" marR="30165" marT="30165" marB="30165"/>
                </a:tc>
                <a:tc>
                  <a:txBody>
                    <a:bodyPr/>
                    <a:lstStyle/>
                    <a:p>
                      <a:pPr marL="457200" algn="l" fontAlgn="t">
                        <a:lnSpc>
                          <a:spcPct val="115000"/>
                        </a:lnSpc>
                        <a:spcBef>
                          <a:spcPts val="0"/>
                        </a:spcBef>
                        <a:spcAft>
                          <a:spcPts val="0"/>
                        </a:spcAft>
                      </a:pPr>
                      <a:r>
                        <a:rPr lang="ro-RO" sz="1200" u="none" strike="noStrike">
                          <a:effectLst/>
                        </a:rPr>
                        <a:t> </a:t>
                      </a:r>
                      <a:endParaRPr lang="ro-RO" sz="1200" b="0" i="0" u="none" strike="noStrike">
                        <a:effectLst/>
                        <a:latin typeface="Arial" panose="020B0604020202020204" pitchFamily="34" charset="0"/>
                      </a:endParaRPr>
                    </a:p>
                  </a:txBody>
                  <a:tcPr marL="30165" marR="30165" marT="30165" marB="30165"/>
                </a:tc>
                <a:extLst>
                  <a:ext uri="{0D108BD9-81ED-4DB2-BD59-A6C34878D82A}">
                    <a16:rowId xmlns:a16="http://schemas.microsoft.com/office/drawing/2014/main" val="2122214793"/>
                  </a:ext>
                </a:extLst>
              </a:tr>
              <a:tr h="652608">
                <a:tc>
                  <a:txBody>
                    <a:bodyPr/>
                    <a:lstStyle/>
                    <a:p>
                      <a:pPr algn="l" fontAlgn="t">
                        <a:lnSpc>
                          <a:spcPct val="115000"/>
                        </a:lnSpc>
                        <a:spcBef>
                          <a:spcPts val="0"/>
                        </a:spcBef>
                        <a:spcAft>
                          <a:spcPts val="0"/>
                        </a:spcAft>
                      </a:pPr>
                      <a:r>
                        <a:rPr lang="ro-RO" sz="1200" u="none" strike="noStrike">
                          <a:effectLst/>
                        </a:rPr>
                        <a:t>A2.1</a:t>
                      </a:r>
                      <a:endParaRPr lang="ro-RO" sz="1200" b="0" i="0" u="none" strike="noStrike">
                        <a:effectLst/>
                        <a:latin typeface="Arial" panose="020B0604020202020204" pitchFamily="34" charset="0"/>
                      </a:endParaRPr>
                    </a:p>
                  </a:txBody>
                  <a:tcPr marL="32579" marR="32579" marT="4525" marB="0"/>
                </a:tc>
                <a:tc>
                  <a:txBody>
                    <a:bodyPr/>
                    <a:lstStyle/>
                    <a:p>
                      <a:pPr algn="l" fontAlgn="t">
                        <a:lnSpc>
                          <a:spcPct val="115000"/>
                        </a:lnSpc>
                        <a:spcBef>
                          <a:spcPts val="0"/>
                        </a:spcBef>
                        <a:spcAft>
                          <a:spcPts val="0"/>
                        </a:spcAft>
                      </a:pPr>
                      <a:r>
                        <a:rPr lang="ro-RO" sz="1200" u="none" strike="noStrike" dirty="0">
                          <a:effectLst/>
                        </a:rPr>
                        <a:t>Obținerea aprobării proiectului și implementarea în cadrul infrastructurii.</a:t>
                      </a:r>
                      <a:endParaRPr lang="ro-RO" sz="1200" b="0" i="0" u="none" strike="noStrike" dirty="0">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ro-RO" sz="1200" u="none" strike="noStrike">
                          <a:effectLst/>
                        </a:rPr>
                        <a:t>Firmele pot cere o suma mare de bani pentru prestarea serviciilor</a:t>
                      </a:r>
                    </a:p>
                    <a:p>
                      <a:pPr algn="l" fontAlgn="t">
                        <a:lnSpc>
                          <a:spcPct val="115000"/>
                        </a:lnSpc>
                        <a:spcBef>
                          <a:spcPts val="0"/>
                        </a:spcBef>
                        <a:spcAft>
                          <a:spcPts val="0"/>
                        </a:spcAft>
                      </a:pPr>
                      <a:r>
                        <a:rPr lang="ro-RO" sz="1200" u="none" strike="noStrike">
                          <a:effectLst/>
                        </a:rPr>
                        <a:t>Concurența și interese ascunse din partea persoanelor terțe.</a:t>
                      </a:r>
                      <a:endParaRPr lang="ro-RO" sz="1200" b="0" i="0" u="none" strike="noStrike">
                        <a:effectLst/>
                        <a:latin typeface="Arial" panose="020B0604020202020204" pitchFamily="34" charset="0"/>
                      </a:endParaRPr>
                    </a:p>
                  </a:txBody>
                  <a:tcPr marL="30165" marR="30165" marT="30165" marB="30165"/>
                </a:tc>
                <a:extLst>
                  <a:ext uri="{0D108BD9-81ED-4DB2-BD59-A6C34878D82A}">
                    <a16:rowId xmlns:a16="http://schemas.microsoft.com/office/drawing/2014/main" val="3839084700"/>
                  </a:ext>
                </a:extLst>
              </a:tr>
              <a:tr h="228992">
                <a:tc>
                  <a:txBody>
                    <a:bodyPr/>
                    <a:lstStyle/>
                    <a:p>
                      <a:pPr algn="l" fontAlgn="t">
                        <a:lnSpc>
                          <a:spcPct val="115000"/>
                        </a:lnSpc>
                        <a:spcBef>
                          <a:spcPts val="0"/>
                        </a:spcBef>
                        <a:spcAft>
                          <a:spcPts val="0"/>
                        </a:spcAft>
                      </a:pPr>
                      <a:r>
                        <a:rPr lang="ro-RO" sz="1200" u="none" strike="noStrike">
                          <a:effectLst/>
                        </a:rPr>
                        <a:t>A2.2</a:t>
                      </a:r>
                      <a:endParaRPr lang="ro-RO" sz="1200" b="0" i="0" u="none" strike="noStrike">
                        <a:effectLst/>
                        <a:latin typeface="Arial" panose="020B0604020202020204" pitchFamily="34" charset="0"/>
                      </a:endParaRPr>
                    </a:p>
                  </a:txBody>
                  <a:tcPr marL="32579" marR="32579" marT="4525" marB="0"/>
                </a:tc>
                <a:tc>
                  <a:txBody>
                    <a:bodyPr/>
                    <a:lstStyle/>
                    <a:p>
                      <a:pPr algn="l" fontAlgn="t">
                        <a:lnSpc>
                          <a:spcPct val="115000"/>
                        </a:lnSpc>
                        <a:spcBef>
                          <a:spcPts val="0"/>
                        </a:spcBef>
                        <a:spcAft>
                          <a:spcPts val="0"/>
                        </a:spcAft>
                      </a:pPr>
                      <a:r>
                        <a:rPr lang="ro-RO" sz="1200" u="none" strike="noStrike">
                          <a:effectLst/>
                        </a:rPr>
                        <a:t>Cooperarea cu experți din domeniu</a:t>
                      </a:r>
                      <a:endParaRPr lang="ro-RO" sz="1200" b="0" i="0" u="none" strike="noStrike">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ro-RO" sz="1200" u="none" strike="noStrike">
                          <a:effectLst/>
                        </a:rPr>
                        <a:t>Insuficiența lucrătorilor calificați în domeniu drumurilor</a:t>
                      </a:r>
                      <a:endParaRPr lang="ro-RO" sz="1200" b="0" i="0" u="none" strike="noStrike">
                        <a:effectLst/>
                        <a:latin typeface="Arial" panose="020B0604020202020204" pitchFamily="34" charset="0"/>
                      </a:endParaRPr>
                    </a:p>
                  </a:txBody>
                  <a:tcPr marL="30165" marR="30165" marT="30165" marB="30165"/>
                </a:tc>
                <a:extLst>
                  <a:ext uri="{0D108BD9-81ED-4DB2-BD59-A6C34878D82A}">
                    <a16:rowId xmlns:a16="http://schemas.microsoft.com/office/drawing/2014/main" val="2304344978"/>
                  </a:ext>
                </a:extLst>
              </a:tr>
              <a:tr h="195904">
                <a:tc>
                  <a:txBody>
                    <a:bodyPr/>
                    <a:lstStyle/>
                    <a:p>
                      <a:pPr algn="l" fontAlgn="t">
                        <a:lnSpc>
                          <a:spcPct val="115000"/>
                        </a:lnSpc>
                        <a:spcBef>
                          <a:spcPts val="0"/>
                        </a:spcBef>
                        <a:spcAft>
                          <a:spcPts val="0"/>
                        </a:spcAft>
                      </a:pPr>
                      <a:r>
                        <a:rPr lang="ro-RO" sz="1200" u="none" strike="noStrike">
                          <a:effectLst/>
                        </a:rPr>
                        <a:t>R3</a:t>
                      </a:r>
                      <a:endParaRPr lang="ro-RO" sz="1200" b="0" i="0" u="none" strike="noStrike">
                        <a:effectLst/>
                        <a:latin typeface="Arial" panose="020B0604020202020204" pitchFamily="34" charset="0"/>
                      </a:endParaRPr>
                    </a:p>
                  </a:txBody>
                  <a:tcPr marL="32579" marR="32579" marT="4525" marB="0">
                    <a:solidFill>
                      <a:schemeClr val="accent4">
                        <a:lumMod val="20000"/>
                        <a:lumOff val="80000"/>
                      </a:schemeClr>
                    </a:solidFill>
                  </a:tcPr>
                </a:tc>
                <a:tc>
                  <a:txBody>
                    <a:bodyPr/>
                    <a:lstStyle/>
                    <a:p>
                      <a:pPr algn="l" fontAlgn="t">
                        <a:lnSpc>
                          <a:spcPct val="115000"/>
                        </a:lnSpc>
                        <a:spcBef>
                          <a:spcPts val="0"/>
                        </a:spcBef>
                        <a:spcAft>
                          <a:spcPts val="0"/>
                        </a:spcAft>
                      </a:pPr>
                      <a:r>
                        <a:rPr lang="ro-RO" sz="1200" u="none" strike="noStrike">
                          <a:effectLst/>
                        </a:rPr>
                        <a:t>Recalcularea impozitelor.</a:t>
                      </a:r>
                      <a:endParaRPr lang="ro-RO" sz="1200" b="0" i="0" u="none" strike="noStrike">
                        <a:effectLst/>
                        <a:latin typeface="Arial" panose="020B0604020202020204" pitchFamily="34" charset="0"/>
                      </a:endParaRPr>
                    </a:p>
                  </a:txBody>
                  <a:tcPr marL="30165" marR="30165" marT="30165" marB="30165">
                    <a:solidFill>
                      <a:schemeClr val="accent4">
                        <a:lumMod val="20000"/>
                        <a:lumOff val="80000"/>
                      </a:schemeClr>
                    </a:solidFill>
                  </a:tcPr>
                </a:tc>
                <a:tc>
                  <a:txBody>
                    <a:bodyPr/>
                    <a:lstStyle/>
                    <a:p>
                      <a:pPr algn="l" fontAlgn="t">
                        <a:lnSpc>
                          <a:spcPct val="115000"/>
                        </a:lnSpc>
                        <a:spcBef>
                          <a:spcPts val="0"/>
                        </a:spcBef>
                        <a:spcAft>
                          <a:spcPts val="0"/>
                        </a:spcAft>
                      </a:pPr>
                      <a:r>
                        <a:rPr lang="ro-RO" sz="1200" u="none" strike="noStrike" dirty="0">
                          <a:effectLst/>
                        </a:rPr>
                        <a:t> </a:t>
                      </a:r>
                      <a:endParaRPr lang="ro-RO" sz="1200" b="0" i="0" u="none" strike="noStrike" dirty="0">
                        <a:effectLst/>
                        <a:latin typeface="Arial" panose="020B0604020202020204" pitchFamily="34" charset="0"/>
                      </a:endParaRPr>
                    </a:p>
                  </a:txBody>
                  <a:tcPr marL="30165" marR="30165" marT="30165" marB="30165">
                    <a:solidFill>
                      <a:schemeClr val="accent4">
                        <a:lumMod val="20000"/>
                        <a:lumOff val="80000"/>
                      </a:schemeClr>
                    </a:solidFill>
                  </a:tcPr>
                </a:tc>
                <a:extLst>
                  <a:ext uri="{0D108BD9-81ED-4DB2-BD59-A6C34878D82A}">
                    <a16:rowId xmlns:a16="http://schemas.microsoft.com/office/drawing/2014/main" val="3425702470"/>
                  </a:ext>
                </a:extLst>
              </a:tr>
              <a:tr h="500373">
                <a:tc>
                  <a:txBody>
                    <a:bodyPr/>
                    <a:lstStyle/>
                    <a:p>
                      <a:pPr algn="just" fontAlgn="t">
                        <a:lnSpc>
                          <a:spcPct val="115000"/>
                        </a:lnSpc>
                        <a:spcBef>
                          <a:spcPts val="0"/>
                        </a:spcBef>
                        <a:spcAft>
                          <a:spcPts val="0"/>
                        </a:spcAft>
                      </a:pPr>
                      <a:r>
                        <a:rPr lang="ro-RO" sz="1200" u="none" strike="noStrike">
                          <a:effectLst/>
                        </a:rPr>
                        <a:t>A3.1</a:t>
                      </a:r>
                      <a:endParaRPr lang="ro-RO" sz="1200" b="0" i="0" u="none" strike="noStrike">
                        <a:effectLst/>
                        <a:latin typeface="Arial" panose="020B0604020202020204" pitchFamily="34" charset="0"/>
                      </a:endParaRPr>
                    </a:p>
                  </a:txBody>
                  <a:tcPr marL="32579" marR="32579" marT="4525" marB="0"/>
                </a:tc>
                <a:tc>
                  <a:txBody>
                    <a:bodyPr/>
                    <a:lstStyle/>
                    <a:p>
                      <a:pPr algn="just" fontAlgn="t">
                        <a:lnSpc>
                          <a:spcPct val="115000"/>
                        </a:lnSpc>
                        <a:spcBef>
                          <a:spcPts val="0"/>
                        </a:spcBef>
                        <a:spcAft>
                          <a:spcPts val="0"/>
                        </a:spcAft>
                      </a:pPr>
                      <a:r>
                        <a:rPr lang="ro-RO" sz="1200" u="none" strike="noStrike">
                          <a:effectLst/>
                        </a:rPr>
                        <a:t>Recalcularea impozitului pentru exploatarea drumurilor din parți bloc de către organizațiile de stat.</a:t>
                      </a:r>
                      <a:endParaRPr lang="ro-RO" sz="1200" b="0" i="0" u="none" strike="noStrike">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ro-RO" sz="1200" u="none" strike="noStrike">
                          <a:effectLst/>
                        </a:rPr>
                        <a:t>Necooperarea instituțiilor publice ale statului.</a:t>
                      </a:r>
                    </a:p>
                    <a:p>
                      <a:pPr algn="l" fontAlgn="t">
                        <a:lnSpc>
                          <a:spcPct val="115000"/>
                        </a:lnSpc>
                        <a:spcBef>
                          <a:spcPts val="0"/>
                        </a:spcBef>
                        <a:spcAft>
                          <a:spcPts val="0"/>
                        </a:spcAft>
                      </a:pPr>
                      <a:r>
                        <a:rPr lang="ro-RO" sz="1200" u="none" strike="noStrike">
                          <a:effectLst/>
                        </a:rPr>
                        <a:t> </a:t>
                      </a:r>
                      <a:endParaRPr lang="ro-RO" sz="1200" b="0" i="0" u="none" strike="noStrike">
                        <a:effectLst/>
                        <a:latin typeface="Arial" panose="020B0604020202020204" pitchFamily="34" charset="0"/>
                      </a:endParaRPr>
                    </a:p>
                  </a:txBody>
                  <a:tcPr marL="30165" marR="30165" marT="30165" marB="30165"/>
                </a:tc>
                <a:extLst>
                  <a:ext uri="{0D108BD9-81ED-4DB2-BD59-A6C34878D82A}">
                    <a16:rowId xmlns:a16="http://schemas.microsoft.com/office/drawing/2014/main" val="118703729"/>
                  </a:ext>
                </a:extLst>
              </a:tr>
              <a:tr h="195904">
                <a:tc>
                  <a:txBody>
                    <a:bodyPr/>
                    <a:lstStyle/>
                    <a:p>
                      <a:pPr algn="just" fontAlgn="t">
                        <a:lnSpc>
                          <a:spcPct val="115000"/>
                        </a:lnSpc>
                        <a:spcBef>
                          <a:spcPts val="0"/>
                        </a:spcBef>
                        <a:spcAft>
                          <a:spcPts val="0"/>
                        </a:spcAft>
                      </a:pPr>
                      <a:r>
                        <a:rPr lang="ro-RO" sz="1200" u="none" strike="noStrike">
                          <a:effectLst/>
                        </a:rPr>
                        <a:t>R4</a:t>
                      </a:r>
                      <a:endParaRPr lang="ro-RO" sz="1200" b="0" i="0" u="none" strike="noStrike">
                        <a:effectLst/>
                        <a:latin typeface="Arial" panose="020B0604020202020204" pitchFamily="34" charset="0"/>
                      </a:endParaRPr>
                    </a:p>
                  </a:txBody>
                  <a:tcPr marL="32579" marR="32579" marT="4525" marB="0">
                    <a:solidFill>
                      <a:schemeClr val="accent4">
                        <a:lumMod val="20000"/>
                        <a:lumOff val="80000"/>
                      </a:schemeClr>
                    </a:solidFill>
                  </a:tcPr>
                </a:tc>
                <a:tc>
                  <a:txBody>
                    <a:bodyPr/>
                    <a:lstStyle/>
                    <a:p>
                      <a:pPr algn="just" fontAlgn="t">
                        <a:lnSpc>
                          <a:spcPct val="115000"/>
                        </a:lnSpc>
                        <a:spcBef>
                          <a:spcPts val="0"/>
                        </a:spcBef>
                        <a:spcAft>
                          <a:spcPts val="0"/>
                        </a:spcAft>
                      </a:pPr>
                      <a:r>
                        <a:rPr lang="ro-RO" sz="1200" u="none" strike="noStrike">
                          <a:effectLst/>
                        </a:rPr>
                        <a:t>Promovarea produsului.</a:t>
                      </a:r>
                      <a:endParaRPr lang="ro-RO" sz="1200" b="0" i="0" u="none" strike="noStrike">
                        <a:effectLst/>
                        <a:latin typeface="Arial" panose="020B0604020202020204" pitchFamily="34" charset="0"/>
                      </a:endParaRPr>
                    </a:p>
                  </a:txBody>
                  <a:tcPr marL="30165" marR="30165" marT="30165" marB="30165">
                    <a:solidFill>
                      <a:schemeClr val="accent4">
                        <a:lumMod val="20000"/>
                        <a:lumOff val="80000"/>
                      </a:schemeClr>
                    </a:solidFill>
                  </a:tcPr>
                </a:tc>
                <a:tc>
                  <a:txBody>
                    <a:bodyPr/>
                    <a:lstStyle/>
                    <a:p>
                      <a:pPr algn="l" fontAlgn="t">
                        <a:lnSpc>
                          <a:spcPct val="115000"/>
                        </a:lnSpc>
                        <a:spcBef>
                          <a:spcPts val="0"/>
                        </a:spcBef>
                        <a:spcAft>
                          <a:spcPts val="0"/>
                        </a:spcAft>
                      </a:pPr>
                      <a:r>
                        <a:rPr lang="ro-RO" sz="1200" u="none" strike="noStrike" dirty="0">
                          <a:effectLst/>
                        </a:rPr>
                        <a:t> </a:t>
                      </a:r>
                      <a:endParaRPr lang="ro-RO" sz="1200" b="0" i="0" u="none" strike="noStrike" dirty="0">
                        <a:effectLst/>
                        <a:latin typeface="Arial" panose="020B0604020202020204" pitchFamily="34" charset="0"/>
                      </a:endParaRPr>
                    </a:p>
                  </a:txBody>
                  <a:tcPr marL="30165" marR="30165" marT="30165" marB="30165">
                    <a:solidFill>
                      <a:schemeClr val="accent4">
                        <a:lumMod val="20000"/>
                        <a:lumOff val="80000"/>
                      </a:schemeClr>
                    </a:solidFill>
                  </a:tcPr>
                </a:tc>
                <a:extLst>
                  <a:ext uri="{0D108BD9-81ED-4DB2-BD59-A6C34878D82A}">
                    <a16:rowId xmlns:a16="http://schemas.microsoft.com/office/drawing/2014/main" val="1127176480"/>
                  </a:ext>
                </a:extLst>
              </a:tr>
              <a:tr h="348139">
                <a:tc>
                  <a:txBody>
                    <a:bodyPr/>
                    <a:lstStyle/>
                    <a:p>
                      <a:pPr algn="just" fontAlgn="t">
                        <a:lnSpc>
                          <a:spcPct val="115000"/>
                        </a:lnSpc>
                        <a:spcBef>
                          <a:spcPts val="0"/>
                        </a:spcBef>
                        <a:spcAft>
                          <a:spcPts val="0"/>
                        </a:spcAft>
                      </a:pPr>
                      <a:r>
                        <a:rPr lang="ro-RO" sz="1200" u="none" strike="noStrike">
                          <a:effectLst/>
                        </a:rPr>
                        <a:t>A4.1</a:t>
                      </a:r>
                      <a:endParaRPr lang="ro-RO" sz="1200" b="0" i="0" u="none" strike="noStrike">
                        <a:effectLst/>
                        <a:latin typeface="Arial" panose="020B0604020202020204" pitchFamily="34" charset="0"/>
                      </a:endParaRPr>
                    </a:p>
                  </a:txBody>
                  <a:tcPr marL="32579" marR="32579" marT="4525" marB="0"/>
                </a:tc>
                <a:tc>
                  <a:txBody>
                    <a:bodyPr/>
                    <a:lstStyle/>
                    <a:p>
                      <a:pPr algn="just" fontAlgn="t">
                        <a:lnSpc>
                          <a:spcPct val="115000"/>
                        </a:lnSpc>
                        <a:spcBef>
                          <a:spcPts val="0"/>
                        </a:spcBef>
                        <a:spcAft>
                          <a:spcPts val="0"/>
                        </a:spcAft>
                      </a:pPr>
                      <a:r>
                        <a:rPr lang="ro-RO" sz="1200" u="none" strike="noStrike">
                          <a:effectLst/>
                        </a:rPr>
                        <a:t>Să se cumpere publicitate în sursele mass-media.</a:t>
                      </a:r>
                      <a:endParaRPr lang="ro-RO" sz="1200" b="0" i="0" u="none" strike="noStrike">
                        <a:effectLst/>
                        <a:latin typeface="Arial" panose="020B0604020202020204" pitchFamily="34" charset="0"/>
                      </a:endParaRPr>
                    </a:p>
                  </a:txBody>
                  <a:tcPr marL="30165" marR="30165" marT="30165" marB="30165"/>
                </a:tc>
                <a:tc>
                  <a:txBody>
                    <a:bodyPr/>
                    <a:lstStyle/>
                    <a:p>
                      <a:pPr algn="l" fontAlgn="t">
                        <a:lnSpc>
                          <a:spcPct val="115000"/>
                        </a:lnSpc>
                        <a:spcBef>
                          <a:spcPts val="0"/>
                        </a:spcBef>
                        <a:spcAft>
                          <a:spcPts val="0"/>
                        </a:spcAft>
                      </a:pPr>
                      <a:r>
                        <a:rPr lang="it-IT" sz="1200" u="none" strike="noStrike" dirty="0">
                          <a:effectLst/>
                        </a:rPr>
                        <a:t>Ridicarea artificială a prețului pentru publicitatea televizată. Preț mai mare decât cel planificat</a:t>
                      </a:r>
                      <a:endParaRPr lang="it-IT" sz="1200" b="0" i="0" u="none" strike="noStrike" dirty="0">
                        <a:effectLst/>
                        <a:latin typeface="Arial" panose="020B0604020202020204" pitchFamily="34" charset="0"/>
                      </a:endParaRPr>
                    </a:p>
                  </a:txBody>
                  <a:tcPr marL="30165" marR="30165" marT="30165" marB="30165"/>
                </a:tc>
                <a:extLst>
                  <a:ext uri="{0D108BD9-81ED-4DB2-BD59-A6C34878D82A}">
                    <a16:rowId xmlns:a16="http://schemas.microsoft.com/office/drawing/2014/main" val="1519015110"/>
                  </a:ext>
                </a:extLst>
              </a:tr>
            </a:tbl>
          </a:graphicData>
        </a:graphic>
      </p:graphicFrame>
      <p:pic>
        <p:nvPicPr>
          <p:cNvPr id="5" name="Picture 4" descr="Moldova ICT Summit 2018 – The key ICT yearly event.">
            <a:extLst>
              <a:ext uri="{FF2B5EF4-FFF2-40B4-BE49-F238E27FC236}">
                <a16:creationId xmlns:a16="http://schemas.microsoft.com/office/drawing/2014/main" id="{65DA0506-C91C-40B4-9A59-63A47BC2D17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0165485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3AB5CE-0EF3-428D-AA39-963B13C6F913}"/>
              </a:ext>
            </a:extLst>
          </p:cNvPr>
          <p:cNvSpPr>
            <a:spLocks noGrp="1"/>
          </p:cNvSpPr>
          <p:nvPr>
            <p:ph type="title"/>
          </p:nvPr>
        </p:nvSpPr>
        <p:spPr>
          <a:xfrm>
            <a:off x="677334" y="609600"/>
            <a:ext cx="8596668" cy="1003300"/>
          </a:xfrm>
        </p:spPr>
        <p:txBody>
          <a:bodyPr/>
          <a:lstStyle/>
          <a:p>
            <a:r>
              <a:rPr lang="ro-MD" dirty="0"/>
              <a:t>Acțiuni de diminuare</a:t>
            </a:r>
          </a:p>
        </p:txBody>
      </p:sp>
      <p:graphicFrame>
        <p:nvGraphicFramePr>
          <p:cNvPr id="4" name="Таблица 3">
            <a:extLst>
              <a:ext uri="{FF2B5EF4-FFF2-40B4-BE49-F238E27FC236}">
                <a16:creationId xmlns:a16="http://schemas.microsoft.com/office/drawing/2014/main" id="{6EAE759C-6249-4E0D-94E7-62C4E4152386}"/>
              </a:ext>
            </a:extLst>
          </p:cNvPr>
          <p:cNvGraphicFramePr/>
          <p:nvPr>
            <p:extLst>
              <p:ext uri="{D42A27DB-BD31-4B8C-83A1-F6EECF244321}">
                <p14:modId xmlns:p14="http://schemas.microsoft.com/office/powerpoint/2010/main" val="573083466"/>
              </p:ext>
            </p:extLst>
          </p:nvPr>
        </p:nvGraphicFramePr>
        <p:xfrm>
          <a:off x="1197768" y="1708404"/>
          <a:ext cx="7539832" cy="3492246"/>
        </p:xfrm>
        <a:graphic>
          <a:graphicData uri="http://schemas.openxmlformats.org/drawingml/2006/table">
            <a:tbl>
              <a:tblPr firstRow="1" firstCol="1" bandRow="1">
                <a:tableStyleId>{5C22544A-7EE6-4342-B048-85BDC9FD1C3A}</a:tableStyleId>
              </a:tblPr>
              <a:tblGrid>
                <a:gridCol w="3769916">
                  <a:extLst>
                    <a:ext uri="{9D8B030D-6E8A-4147-A177-3AD203B41FA5}">
                      <a16:colId xmlns:a16="http://schemas.microsoft.com/office/drawing/2014/main" val="1754339075"/>
                    </a:ext>
                  </a:extLst>
                </a:gridCol>
                <a:gridCol w="3769916">
                  <a:extLst>
                    <a:ext uri="{9D8B030D-6E8A-4147-A177-3AD203B41FA5}">
                      <a16:colId xmlns:a16="http://schemas.microsoft.com/office/drawing/2014/main" val="518468422"/>
                    </a:ext>
                  </a:extLst>
                </a:gridCol>
              </a:tblGrid>
              <a:tr h="215900">
                <a:tc>
                  <a:txBody>
                    <a:bodyPr/>
                    <a:lstStyle/>
                    <a:p>
                      <a:pPr algn="ctr" fontAlgn="ctr">
                        <a:lnSpc>
                          <a:spcPct val="115000"/>
                        </a:lnSpc>
                        <a:spcBef>
                          <a:spcPts val="0"/>
                        </a:spcBef>
                        <a:spcAft>
                          <a:spcPts val="0"/>
                        </a:spcAft>
                      </a:pPr>
                      <a:r>
                        <a:rPr lang="ro-RO" sz="1400" u="none" strike="noStrike" dirty="0">
                          <a:effectLst/>
                        </a:rPr>
                        <a:t>Riscuri</a:t>
                      </a:r>
                      <a:endParaRPr lang="ro-RO" sz="2000" b="0" i="0" u="none" strike="noStrike" dirty="0">
                        <a:effectLst/>
                        <a:latin typeface="Arial" panose="020B0604020202020204" pitchFamily="34" charset="0"/>
                      </a:endParaRPr>
                    </a:p>
                  </a:txBody>
                  <a:tcPr marL="68580" marR="68580" marT="9525" marB="0" anchor="ctr"/>
                </a:tc>
                <a:tc>
                  <a:txBody>
                    <a:bodyPr/>
                    <a:lstStyle/>
                    <a:p>
                      <a:pPr algn="ctr" fontAlgn="ctr">
                        <a:lnSpc>
                          <a:spcPct val="115000"/>
                        </a:lnSpc>
                        <a:spcBef>
                          <a:spcPts val="0"/>
                        </a:spcBef>
                        <a:spcAft>
                          <a:spcPts val="0"/>
                        </a:spcAft>
                      </a:pPr>
                      <a:r>
                        <a:rPr lang="ro-RO" sz="1400" u="none" strike="noStrike">
                          <a:effectLst/>
                        </a:rPr>
                        <a:t>Acțiuni de diminuare</a:t>
                      </a:r>
                      <a:endParaRPr lang="ro-RO" sz="20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106619349"/>
                  </a:ext>
                </a:extLst>
              </a:tr>
              <a:tr h="215900">
                <a:tc>
                  <a:txBody>
                    <a:bodyPr/>
                    <a:lstStyle/>
                    <a:p>
                      <a:pPr algn="ctr" fontAlgn="ctr">
                        <a:lnSpc>
                          <a:spcPct val="115000"/>
                        </a:lnSpc>
                        <a:spcBef>
                          <a:spcPts val="0"/>
                        </a:spcBef>
                        <a:spcAft>
                          <a:spcPts val="0"/>
                        </a:spcAft>
                      </a:pPr>
                      <a:r>
                        <a:rPr lang="ro-RO" sz="1400" u="none" strike="noStrike" dirty="0">
                          <a:effectLst/>
                        </a:rPr>
                        <a:t>Insuficiența lucrătorilor calificați în domeniul reciclării plasticului.</a:t>
                      </a:r>
                      <a:endParaRPr lang="ro-RO" sz="2000" b="0" i="0" u="none" strike="noStrike" dirty="0">
                        <a:effectLst/>
                        <a:latin typeface="Arial" panose="020B0604020202020204" pitchFamily="34" charset="0"/>
                      </a:endParaRPr>
                    </a:p>
                  </a:txBody>
                  <a:tcPr marL="68580" marR="68580" marT="9525" marB="0" anchor="ctr"/>
                </a:tc>
                <a:tc>
                  <a:txBody>
                    <a:bodyPr/>
                    <a:lstStyle/>
                    <a:p>
                      <a:pPr algn="ctr" fontAlgn="ctr">
                        <a:lnSpc>
                          <a:spcPct val="115000"/>
                        </a:lnSpc>
                        <a:spcBef>
                          <a:spcPts val="0"/>
                        </a:spcBef>
                        <a:spcAft>
                          <a:spcPts val="0"/>
                        </a:spcAft>
                      </a:pPr>
                      <a:r>
                        <a:rPr lang="ro-RO" sz="1400" u="none" strike="noStrike">
                          <a:effectLst/>
                        </a:rPr>
                        <a:t>Căutarea lucrători peste hotare.</a:t>
                      </a:r>
                      <a:endParaRPr lang="ro-RO" sz="20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472461389"/>
                  </a:ext>
                </a:extLst>
              </a:tr>
              <a:tr h="215900">
                <a:tc>
                  <a:txBody>
                    <a:bodyPr/>
                    <a:lstStyle/>
                    <a:p>
                      <a:pPr algn="ctr" fontAlgn="ctr">
                        <a:lnSpc>
                          <a:spcPct val="115000"/>
                        </a:lnSpc>
                        <a:spcBef>
                          <a:spcPts val="0"/>
                        </a:spcBef>
                        <a:spcAft>
                          <a:spcPts val="0"/>
                        </a:spcAft>
                      </a:pPr>
                      <a:r>
                        <a:rPr lang="ro-RO" sz="1400" u="none" strike="noStrike" dirty="0">
                          <a:effectLst/>
                        </a:rPr>
                        <a:t>Utilaje și echipamente necesare pentru colectarea plasticului insuficiente sau de proastă calitate</a:t>
                      </a:r>
                      <a:endParaRPr lang="ro-RO" sz="2000" b="0" i="0" u="none" strike="noStrike" dirty="0">
                        <a:effectLst/>
                        <a:latin typeface="Arial" panose="020B0604020202020204" pitchFamily="34" charset="0"/>
                      </a:endParaRPr>
                    </a:p>
                  </a:txBody>
                  <a:tcPr marL="68580" marR="68580" marT="9525" marB="0" anchor="ctr"/>
                </a:tc>
                <a:tc>
                  <a:txBody>
                    <a:bodyPr/>
                    <a:lstStyle/>
                    <a:p>
                      <a:pPr algn="ctr" fontAlgn="ctr">
                        <a:lnSpc>
                          <a:spcPct val="115000"/>
                        </a:lnSpc>
                        <a:spcBef>
                          <a:spcPts val="0"/>
                        </a:spcBef>
                        <a:spcAft>
                          <a:spcPts val="0"/>
                        </a:spcAft>
                      </a:pPr>
                      <a:r>
                        <a:rPr lang="it-IT" sz="1400" u="none" strike="noStrike" dirty="0">
                          <a:effectLst/>
                        </a:rPr>
                        <a:t>Importare de peste hotare.</a:t>
                      </a:r>
                      <a:endParaRPr lang="it-IT" sz="2000" u="none" strike="noStrike" dirty="0">
                        <a:effectLst/>
                      </a:endParaRPr>
                    </a:p>
                    <a:p>
                      <a:pPr algn="ctr" fontAlgn="ctr">
                        <a:lnSpc>
                          <a:spcPct val="115000"/>
                        </a:lnSpc>
                        <a:spcBef>
                          <a:spcPts val="0"/>
                        </a:spcBef>
                        <a:spcAft>
                          <a:spcPts val="0"/>
                        </a:spcAft>
                      </a:pPr>
                      <a:r>
                        <a:rPr lang="it-IT" sz="1400" u="none" strike="noStrike" dirty="0">
                          <a:effectLst/>
                        </a:rPr>
                        <a:t>Mărire buget.</a:t>
                      </a:r>
                      <a:endParaRPr lang="it-IT" sz="20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331031653"/>
                  </a:ext>
                </a:extLst>
              </a:tr>
              <a:tr h="215900">
                <a:tc>
                  <a:txBody>
                    <a:bodyPr/>
                    <a:lstStyle/>
                    <a:p>
                      <a:pPr algn="ctr" fontAlgn="ctr">
                        <a:lnSpc>
                          <a:spcPct val="115000"/>
                        </a:lnSpc>
                        <a:spcBef>
                          <a:spcPts val="0"/>
                        </a:spcBef>
                        <a:spcAft>
                          <a:spcPts val="0"/>
                        </a:spcAft>
                      </a:pPr>
                      <a:r>
                        <a:rPr lang="ro-RO" sz="1400" u="none" strike="noStrike" dirty="0">
                          <a:effectLst/>
                        </a:rPr>
                        <a:t>Firmele pot cere o suma mare de bani pentru prestarea serviciilor</a:t>
                      </a:r>
                      <a:endParaRPr lang="ro-RO" sz="2000" b="0" i="0" u="none" strike="noStrike" dirty="0">
                        <a:effectLst/>
                        <a:latin typeface="Arial" panose="020B0604020202020204" pitchFamily="34" charset="0"/>
                      </a:endParaRPr>
                    </a:p>
                  </a:txBody>
                  <a:tcPr marL="68580" marR="68580" marT="9525" marB="0" anchor="ctr"/>
                </a:tc>
                <a:tc>
                  <a:txBody>
                    <a:bodyPr/>
                    <a:lstStyle/>
                    <a:p>
                      <a:pPr algn="ctr" fontAlgn="ctr">
                        <a:lnSpc>
                          <a:spcPct val="115000"/>
                        </a:lnSpc>
                        <a:spcBef>
                          <a:spcPts val="0"/>
                        </a:spcBef>
                        <a:spcAft>
                          <a:spcPts val="0"/>
                        </a:spcAft>
                      </a:pPr>
                      <a:r>
                        <a:rPr lang="ro-RO" sz="1400" u="none" strike="noStrike" dirty="0">
                          <a:effectLst/>
                        </a:rPr>
                        <a:t>Discuții privind condițiile contractului</a:t>
                      </a:r>
                      <a:endParaRPr lang="ro-RO" sz="20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2379704208"/>
                  </a:ext>
                </a:extLst>
              </a:tr>
              <a:tr h="215900">
                <a:tc>
                  <a:txBody>
                    <a:bodyPr/>
                    <a:lstStyle/>
                    <a:p>
                      <a:pPr algn="ctr" fontAlgn="ctr">
                        <a:lnSpc>
                          <a:spcPct val="115000"/>
                        </a:lnSpc>
                        <a:spcBef>
                          <a:spcPts val="0"/>
                        </a:spcBef>
                        <a:spcAft>
                          <a:spcPts val="0"/>
                        </a:spcAft>
                      </a:pPr>
                      <a:r>
                        <a:rPr lang="ro-RO" sz="1400" u="none" strike="noStrike">
                          <a:effectLst/>
                        </a:rPr>
                        <a:t>Insuficiența lucrătorilor calificați în domeniu drumurilor</a:t>
                      </a:r>
                      <a:endParaRPr lang="ro-RO" sz="2000" b="0" i="0" u="none" strike="noStrike">
                        <a:effectLst/>
                        <a:latin typeface="Arial" panose="020B0604020202020204" pitchFamily="34" charset="0"/>
                      </a:endParaRPr>
                    </a:p>
                  </a:txBody>
                  <a:tcPr marL="68580" marR="68580" marT="9525" marB="0" anchor="ctr"/>
                </a:tc>
                <a:tc>
                  <a:txBody>
                    <a:bodyPr/>
                    <a:lstStyle/>
                    <a:p>
                      <a:pPr algn="ctr" fontAlgn="ctr">
                        <a:lnSpc>
                          <a:spcPct val="115000"/>
                        </a:lnSpc>
                        <a:spcBef>
                          <a:spcPts val="0"/>
                        </a:spcBef>
                        <a:spcAft>
                          <a:spcPts val="0"/>
                        </a:spcAft>
                      </a:pPr>
                      <a:r>
                        <a:rPr lang="en-US" sz="1400" u="none" strike="noStrike" dirty="0" err="1">
                          <a:effectLst/>
                        </a:rPr>
                        <a:t>Atribuirea</a:t>
                      </a:r>
                      <a:r>
                        <a:rPr lang="en-US" sz="1400" u="none" strike="noStrike" dirty="0">
                          <a:effectLst/>
                        </a:rPr>
                        <a:t> </a:t>
                      </a:r>
                      <a:r>
                        <a:rPr lang="en-US" sz="1400" u="none" strike="noStrike" dirty="0" err="1">
                          <a:effectLst/>
                        </a:rPr>
                        <a:t>unor</a:t>
                      </a:r>
                      <a:r>
                        <a:rPr lang="en-US" sz="1400" u="none" strike="noStrike" dirty="0">
                          <a:effectLst/>
                        </a:rPr>
                        <a:t> </a:t>
                      </a:r>
                      <a:r>
                        <a:rPr lang="en-US" sz="1400" u="none" strike="noStrike" dirty="0" err="1">
                          <a:effectLst/>
                        </a:rPr>
                        <a:t>funcții</a:t>
                      </a:r>
                      <a:r>
                        <a:rPr lang="en-US" sz="1400" u="none" strike="noStrike" dirty="0">
                          <a:effectLst/>
                        </a:rPr>
                        <a:t> </a:t>
                      </a:r>
                      <a:r>
                        <a:rPr lang="en-US" sz="1400" u="none" strike="noStrike" dirty="0" err="1">
                          <a:effectLst/>
                        </a:rPr>
                        <a:t>altor</a:t>
                      </a:r>
                      <a:r>
                        <a:rPr lang="en-US" sz="1400" u="none" strike="noStrike" dirty="0">
                          <a:effectLst/>
                        </a:rPr>
                        <a:t> </a:t>
                      </a:r>
                      <a:r>
                        <a:rPr lang="en-US" sz="1400" u="none" strike="noStrike" dirty="0" err="1">
                          <a:effectLst/>
                        </a:rPr>
                        <a:t>persoane</a:t>
                      </a:r>
                      <a:endParaRPr lang="en-US" sz="2000" u="none" strike="noStrike" dirty="0">
                        <a:effectLst/>
                      </a:endParaRPr>
                    </a:p>
                    <a:p>
                      <a:pPr algn="ctr" fontAlgn="ctr">
                        <a:lnSpc>
                          <a:spcPct val="115000"/>
                        </a:lnSpc>
                        <a:spcBef>
                          <a:spcPts val="0"/>
                        </a:spcBef>
                        <a:spcAft>
                          <a:spcPts val="0"/>
                        </a:spcAft>
                      </a:pPr>
                      <a:r>
                        <a:rPr lang="en-US" sz="1400" u="none" strike="noStrike" dirty="0" err="1">
                          <a:effectLst/>
                        </a:rPr>
                        <a:t>capabile</a:t>
                      </a:r>
                      <a:endParaRPr lang="en-US" sz="2000" u="none" strike="noStrike" dirty="0">
                        <a:effectLst/>
                      </a:endParaRPr>
                    </a:p>
                    <a:p>
                      <a:pPr algn="ctr" fontAlgn="ctr">
                        <a:lnSpc>
                          <a:spcPct val="115000"/>
                        </a:lnSpc>
                        <a:spcBef>
                          <a:spcPts val="0"/>
                        </a:spcBef>
                        <a:spcAft>
                          <a:spcPts val="0"/>
                        </a:spcAft>
                      </a:pPr>
                      <a:r>
                        <a:rPr lang="en-US" sz="1400" u="none" strike="noStrike" dirty="0" err="1">
                          <a:effectLst/>
                        </a:rPr>
                        <a:t>să</a:t>
                      </a:r>
                      <a:r>
                        <a:rPr lang="en-US" sz="1400" u="none" strike="noStrike" dirty="0">
                          <a:effectLst/>
                        </a:rPr>
                        <a:t> </a:t>
                      </a:r>
                      <a:r>
                        <a:rPr lang="en-US" sz="1400" u="none" strike="noStrike" dirty="0" err="1">
                          <a:effectLst/>
                        </a:rPr>
                        <a:t>preia</a:t>
                      </a:r>
                      <a:r>
                        <a:rPr lang="en-US" sz="1400" u="none" strike="noStrike" dirty="0">
                          <a:effectLst/>
                        </a:rPr>
                        <a:t> </a:t>
                      </a:r>
                      <a:r>
                        <a:rPr lang="en-US" sz="1400" u="none" strike="noStrike" dirty="0" err="1">
                          <a:effectLst/>
                        </a:rPr>
                        <a:t>mai</a:t>
                      </a:r>
                      <a:r>
                        <a:rPr lang="en-US" sz="1400" u="none" strike="noStrike" dirty="0">
                          <a:effectLst/>
                        </a:rPr>
                        <a:t> </a:t>
                      </a:r>
                      <a:r>
                        <a:rPr lang="en-US" sz="1400" u="none" strike="noStrike" dirty="0" err="1">
                          <a:effectLst/>
                        </a:rPr>
                        <a:t>multe</a:t>
                      </a:r>
                      <a:r>
                        <a:rPr lang="en-US" sz="1400" u="none" strike="noStrike" dirty="0">
                          <a:effectLst/>
                        </a:rPr>
                        <a:t> </a:t>
                      </a:r>
                      <a:r>
                        <a:rPr lang="en-US" sz="1400" u="none" strike="noStrike" dirty="0" err="1">
                          <a:effectLst/>
                        </a:rPr>
                        <a:t>activități</a:t>
                      </a:r>
                      <a:r>
                        <a:rPr lang="en-US" sz="1400" u="none" strike="noStrike" dirty="0">
                          <a:effectLst/>
                        </a:rPr>
                        <a:t>.</a:t>
                      </a:r>
                      <a:endParaRPr lang="en-US" sz="20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4028816280"/>
                  </a:ext>
                </a:extLst>
              </a:tr>
              <a:tr h="215900">
                <a:tc>
                  <a:txBody>
                    <a:bodyPr/>
                    <a:lstStyle/>
                    <a:p>
                      <a:pPr algn="ctr" fontAlgn="ctr">
                        <a:lnSpc>
                          <a:spcPct val="115000"/>
                        </a:lnSpc>
                        <a:spcBef>
                          <a:spcPts val="0"/>
                        </a:spcBef>
                        <a:spcAft>
                          <a:spcPts val="0"/>
                        </a:spcAft>
                      </a:pPr>
                      <a:r>
                        <a:rPr lang="it-IT" sz="1400" u="none" strike="noStrike" dirty="0">
                          <a:effectLst/>
                        </a:rPr>
                        <a:t>Ridicarea artificială a prețului pentru publicitatea televizată. Preț mai mare decât cel planificat</a:t>
                      </a:r>
                      <a:endParaRPr lang="it-IT" sz="2000" b="0" i="0" u="none" strike="noStrike" dirty="0">
                        <a:effectLst/>
                        <a:latin typeface="Arial" panose="020B0604020202020204" pitchFamily="34" charset="0"/>
                      </a:endParaRPr>
                    </a:p>
                  </a:txBody>
                  <a:tcPr marL="68580" marR="68580" marT="9525" marB="0" anchor="ctr"/>
                </a:tc>
                <a:tc>
                  <a:txBody>
                    <a:bodyPr/>
                    <a:lstStyle/>
                    <a:p>
                      <a:pPr algn="ctr" fontAlgn="ctr">
                        <a:lnSpc>
                          <a:spcPct val="115000"/>
                        </a:lnSpc>
                        <a:spcBef>
                          <a:spcPts val="0"/>
                        </a:spcBef>
                        <a:spcAft>
                          <a:spcPts val="0"/>
                        </a:spcAft>
                      </a:pPr>
                      <a:r>
                        <a:rPr lang="ro-RO" sz="1400" u="none" strike="noStrike" dirty="0">
                          <a:effectLst/>
                        </a:rPr>
                        <a:t>Mărire buget pentru publicitate.</a:t>
                      </a:r>
                      <a:endParaRPr lang="ro-RO" sz="2000" u="none" strike="noStrike" dirty="0">
                        <a:effectLst/>
                      </a:endParaRPr>
                    </a:p>
                    <a:p>
                      <a:pPr algn="ctr" fontAlgn="ctr">
                        <a:lnSpc>
                          <a:spcPct val="115000"/>
                        </a:lnSpc>
                        <a:spcBef>
                          <a:spcPts val="0"/>
                        </a:spcBef>
                        <a:spcAft>
                          <a:spcPts val="0"/>
                        </a:spcAft>
                      </a:pPr>
                      <a:r>
                        <a:rPr lang="ro-RO" sz="1400" u="none" strike="noStrike" dirty="0">
                          <a:effectLst/>
                        </a:rPr>
                        <a:t>Trecere pe mediul online.</a:t>
                      </a:r>
                      <a:endParaRPr lang="ro-RO" sz="20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2883521619"/>
                  </a:ext>
                </a:extLst>
              </a:tr>
            </a:tbl>
          </a:graphicData>
        </a:graphic>
      </p:graphicFrame>
      <p:pic>
        <p:nvPicPr>
          <p:cNvPr id="5" name="Picture 4" descr="Moldova ICT Summit 2018 – The key ICT yearly event.">
            <a:extLst>
              <a:ext uri="{FF2B5EF4-FFF2-40B4-BE49-F238E27FC236}">
                <a16:creationId xmlns:a16="http://schemas.microsoft.com/office/drawing/2014/main" id="{C995E08A-70E8-43F8-A6C0-1A334F0CA5F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95493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D" dirty="0"/>
              <a:t>Impactul proiectului</a:t>
            </a:r>
            <a:endParaRPr lang="en-US" dirty="0"/>
          </a:p>
        </p:txBody>
      </p:sp>
      <p:sp>
        <p:nvSpPr>
          <p:cNvPr id="3" name="Content Placeholder 2"/>
          <p:cNvSpPr>
            <a:spLocks noGrp="1"/>
          </p:cNvSpPr>
          <p:nvPr>
            <p:ph idx="1"/>
          </p:nvPr>
        </p:nvSpPr>
        <p:spPr/>
        <p:txBody>
          <a:bodyPr/>
          <a:lstStyle/>
          <a:p>
            <a:r>
              <a:rPr lang="ro-RO" sz="2000" dirty="0"/>
              <a:t>Reciclarea plasticului aduce după sine beneficii evidente și indispensabile mediului. Reciclarea va reduce eficient cantitatea emisiilor de CO2 și gazelor cu efect de seră. </a:t>
            </a:r>
          </a:p>
          <a:p>
            <a:r>
              <a:rPr lang="ro-RO" sz="2000" dirty="0"/>
              <a:t>De asemenea, lacurile și râurile nu vor mai fi la fel de poluate, canitățile de gunoi prezente în acestea micșorându-se treptat. Încă un aspect pozitiv ar fi generarea materiei prime, locurilor de muncă și a veniturilor în conturile administrațiilor locale prin intermediul colectării taxelor și a impozitelor.</a:t>
            </a:r>
            <a:endParaRPr lang="en-US" dirty="0"/>
          </a:p>
        </p:txBody>
      </p:sp>
      <p:pic>
        <p:nvPicPr>
          <p:cNvPr id="4" name="Picture 4" descr="Moldova ICT Summit 2018 – The key ICT yearly event.">
            <a:extLst>
              <a:ext uri="{FF2B5EF4-FFF2-40B4-BE49-F238E27FC236}">
                <a16:creationId xmlns:a16="http://schemas.microsoft.com/office/drawing/2014/main" id="{9D6753EC-48EB-4853-A63D-9DB0EDDD515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18087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D" dirty="0"/>
              <a:t>Durabilitatea proiectului</a:t>
            </a:r>
            <a:endParaRPr lang="en-US" dirty="0"/>
          </a:p>
        </p:txBody>
      </p:sp>
      <p:sp>
        <p:nvSpPr>
          <p:cNvPr id="3" name="Content Placeholder 2"/>
          <p:cNvSpPr>
            <a:spLocks noGrp="1"/>
          </p:cNvSpPr>
          <p:nvPr>
            <p:ph idx="1"/>
          </p:nvPr>
        </p:nvSpPr>
        <p:spPr/>
        <p:txBody>
          <a:bodyPr>
            <a:normAutofit/>
          </a:bodyPr>
          <a:lstStyle/>
          <a:p>
            <a:r>
              <a:rPr lang="ro-RO" sz="2000" dirty="0"/>
              <a:t>Lunar se vor crea X km de drum, durata de viata a drumului creat e mai mare, necesita mai putin timp pentru construire (din motiv ca se creaza pe blocuri), o sa scada impozitul pe drum, ca rezultat in viitor:</a:t>
            </a:r>
          </a:p>
          <a:p>
            <a:r>
              <a:rPr lang="ro-RO" sz="2000" dirty="0"/>
              <a:t>Oamenii o sa inteleaga importanta acestui proiect - Sustinerea proiectului, ridicatea ideii in masa, (ce ne ofera asta?) Vor aparea noi investori. Se va mari nr. de km creat lunar, companiile de la care o sa fie procurat plasticul o sa ne ofere un pret mai avantajos.</a:t>
            </a:r>
          </a:p>
          <a:p>
            <a:r>
              <a:rPr lang="ro-RO" sz="2000" dirty="0"/>
              <a:t>Durabilitate - din acest motiv o sa dispara necesitatea de a repara drumul deja construit, drumul din plastoc stabil o sa fie extins.</a:t>
            </a:r>
            <a:endParaRPr lang="en-US" sz="2000" dirty="0"/>
          </a:p>
        </p:txBody>
      </p:sp>
      <p:pic>
        <p:nvPicPr>
          <p:cNvPr id="4" name="Picture 4" descr="Moldova ICT Summit 2018 – The key ICT yearly event.">
            <a:extLst>
              <a:ext uri="{FF2B5EF4-FFF2-40B4-BE49-F238E27FC236}">
                <a16:creationId xmlns:a16="http://schemas.microsoft.com/office/drawing/2014/main" id="{CE753F29-4B6B-414A-B36C-B794E4662E1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28272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D33817-CE7E-42EB-ADC7-ADE5B9EA1A75}"/>
              </a:ext>
            </a:extLst>
          </p:cNvPr>
          <p:cNvSpPr>
            <a:spLocks noGrp="1"/>
          </p:cNvSpPr>
          <p:nvPr>
            <p:ph idx="1"/>
          </p:nvPr>
        </p:nvSpPr>
        <p:spPr>
          <a:xfrm>
            <a:off x="1311543" y="2216238"/>
            <a:ext cx="6044998" cy="3124201"/>
          </a:xfrm>
        </p:spPr>
        <p:txBody>
          <a:bodyPr/>
          <a:lstStyle/>
          <a:p>
            <a:pPr marL="0" indent="0">
              <a:buNone/>
            </a:pPr>
            <a:r>
              <a:rPr lang="ro-MD" dirty="0"/>
              <a:t>Documentele necesare:</a:t>
            </a:r>
          </a:p>
          <a:p>
            <a:pPr lvl="1"/>
            <a:r>
              <a:rPr lang="ro-MD" dirty="0"/>
              <a:t>Formularul de solicitare a finanțării</a:t>
            </a:r>
          </a:p>
          <a:p>
            <a:pPr lvl="1"/>
            <a:r>
              <a:rPr lang="ro-MD" dirty="0"/>
              <a:t>Bugetul detaliat al proiectului</a:t>
            </a:r>
          </a:p>
          <a:p>
            <a:pPr lvl="1"/>
            <a:r>
              <a:rPr lang="ro-MD" dirty="0"/>
              <a:t>CV-urile membrilor grupului de inițiativă</a:t>
            </a:r>
          </a:p>
        </p:txBody>
      </p:sp>
      <p:sp>
        <p:nvSpPr>
          <p:cNvPr id="4" name="Заголовок 1">
            <a:extLst>
              <a:ext uri="{FF2B5EF4-FFF2-40B4-BE49-F238E27FC236}">
                <a16:creationId xmlns:a16="http://schemas.microsoft.com/office/drawing/2014/main" id="{2D667739-4C16-4462-8BD7-7CBB9F58AE6C}"/>
              </a:ext>
            </a:extLst>
          </p:cNvPr>
          <p:cNvSpPr>
            <a:spLocks noGrp="1"/>
          </p:cNvSpPr>
          <p:nvPr>
            <p:ph type="title"/>
          </p:nvPr>
        </p:nvSpPr>
        <p:spPr>
          <a:xfrm>
            <a:off x="1311543" y="831457"/>
            <a:ext cx="4782869" cy="961623"/>
          </a:xfrm>
        </p:spPr>
        <p:txBody>
          <a:bodyPr/>
          <a:lstStyle/>
          <a:p>
            <a:r>
              <a:rPr lang="ro-RO" dirty="0"/>
              <a:t>Cerere de finanţate</a:t>
            </a:r>
            <a:endParaRPr lang="ro-MD" dirty="0"/>
          </a:p>
        </p:txBody>
      </p:sp>
      <p:pic>
        <p:nvPicPr>
          <p:cNvPr id="3074" name="Picture 2" descr="5 Surse de Finantare pentru Afacerea ta!">
            <a:extLst>
              <a:ext uri="{FF2B5EF4-FFF2-40B4-BE49-F238E27FC236}">
                <a16:creationId xmlns:a16="http://schemas.microsoft.com/office/drawing/2014/main" id="{C82E2CA8-E4F5-47D4-A0D6-F6D74AC64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18" y="2605220"/>
            <a:ext cx="3537039" cy="234623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5" name="Picture 4" descr="Moldova ICT Summit 2018 – The key ICT yearly event.">
            <a:extLst>
              <a:ext uri="{FF2B5EF4-FFF2-40B4-BE49-F238E27FC236}">
                <a16:creationId xmlns:a16="http://schemas.microsoft.com/office/drawing/2014/main" id="{38B58091-2ED7-475E-8E71-9C45668DF36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65283111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6165F-E6D1-4B5D-AC7A-3AA5F0A1DAFF}"/>
              </a:ext>
            </a:extLst>
          </p:cNvPr>
          <p:cNvSpPr>
            <a:spLocks noGrp="1"/>
          </p:cNvSpPr>
          <p:nvPr>
            <p:ph type="title"/>
          </p:nvPr>
        </p:nvSpPr>
        <p:spPr>
          <a:xfrm>
            <a:off x="1141413" y="105177"/>
            <a:ext cx="9905998" cy="961623"/>
          </a:xfrm>
        </p:spPr>
        <p:txBody>
          <a:bodyPr/>
          <a:lstStyle/>
          <a:p>
            <a:r>
              <a:rPr lang="ro-RO" dirty="0"/>
              <a:t>Cerere de finanţate</a:t>
            </a:r>
            <a:endParaRPr lang="ro-MD" dirty="0"/>
          </a:p>
        </p:txBody>
      </p:sp>
      <p:pic>
        <p:nvPicPr>
          <p:cNvPr id="5" name="Рисунок 4">
            <a:extLst>
              <a:ext uri="{FF2B5EF4-FFF2-40B4-BE49-F238E27FC236}">
                <a16:creationId xmlns:a16="http://schemas.microsoft.com/office/drawing/2014/main" id="{2859A239-3CDC-4082-8E12-3D5F4C74D8BB}"/>
              </a:ext>
            </a:extLst>
          </p:cNvPr>
          <p:cNvPicPr>
            <a:picLocks noChangeAspect="1"/>
          </p:cNvPicPr>
          <p:nvPr/>
        </p:nvPicPr>
        <p:blipFill>
          <a:blip r:embed="rId3"/>
          <a:stretch>
            <a:fillRect/>
          </a:stretch>
        </p:blipFill>
        <p:spPr>
          <a:xfrm>
            <a:off x="3045986" y="1066800"/>
            <a:ext cx="6096851" cy="4906060"/>
          </a:xfrm>
          <a:prstGeom prst="rect">
            <a:avLst/>
          </a:prstGeom>
        </p:spPr>
      </p:pic>
      <p:pic>
        <p:nvPicPr>
          <p:cNvPr id="4" name="Picture 4" descr="Moldova ICT Summit 2018 – The key ICT yearly event.">
            <a:extLst>
              <a:ext uri="{FF2B5EF4-FFF2-40B4-BE49-F238E27FC236}">
                <a16:creationId xmlns:a16="http://schemas.microsoft.com/office/drawing/2014/main" id="{4637946B-E16B-4FC2-9BDD-A6D66EE69BC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92376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899AF14-8E85-44B7-A440-850367B5D93D}"/>
              </a:ext>
            </a:extLst>
          </p:cNvPr>
          <p:cNvPicPr>
            <a:picLocks noChangeAspect="1"/>
          </p:cNvPicPr>
          <p:nvPr/>
        </p:nvPicPr>
        <p:blipFill>
          <a:blip r:embed="rId2"/>
          <a:stretch>
            <a:fillRect/>
          </a:stretch>
        </p:blipFill>
        <p:spPr>
          <a:xfrm>
            <a:off x="1204230" y="494890"/>
            <a:ext cx="9783540" cy="5868219"/>
          </a:xfrm>
          <a:prstGeom prst="rect">
            <a:avLst/>
          </a:prstGeom>
        </p:spPr>
      </p:pic>
      <p:pic>
        <p:nvPicPr>
          <p:cNvPr id="4" name="Picture 4" descr="Moldova ICT Summit 2018 – The key ICT yearly event.">
            <a:extLst>
              <a:ext uri="{FF2B5EF4-FFF2-40B4-BE49-F238E27FC236}">
                <a16:creationId xmlns:a16="http://schemas.microsoft.com/office/drawing/2014/main" id="{2D81A954-9DB1-473A-A43E-101413EFD09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67468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75226A-7733-4C88-9297-089A0C191B0C}"/>
              </a:ext>
            </a:extLst>
          </p:cNvPr>
          <p:cNvSpPr>
            <a:spLocks noGrp="1"/>
          </p:cNvSpPr>
          <p:nvPr>
            <p:ph type="title"/>
          </p:nvPr>
        </p:nvSpPr>
        <p:spPr>
          <a:xfrm>
            <a:off x="1143001" y="164903"/>
            <a:ext cx="9905998" cy="807076"/>
          </a:xfrm>
        </p:spPr>
        <p:txBody>
          <a:bodyPr/>
          <a:lstStyle/>
          <a:p>
            <a:r>
              <a:rPr lang="ro-RO" dirty="0"/>
              <a:t>Curriculum Vitae</a:t>
            </a:r>
            <a:endParaRPr lang="ro-MD" dirty="0"/>
          </a:p>
        </p:txBody>
      </p:sp>
      <p:pic>
        <p:nvPicPr>
          <p:cNvPr id="5" name="Рисунок 4">
            <a:extLst>
              <a:ext uri="{FF2B5EF4-FFF2-40B4-BE49-F238E27FC236}">
                <a16:creationId xmlns:a16="http://schemas.microsoft.com/office/drawing/2014/main" id="{1E8C8D99-141A-474A-8524-12BBFC7DBCE8}"/>
              </a:ext>
            </a:extLst>
          </p:cNvPr>
          <p:cNvPicPr>
            <a:picLocks noChangeAspect="1"/>
          </p:cNvPicPr>
          <p:nvPr/>
        </p:nvPicPr>
        <p:blipFill rotWithShape="1">
          <a:blip r:embed="rId3"/>
          <a:srcRect b="14717"/>
          <a:stretch/>
        </p:blipFill>
        <p:spPr>
          <a:xfrm>
            <a:off x="8191684" y="1028812"/>
            <a:ext cx="3786715" cy="3266097"/>
          </a:xfrm>
          <a:prstGeom prst="rect">
            <a:avLst/>
          </a:prstGeom>
        </p:spPr>
      </p:pic>
      <p:pic>
        <p:nvPicPr>
          <p:cNvPr id="7" name="Рисунок 6">
            <a:extLst>
              <a:ext uri="{FF2B5EF4-FFF2-40B4-BE49-F238E27FC236}">
                <a16:creationId xmlns:a16="http://schemas.microsoft.com/office/drawing/2014/main" id="{1D5D20B3-1919-4DEA-AE06-B86BA417326E}"/>
              </a:ext>
            </a:extLst>
          </p:cNvPr>
          <p:cNvPicPr>
            <a:picLocks noChangeAspect="1"/>
          </p:cNvPicPr>
          <p:nvPr/>
        </p:nvPicPr>
        <p:blipFill>
          <a:blip r:embed="rId4"/>
          <a:stretch>
            <a:fillRect/>
          </a:stretch>
        </p:blipFill>
        <p:spPr>
          <a:xfrm>
            <a:off x="8191684" y="4569335"/>
            <a:ext cx="3786715" cy="1371791"/>
          </a:xfrm>
          <a:prstGeom prst="rect">
            <a:avLst/>
          </a:prstGeom>
        </p:spPr>
      </p:pic>
      <p:pic>
        <p:nvPicPr>
          <p:cNvPr id="9" name="Рисунок 8">
            <a:extLst>
              <a:ext uri="{FF2B5EF4-FFF2-40B4-BE49-F238E27FC236}">
                <a16:creationId xmlns:a16="http://schemas.microsoft.com/office/drawing/2014/main" id="{DAA3874A-8FAF-414A-AEEB-E09D17AD5D25}"/>
              </a:ext>
            </a:extLst>
          </p:cNvPr>
          <p:cNvPicPr>
            <a:picLocks noChangeAspect="1"/>
          </p:cNvPicPr>
          <p:nvPr/>
        </p:nvPicPr>
        <p:blipFill>
          <a:blip r:embed="rId5"/>
          <a:stretch>
            <a:fillRect/>
          </a:stretch>
        </p:blipFill>
        <p:spPr>
          <a:xfrm>
            <a:off x="4431507" y="1028810"/>
            <a:ext cx="3472284" cy="4912316"/>
          </a:xfrm>
          <a:prstGeom prst="rect">
            <a:avLst/>
          </a:prstGeom>
        </p:spPr>
      </p:pic>
      <p:pic>
        <p:nvPicPr>
          <p:cNvPr id="4" name="Рисунок 3">
            <a:extLst>
              <a:ext uri="{FF2B5EF4-FFF2-40B4-BE49-F238E27FC236}">
                <a16:creationId xmlns:a16="http://schemas.microsoft.com/office/drawing/2014/main" id="{BBC7AB7F-D767-496D-9DAD-43D2429B30A6}"/>
              </a:ext>
            </a:extLst>
          </p:cNvPr>
          <p:cNvPicPr>
            <a:picLocks noChangeAspect="1"/>
          </p:cNvPicPr>
          <p:nvPr/>
        </p:nvPicPr>
        <p:blipFill rotWithShape="1">
          <a:blip r:embed="rId6"/>
          <a:srcRect r="2542"/>
          <a:stretch/>
        </p:blipFill>
        <p:spPr>
          <a:xfrm>
            <a:off x="213417" y="1028811"/>
            <a:ext cx="3930198" cy="4912315"/>
          </a:xfrm>
          <a:prstGeom prst="rect">
            <a:avLst/>
          </a:prstGeom>
        </p:spPr>
      </p:pic>
      <p:pic>
        <p:nvPicPr>
          <p:cNvPr id="8" name="Picture 4" descr="Moldova ICT Summit 2018 – The key ICT yearly event.">
            <a:extLst>
              <a:ext uri="{FF2B5EF4-FFF2-40B4-BE49-F238E27FC236}">
                <a16:creationId xmlns:a16="http://schemas.microsoft.com/office/drawing/2014/main" id="{3BAA81A5-5FA8-4BD4-8451-729E83F5C9AC}"/>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59379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 Chemical building streets with recycled plastic to reduce litter -  Business Insider">
            <a:extLst>
              <a:ext uri="{FF2B5EF4-FFF2-40B4-BE49-F238E27FC236}">
                <a16:creationId xmlns:a16="http://schemas.microsoft.com/office/drawing/2014/main" id="{3E5C89FB-16EC-47F6-8B19-0E9B797A8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975" y="1544034"/>
            <a:ext cx="5174365" cy="38807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p:cNvSpPr>
            <a:spLocks noGrp="1"/>
          </p:cNvSpPr>
          <p:nvPr>
            <p:ph type="title"/>
          </p:nvPr>
        </p:nvSpPr>
        <p:spPr/>
        <p:txBody>
          <a:bodyPr/>
          <a:lstStyle/>
          <a:p>
            <a:r>
              <a:rPr lang="ro-MD" dirty="0"/>
              <a:t>Domeniul problematic</a:t>
            </a:r>
            <a:endParaRPr lang="en-US" dirty="0"/>
          </a:p>
        </p:txBody>
      </p:sp>
      <p:sp>
        <p:nvSpPr>
          <p:cNvPr id="3" name="Content Placeholder 2"/>
          <p:cNvSpPr>
            <a:spLocks noGrp="1"/>
          </p:cNvSpPr>
          <p:nvPr>
            <p:ph idx="1"/>
          </p:nvPr>
        </p:nvSpPr>
        <p:spPr>
          <a:xfrm>
            <a:off x="677334" y="2367626"/>
            <a:ext cx="5723466" cy="3880774"/>
          </a:xfrm>
        </p:spPr>
        <p:txBody>
          <a:bodyPr>
            <a:normAutofit lnSpcReduction="10000"/>
          </a:bodyPr>
          <a:lstStyle/>
          <a:p>
            <a:pPr algn="just">
              <a:lnSpc>
                <a:spcPct val="115000"/>
              </a:lnSpc>
            </a:pPr>
            <a:r>
              <a:rPr lang="ro-RO" sz="1800" dirty="0">
                <a:effectLst/>
                <a:latin typeface="Times New Roman" panose="02020603050405020304" pitchFamily="18" charset="0"/>
                <a:ea typeface="Times New Roman" panose="02020603050405020304" pitchFamily="18" charset="0"/>
              </a:rPr>
              <a:t>Natura</a:t>
            </a:r>
            <a:endParaRPr lang="ro-MD" sz="1800" dirty="0">
              <a:effectLst/>
              <a:latin typeface="Arial" panose="020B0604020202020204" pitchFamily="34" charset="0"/>
              <a:ea typeface="Arial" panose="020B0604020202020204" pitchFamily="34" charset="0"/>
            </a:endParaRPr>
          </a:p>
          <a:p>
            <a:pPr algn="just">
              <a:lnSpc>
                <a:spcPct val="115000"/>
              </a:lnSpc>
            </a:pPr>
            <a:r>
              <a:rPr lang="ro-RO" sz="1800" dirty="0">
                <a:effectLst/>
                <a:latin typeface="Times New Roman" panose="02020603050405020304" pitchFamily="18" charset="0"/>
                <a:ea typeface="Times New Roman" panose="02020603050405020304" pitchFamily="18" charset="0"/>
              </a:rPr>
              <a:t>Infrastructura </a:t>
            </a:r>
            <a:endParaRPr lang="en-US" sz="1800" dirty="0">
              <a:effectLst/>
              <a:latin typeface="Times New Roman" panose="02020603050405020304" pitchFamily="18" charset="0"/>
              <a:ea typeface="Times New Roman" panose="02020603050405020304" pitchFamily="18" charset="0"/>
            </a:endParaRPr>
          </a:p>
          <a:p>
            <a:pPr algn="just">
              <a:lnSpc>
                <a:spcPct val="115000"/>
              </a:lnSpc>
            </a:pPr>
            <a:r>
              <a:rPr lang="ro-RO" sz="1800" dirty="0">
                <a:effectLst/>
                <a:latin typeface="Times New Roman" panose="02020603050405020304" pitchFamily="18" charset="0"/>
                <a:ea typeface="Times New Roman" panose="02020603050405020304" pitchFamily="18" charset="0"/>
              </a:rPr>
              <a:t>Transport</a:t>
            </a:r>
            <a:endParaRPr lang="en-US" dirty="0">
              <a:latin typeface="Arial" panose="020B0604020202020204" pitchFamily="34" charset="0"/>
              <a:ea typeface="Times New Roman" panose="02020603050405020304" pitchFamily="18" charset="0"/>
            </a:endParaRPr>
          </a:p>
          <a:p>
            <a:pPr algn="just">
              <a:lnSpc>
                <a:spcPct val="115000"/>
              </a:lnSpc>
            </a:pPr>
            <a:r>
              <a:rPr lang="ro-RO" sz="1800" dirty="0">
                <a:effectLst/>
                <a:latin typeface="Times New Roman" panose="02020603050405020304" pitchFamily="18" charset="0"/>
                <a:ea typeface="Times New Roman" panose="02020603050405020304" pitchFamily="18" charset="0"/>
              </a:rPr>
              <a:t>Alimentația	</a:t>
            </a:r>
            <a:endParaRPr lang="en-US" dirty="0">
              <a:latin typeface="Times New Roman" panose="02020603050405020304" pitchFamily="18" charset="0"/>
              <a:ea typeface="Times New Roman" panose="02020603050405020304" pitchFamily="18" charset="0"/>
            </a:endParaRPr>
          </a:p>
          <a:p>
            <a:pPr algn="just">
              <a:lnSpc>
                <a:spcPct val="115000"/>
              </a:lnSpc>
            </a:pPr>
            <a:r>
              <a:rPr lang="ro-RO" sz="1800" dirty="0">
                <a:effectLst/>
                <a:latin typeface="Times New Roman" panose="02020603050405020304" pitchFamily="18" charset="0"/>
                <a:ea typeface="Times New Roman" panose="02020603050405020304" pitchFamily="18" charset="0"/>
              </a:rPr>
              <a:t>Sărăcia</a:t>
            </a:r>
            <a:endParaRPr lang="ro-MD" sz="1800" dirty="0">
              <a:effectLst/>
              <a:latin typeface="Arial" panose="020B0604020202020204" pitchFamily="34" charset="0"/>
              <a:ea typeface="Arial" panose="020B0604020202020204" pitchFamily="34" charset="0"/>
            </a:endParaRPr>
          </a:p>
          <a:p>
            <a:pPr marL="0" indent="0" algn="just">
              <a:lnSpc>
                <a:spcPct val="115000"/>
              </a:lnSpc>
              <a:buNone/>
            </a:pPr>
            <a:endParaRPr lang="en-US" dirty="0">
              <a:latin typeface="Times New Roman" panose="02020603050405020304" pitchFamily="18" charset="0"/>
              <a:ea typeface="Times New Roman" panose="02020603050405020304" pitchFamily="18" charset="0"/>
            </a:endParaRPr>
          </a:p>
          <a:p>
            <a:pPr marL="0" indent="0" algn="just">
              <a:lnSpc>
                <a:spcPct val="115000"/>
              </a:lnSpc>
              <a:buNone/>
            </a:pPr>
            <a:endParaRPr lang="en-US" dirty="0">
              <a:latin typeface="Times New Roman" panose="02020603050405020304" pitchFamily="18" charset="0"/>
              <a:ea typeface="Times New Roman" panose="02020603050405020304" pitchFamily="18" charset="0"/>
            </a:endParaRPr>
          </a:p>
          <a:p>
            <a:pPr marL="0" indent="0" algn="just">
              <a:lnSpc>
                <a:spcPct val="115000"/>
              </a:lnSpc>
              <a:buNone/>
            </a:pPr>
            <a:r>
              <a:rPr lang="en-US" dirty="0" err="1">
                <a:latin typeface="Times New Roman" panose="02020603050405020304" pitchFamily="18" charset="0"/>
                <a:ea typeface="Times New Roman" panose="02020603050405020304" pitchFamily="18" charset="0"/>
              </a:rPr>
              <a:t>Domeniile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alese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pentru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cercetare</a:t>
            </a:r>
            <a:r>
              <a:rPr lang="en-US" dirty="0">
                <a:latin typeface="Times New Roman" panose="02020603050405020304" pitchFamily="18" charset="0"/>
                <a:ea typeface="Times New Roman" panose="02020603050405020304" pitchFamily="18" charset="0"/>
              </a:rPr>
              <a:t>: </a:t>
            </a:r>
          </a:p>
          <a:p>
            <a:pPr marL="0" indent="0" algn="just">
              <a:lnSpc>
                <a:spcPct val="115000"/>
              </a:lnSpc>
              <a:buNone/>
            </a:pPr>
            <a:r>
              <a:rPr lang="ro-RO" sz="1800" dirty="0">
                <a:effectLst/>
                <a:latin typeface="Times New Roman" panose="02020603050405020304" pitchFamily="18" charset="0"/>
                <a:ea typeface="Times New Roman" panose="02020603050405020304" pitchFamily="18" charset="0"/>
              </a:rPr>
              <a:t>	Natura şi </a:t>
            </a:r>
            <a:r>
              <a:rPr lang="ro-RO" dirty="0">
                <a:latin typeface="Times New Roman" panose="02020603050405020304" pitchFamily="18" charset="0"/>
                <a:ea typeface="Times New Roman" panose="02020603050405020304" pitchFamily="18" charset="0"/>
              </a:rPr>
              <a:t>I</a:t>
            </a:r>
            <a:r>
              <a:rPr lang="ro-RO" sz="1800" dirty="0">
                <a:effectLst/>
                <a:latin typeface="Times New Roman" panose="02020603050405020304" pitchFamily="18" charset="0"/>
                <a:ea typeface="Times New Roman" panose="02020603050405020304" pitchFamily="18" charset="0"/>
              </a:rPr>
              <a:t>nfrastructura.</a:t>
            </a:r>
            <a:endParaRPr lang="ro-MD" sz="1800" dirty="0">
              <a:effectLst/>
              <a:latin typeface="Arial" panose="020B0604020202020204" pitchFamily="34" charset="0"/>
              <a:ea typeface="Arial" panose="020B0604020202020204" pitchFamily="34" charset="0"/>
            </a:endParaRPr>
          </a:p>
          <a:p>
            <a:pPr marL="0" indent="0">
              <a:buNone/>
            </a:pPr>
            <a:endParaRPr lang="en-US" dirty="0"/>
          </a:p>
        </p:txBody>
      </p:sp>
      <p:pic>
        <p:nvPicPr>
          <p:cNvPr id="4" name="Picture 4" descr="Moldova ICT Summit 2018 – The key ICT yearly event.">
            <a:extLst>
              <a:ext uri="{FF2B5EF4-FFF2-40B4-BE49-F238E27FC236}">
                <a16:creationId xmlns:a16="http://schemas.microsoft.com/office/drawing/2014/main" id="{78FF7E51-7F3C-426E-A0D4-64380D2BD71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0912374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3D56-BF31-4526-81E0-DF87602C6AFF}"/>
              </a:ext>
            </a:extLst>
          </p:cNvPr>
          <p:cNvSpPr>
            <a:spLocks noGrp="1"/>
          </p:cNvSpPr>
          <p:nvPr>
            <p:ph type="title"/>
          </p:nvPr>
        </p:nvSpPr>
        <p:spPr>
          <a:xfrm>
            <a:off x="1141413" y="609600"/>
            <a:ext cx="9905998" cy="1468582"/>
          </a:xfrm>
        </p:spPr>
        <p:txBody>
          <a:bodyPr>
            <a:normAutofit/>
          </a:bodyPr>
          <a:lstStyle/>
          <a:p>
            <a:r>
              <a:rPr lang="en-US" dirty="0"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rPr>
              <a:t>Concluzii</a:t>
            </a:r>
            <a:endParaRPr lang="en-US" dirty="0">
              <a:solidFill>
                <a:schemeClr val="tx1"/>
              </a:solidFill>
            </a:endParaRPr>
          </a:p>
        </p:txBody>
      </p:sp>
      <p:graphicFrame>
        <p:nvGraphicFramePr>
          <p:cNvPr id="15" name="Content Placeholder 2">
            <a:extLst>
              <a:ext uri="{FF2B5EF4-FFF2-40B4-BE49-F238E27FC236}">
                <a16:creationId xmlns:a16="http://schemas.microsoft.com/office/drawing/2014/main" id="{B43FCBD8-D77D-4952-A7E0-780C05D2313C}"/>
              </a:ext>
            </a:extLst>
          </p:cNvPr>
          <p:cNvGraphicFramePr>
            <a:graphicFrameLocks noGrp="1"/>
          </p:cNvGraphicFramePr>
          <p:nvPr>
            <p:ph idx="1"/>
            <p:extLst>
              <p:ext uri="{D42A27DB-BD31-4B8C-83A1-F6EECF244321}">
                <p14:modId xmlns:p14="http://schemas.microsoft.com/office/powerpoint/2010/main" val="52496781"/>
              </p:ext>
            </p:extLst>
          </p:nvPr>
        </p:nvGraphicFramePr>
        <p:xfrm>
          <a:off x="201256" y="1867436"/>
          <a:ext cx="9483658" cy="33037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4" descr="Moldova ICT Summit 2018 – The key ICT yearly event.">
            <a:extLst>
              <a:ext uri="{FF2B5EF4-FFF2-40B4-BE49-F238E27FC236}">
                <a16:creationId xmlns:a16="http://schemas.microsoft.com/office/drawing/2014/main" id="{F10F7D9F-A9D2-4F5E-9829-DD3819569707}"/>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74575623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B6A4-D080-4ED1-BA32-17407C638F73}"/>
              </a:ext>
            </a:extLst>
          </p:cNvPr>
          <p:cNvSpPr>
            <a:spLocks noGrp="1"/>
          </p:cNvSpPr>
          <p:nvPr>
            <p:ph type="title"/>
          </p:nvPr>
        </p:nvSpPr>
        <p:spPr>
          <a:xfrm>
            <a:off x="284164" y="2432957"/>
            <a:ext cx="11306822" cy="1905000"/>
          </a:xfrm>
        </p:spPr>
        <p:txBody>
          <a:bodyPr/>
          <a:lstStyle/>
          <a:p>
            <a:pPr algn="ct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Mul</a:t>
            </a:r>
            <a:r>
              <a:rPr lang="ro-RO" dirty="0">
                <a:effectLst>
                  <a:glow rad="38100">
                    <a:prstClr val="black">
                      <a:lumMod val="65000"/>
                      <a:lumOff val="35000"/>
                      <a:alpha val="40000"/>
                    </a:prstClr>
                  </a:glow>
                  <a:outerShdw blurRad="28575" dist="38100" dir="14040000" algn="tl" rotWithShape="0">
                    <a:srgbClr val="000000">
                      <a:alpha val="25000"/>
                    </a:srgbClr>
                  </a:outerShdw>
                </a:effectLst>
              </a:rPr>
              <a:t>ŢUMIM</a:t>
            </a:r>
            <a:r>
              <a:rPr lang="en-US" dirty="0">
                <a:effectLst>
                  <a:glow rad="38100">
                    <a:prstClr val="black">
                      <a:lumMod val="65000"/>
                      <a:lumOff val="35000"/>
                      <a:alpha val="40000"/>
                    </a:prstClr>
                  </a:glow>
                  <a:outerShdw blurRad="28575" dist="38100" dir="14040000" algn="tl" rotWithShape="0">
                    <a:srgbClr val="000000">
                      <a:alpha val="25000"/>
                    </a:srgbClr>
                  </a:outerShdw>
                </a:effectLst>
              </a:rPr>
              <a:t> </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pentru</a:t>
            </a:r>
            <a:r>
              <a:rPr lang="en-US" dirty="0">
                <a:effectLst>
                  <a:glow rad="38100">
                    <a:prstClr val="black">
                      <a:lumMod val="65000"/>
                      <a:lumOff val="35000"/>
                      <a:alpha val="40000"/>
                    </a:prstClr>
                  </a:glow>
                  <a:outerShdw blurRad="28575" dist="38100" dir="14040000" algn="tl" rotWithShape="0">
                    <a:srgbClr val="000000">
                      <a:alpha val="25000"/>
                    </a:srgbClr>
                  </a:outerShdw>
                </a:effectLst>
              </a:rPr>
              <a:t> </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aten</a:t>
            </a:r>
            <a:r>
              <a:rPr lang="ro-MD" dirty="0">
                <a:effectLst>
                  <a:glow rad="38100">
                    <a:prstClr val="black">
                      <a:lumMod val="65000"/>
                      <a:lumOff val="35000"/>
                      <a:alpha val="40000"/>
                    </a:prstClr>
                  </a:glow>
                  <a:outerShdw blurRad="28575" dist="38100" dir="14040000" algn="tl" rotWithShape="0">
                    <a:srgbClr val="000000">
                      <a:alpha val="25000"/>
                    </a:srgbClr>
                  </a:outerShdw>
                </a:effectLst>
              </a:rPr>
              <a:t>t</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ie</a:t>
            </a:r>
            <a:endParaRPr lang="en-US" dirty="0"/>
          </a:p>
        </p:txBody>
      </p:sp>
      <p:pic>
        <p:nvPicPr>
          <p:cNvPr id="3" name="Picture 4" descr="Moldova ICT Summit 2018 – The key ICT yearly event.">
            <a:extLst>
              <a:ext uri="{FF2B5EF4-FFF2-40B4-BE49-F238E27FC236}">
                <a16:creationId xmlns:a16="http://schemas.microsoft.com/office/drawing/2014/main" id="{AD2D22F7-F693-472D-B149-D2151FA253F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006718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D" dirty="0"/>
              <a:t>Scopul proiectului</a:t>
            </a:r>
            <a:endParaRPr lang="en-US" dirty="0"/>
          </a:p>
        </p:txBody>
      </p:sp>
      <p:sp>
        <p:nvSpPr>
          <p:cNvPr id="3" name="Content Placeholder 2"/>
          <p:cNvSpPr>
            <a:spLocks noGrp="1"/>
          </p:cNvSpPr>
          <p:nvPr>
            <p:ph idx="1"/>
          </p:nvPr>
        </p:nvSpPr>
        <p:spPr/>
        <p:txBody>
          <a:bodyPr/>
          <a:lstStyle/>
          <a:p>
            <a:pPr indent="457200" algn="just">
              <a:lnSpc>
                <a:spcPct val="115000"/>
              </a:lnSpc>
            </a:pPr>
            <a:r>
              <a:rPr lang="ro-RO" sz="1800" dirty="0">
                <a:effectLst/>
                <a:latin typeface="Times New Roman" panose="02020603050405020304" pitchFamily="18" charset="0"/>
                <a:ea typeface="Times New Roman" panose="02020603050405020304" pitchFamily="18" charset="0"/>
              </a:rPr>
              <a:t>Scopul nostru este să dezvoltăm linia de creare a părților de bloc de drum din plastic reciclat. Alegerea acestei teme pentru proiect este just necesară cetățenilor. Astfel, indiferent dacă este clasa de pietoni sau clasa de șoferi, ambele clase vor primi satisfacție prin micșorarea masei plastice pe teritoriu. Șoferii la rândul lor vor primi un drum mai calitativ și o scădere de impozit. </a:t>
            </a:r>
          </a:p>
          <a:p>
            <a:pPr indent="457200" algn="just">
              <a:lnSpc>
                <a:spcPct val="115000"/>
              </a:lnSpc>
            </a:pPr>
            <a:r>
              <a:rPr lang="ro-RO" sz="1800" dirty="0">
                <a:effectLst/>
                <a:latin typeface="Times New Roman" panose="02020603050405020304" pitchFamily="18" charset="0"/>
                <a:ea typeface="Times New Roman" panose="02020603050405020304" pitchFamily="18" charset="0"/>
              </a:rPr>
              <a:t>Scopul proiectului este de a crea o linie de reciclare a plasticului, pentru a crea părți bloc de drum pentru 20 km în fiecare lună.</a:t>
            </a:r>
            <a:endParaRPr lang="ro-MD" sz="1800" dirty="0">
              <a:effectLst/>
              <a:latin typeface="Arial" panose="020B0604020202020204" pitchFamily="34" charset="0"/>
              <a:ea typeface="Arial" panose="020B0604020202020204" pitchFamily="34" charset="0"/>
            </a:endParaRPr>
          </a:p>
        </p:txBody>
      </p:sp>
      <p:pic>
        <p:nvPicPr>
          <p:cNvPr id="4" name="Picture 4" descr="Moldova ICT Summit 2018 – The key ICT yearly event.">
            <a:extLst>
              <a:ext uri="{FF2B5EF4-FFF2-40B4-BE49-F238E27FC236}">
                <a16:creationId xmlns:a16="http://schemas.microsoft.com/office/drawing/2014/main" id="{59D6EE30-AEAF-46E1-8924-C77AFF4DA48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5784149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45F029-EA11-45F3-9C2A-8193B129A50A}"/>
              </a:ext>
            </a:extLst>
          </p:cNvPr>
          <p:cNvSpPr>
            <a:spLocks noGrp="1"/>
          </p:cNvSpPr>
          <p:nvPr>
            <p:ph type="title"/>
          </p:nvPr>
        </p:nvSpPr>
        <p:spPr>
          <a:xfrm>
            <a:off x="677334" y="422071"/>
            <a:ext cx="8596668" cy="749300"/>
          </a:xfrm>
        </p:spPr>
        <p:txBody>
          <a:bodyPr/>
          <a:lstStyle/>
          <a:p>
            <a:r>
              <a:rPr lang="ro-MD" dirty="0"/>
              <a:t>Factorii interesați</a:t>
            </a:r>
          </a:p>
        </p:txBody>
      </p:sp>
      <p:sp>
        <p:nvSpPr>
          <p:cNvPr id="3" name="Объект 2">
            <a:extLst>
              <a:ext uri="{FF2B5EF4-FFF2-40B4-BE49-F238E27FC236}">
                <a16:creationId xmlns:a16="http://schemas.microsoft.com/office/drawing/2014/main" id="{BDD689EF-6E87-4F4D-9E90-E9707963B9DA}"/>
              </a:ext>
            </a:extLst>
          </p:cNvPr>
          <p:cNvSpPr>
            <a:spLocks noGrp="1"/>
          </p:cNvSpPr>
          <p:nvPr>
            <p:ph idx="1"/>
          </p:nvPr>
        </p:nvSpPr>
        <p:spPr>
          <a:xfrm>
            <a:off x="677334" y="1358900"/>
            <a:ext cx="8596668" cy="4889499"/>
          </a:xfrm>
        </p:spPr>
        <p:txBody>
          <a:bodyPr>
            <a:normAutofit fontScale="85000" lnSpcReduction="20000"/>
          </a:bodyPr>
          <a:lstStyle/>
          <a:p>
            <a:pPr marL="0" indent="0" algn="just">
              <a:lnSpc>
                <a:spcPct val="115000"/>
              </a:lnSpc>
              <a:buNone/>
            </a:pPr>
            <a:r>
              <a:rPr lang="ro-RO" sz="1800" b="1" dirty="0">
                <a:effectLst/>
                <a:latin typeface="Times New Roman" panose="02020603050405020304" pitchFamily="18" charset="0"/>
                <a:ea typeface="Times New Roman" panose="02020603050405020304" pitchFamily="18" charset="0"/>
              </a:rPr>
              <a:t>Factorii interesați / Părți interesate:</a:t>
            </a:r>
            <a:endParaRPr lang="ro-MD" sz="1800"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Ministerul Transporturilor și Infrastructurii Drumurilor.</a:t>
            </a:r>
            <a:endParaRPr lang="ro-MD"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Persoanele fizice.</a:t>
            </a:r>
            <a:endParaRPr lang="ro-MD"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Întreprinderi ( mari, mijlocii, mici ).</a:t>
            </a:r>
            <a:endParaRPr lang="ro-MD"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Cetățenii R.M.</a:t>
            </a:r>
            <a:endParaRPr lang="ro-MD"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Șoferii R.M.</a:t>
            </a:r>
          </a:p>
          <a:p>
            <a:pPr marL="0" lvl="0" indent="0" algn="just">
              <a:lnSpc>
                <a:spcPct val="115000"/>
              </a:lnSpc>
              <a:buNone/>
            </a:pPr>
            <a:endParaRPr lang="ro-MD" sz="1800" dirty="0">
              <a:effectLst/>
              <a:latin typeface="Arial" panose="020B0604020202020204" pitchFamily="34" charset="0"/>
              <a:ea typeface="Arial" panose="020B0604020202020204" pitchFamily="34" charset="0"/>
            </a:endParaRPr>
          </a:p>
          <a:p>
            <a:pPr marL="0" indent="0" algn="just">
              <a:lnSpc>
                <a:spcPct val="115000"/>
              </a:lnSpc>
              <a:buNone/>
            </a:pPr>
            <a:r>
              <a:rPr lang="ro-RO" sz="1800" b="1" dirty="0">
                <a:effectLst/>
                <a:latin typeface="Times New Roman" panose="02020603050405020304" pitchFamily="18" charset="0"/>
                <a:ea typeface="Times New Roman" panose="02020603050405020304" pitchFamily="18" charset="0"/>
              </a:rPr>
              <a:t>Grup țintă:</a:t>
            </a:r>
            <a:r>
              <a:rPr lang="ro-RO" sz="1800" dirty="0">
                <a:effectLst/>
                <a:latin typeface="Times New Roman" panose="02020603050405020304" pitchFamily="18" charset="0"/>
                <a:ea typeface="Times New Roman" panose="02020603050405020304" pitchFamily="18" charset="0"/>
              </a:rPr>
              <a:t> Ministerul Transporturilor și Infrastructurii Drumurilor.</a:t>
            </a:r>
            <a:endParaRPr lang="ro-MD" sz="1800" dirty="0">
              <a:effectLst/>
              <a:latin typeface="Arial" panose="020B0604020202020204" pitchFamily="34" charset="0"/>
              <a:ea typeface="Arial" panose="020B0604020202020204" pitchFamily="34" charset="0"/>
            </a:endParaRPr>
          </a:p>
          <a:p>
            <a:pPr marL="0" indent="0" algn="just">
              <a:lnSpc>
                <a:spcPct val="115000"/>
              </a:lnSpc>
              <a:buNone/>
            </a:pPr>
            <a:r>
              <a:rPr lang="ro-RO" sz="1800" b="1" dirty="0">
                <a:effectLst/>
                <a:latin typeface="Times New Roman" panose="02020603050405020304" pitchFamily="18" charset="0"/>
                <a:ea typeface="Times New Roman" panose="02020603050405020304" pitchFamily="18" charset="0"/>
              </a:rPr>
              <a:t>Beneficiari finali:</a:t>
            </a:r>
            <a:r>
              <a:rPr lang="ro-RO" sz="1800" dirty="0">
                <a:effectLst/>
                <a:latin typeface="Times New Roman" panose="02020603050405020304" pitchFamily="18" charset="0"/>
                <a:ea typeface="Times New Roman" panose="02020603050405020304" pitchFamily="18" charset="0"/>
              </a:rPr>
              <a:t> </a:t>
            </a:r>
            <a:r>
              <a:rPr lang="ro-RO" sz="1800" u="sng" dirty="0">
                <a:effectLst/>
                <a:latin typeface="Times New Roman" panose="02020603050405020304" pitchFamily="18" charset="0"/>
                <a:ea typeface="Times New Roman" panose="02020603050405020304" pitchFamily="18" charset="0"/>
              </a:rPr>
              <a:t>Cetățenii R.M</a:t>
            </a:r>
            <a:r>
              <a:rPr lang="ro-RO" sz="1800" dirty="0">
                <a:effectLst/>
                <a:latin typeface="Times New Roman" panose="02020603050405020304" pitchFamily="18" charset="0"/>
                <a:ea typeface="Times New Roman" panose="02020603050405020304" pitchFamily="18" charset="0"/>
              </a:rPr>
              <a:t>, </a:t>
            </a:r>
            <a:r>
              <a:rPr lang="ro-RO" sz="1800" u="sng" dirty="0">
                <a:effectLst/>
                <a:latin typeface="Times New Roman" panose="02020603050405020304" pitchFamily="18" charset="0"/>
                <a:ea typeface="Times New Roman" panose="02020603050405020304" pitchFamily="18" charset="0"/>
              </a:rPr>
              <a:t>șoferii R.M</a:t>
            </a:r>
            <a:r>
              <a:rPr lang="ro-RO" sz="1800" dirty="0">
                <a:effectLst/>
                <a:latin typeface="Times New Roman" panose="02020603050405020304" pitchFamily="18" charset="0"/>
                <a:ea typeface="Times New Roman" panose="02020603050405020304" pitchFamily="18" charset="0"/>
              </a:rPr>
              <a:t>.</a:t>
            </a:r>
            <a:endParaRPr lang="ro-MD" sz="1800" dirty="0">
              <a:effectLst/>
              <a:latin typeface="Arial" panose="020B0604020202020204" pitchFamily="34" charset="0"/>
              <a:ea typeface="Arial" panose="020B0604020202020204" pitchFamily="34" charset="0"/>
            </a:endParaRPr>
          </a:p>
          <a:p>
            <a:pPr marL="0" indent="0" algn="just">
              <a:lnSpc>
                <a:spcPct val="115000"/>
              </a:lnSpc>
              <a:buNone/>
            </a:pPr>
            <a:endParaRPr lang="ro-MD" sz="1800" dirty="0">
              <a:effectLst/>
              <a:latin typeface="Arial" panose="020B0604020202020204" pitchFamily="34" charset="0"/>
              <a:ea typeface="Arial" panose="020B0604020202020204" pitchFamily="34" charset="0"/>
            </a:endParaRPr>
          </a:p>
          <a:p>
            <a:pPr marL="0" indent="0" algn="just">
              <a:lnSpc>
                <a:spcPct val="115000"/>
              </a:lnSpc>
              <a:buNone/>
            </a:pPr>
            <a:r>
              <a:rPr lang="ro-RO" sz="1800" b="1" dirty="0">
                <a:effectLst/>
                <a:latin typeface="Times New Roman" panose="02020603050405020304" pitchFamily="18" charset="0"/>
                <a:ea typeface="Times New Roman" panose="02020603050405020304" pitchFamily="18" charset="0"/>
              </a:rPr>
              <a:t>Partenerii proiectului</a:t>
            </a:r>
            <a:endParaRPr lang="ro-MD" sz="1800"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Ministerul Transporturilor și Infrastructurii Drumurilor.</a:t>
            </a:r>
            <a:endParaRPr lang="ro-MD"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Persoanele fizice.</a:t>
            </a:r>
            <a:endParaRPr lang="ro-MD"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ro-RO" sz="1800" u="none" strike="noStrike" dirty="0">
                <a:effectLst/>
                <a:latin typeface="Times New Roman" panose="02020603050405020304" pitchFamily="18" charset="0"/>
                <a:ea typeface="Times New Roman" panose="02020603050405020304" pitchFamily="18" charset="0"/>
              </a:rPr>
              <a:t>Întreprinderi ( mari, mijlocii, mici ).</a:t>
            </a:r>
            <a:endParaRPr lang="ro-MD" sz="1800" u="none" strike="noStrike" dirty="0">
              <a:effectLst/>
              <a:latin typeface="Arial" panose="020B0604020202020204" pitchFamily="34" charset="0"/>
              <a:ea typeface="Arial" panose="020B0604020202020204" pitchFamily="34" charset="0"/>
            </a:endParaRPr>
          </a:p>
          <a:p>
            <a:endParaRPr lang="ro-MD" dirty="0"/>
          </a:p>
        </p:txBody>
      </p:sp>
      <p:pic>
        <p:nvPicPr>
          <p:cNvPr id="4" name="Picture 4" descr="Moldova ICT Summit 2018 – The key ICT yearly event.">
            <a:extLst>
              <a:ext uri="{FF2B5EF4-FFF2-40B4-BE49-F238E27FC236}">
                <a16:creationId xmlns:a16="http://schemas.microsoft.com/office/drawing/2014/main" id="{35222AE8-7F43-4C12-9AF7-4ACD96F2D3D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50474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739B-30FC-49E9-93F4-148CBCB19E9B}"/>
              </a:ext>
            </a:extLst>
          </p:cNvPr>
          <p:cNvSpPr>
            <a:spLocks noGrp="1"/>
          </p:cNvSpPr>
          <p:nvPr>
            <p:ph type="title"/>
          </p:nvPr>
        </p:nvSpPr>
        <p:spPr>
          <a:xfrm>
            <a:off x="1141413" y="609600"/>
            <a:ext cx="9905998" cy="786250"/>
          </a:xfrm>
        </p:spPr>
        <p:txBody>
          <a:bodyPr/>
          <a:lstStyle/>
          <a:p>
            <a:r>
              <a:rPr lang="ro" b="1"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Matricea timpului</a:t>
            </a:r>
            <a:endParaRPr lang="en-US" dirty="0"/>
          </a:p>
        </p:txBody>
      </p:sp>
      <p:graphicFrame>
        <p:nvGraphicFramePr>
          <p:cNvPr id="5" name="Content Placeholder 4">
            <a:extLst>
              <a:ext uri="{FF2B5EF4-FFF2-40B4-BE49-F238E27FC236}">
                <a16:creationId xmlns:a16="http://schemas.microsoft.com/office/drawing/2014/main" id="{B57F8D79-EC0C-4ED7-8B03-23EBF967BCA2}"/>
              </a:ext>
            </a:extLst>
          </p:cNvPr>
          <p:cNvGraphicFramePr>
            <a:graphicFrameLocks noGrp="1"/>
          </p:cNvGraphicFramePr>
          <p:nvPr>
            <p:ph idx="1"/>
            <p:extLst>
              <p:ext uri="{D42A27DB-BD31-4B8C-83A1-F6EECF244321}">
                <p14:modId xmlns:p14="http://schemas.microsoft.com/office/powerpoint/2010/main" val="2231020219"/>
              </p:ext>
            </p:extLst>
          </p:nvPr>
        </p:nvGraphicFramePr>
        <p:xfrm>
          <a:off x="1143001" y="2172157"/>
          <a:ext cx="9905998" cy="2795150"/>
        </p:xfrm>
        <a:graphic>
          <a:graphicData uri="http://schemas.openxmlformats.org/drawingml/2006/table">
            <a:tbl>
              <a:tblPr firstRow="1" firstCol="1" bandRow="1">
                <a:tableStyleId>{5C22544A-7EE6-4342-B048-85BDC9FD1C3A}</a:tableStyleId>
              </a:tblPr>
              <a:tblGrid>
                <a:gridCol w="1635636">
                  <a:extLst>
                    <a:ext uri="{9D8B030D-6E8A-4147-A177-3AD203B41FA5}">
                      <a16:colId xmlns:a16="http://schemas.microsoft.com/office/drawing/2014/main" val="3617205379"/>
                    </a:ext>
                  </a:extLst>
                </a:gridCol>
                <a:gridCol w="3949752">
                  <a:extLst>
                    <a:ext uri="{9D8B030D-6E8A-4147-A177-3AD203B41FA5}">
                      <a16:colId xmlns:a16="http://schemas.microsoft.com/office/drawing/2014/main" val="2403567546"/>
                    </a:ext>
                  </a:extLst>
                </a:gridCol>
                <a:gridCol w="4320610">
                  <a:extLst>
                    <a:ext uri="{9D8B030D-6E8A-4147-A177-3AD203B41FA5}">
                      <a16:colId xmlns:a16="http://schemas.microsoft.com/office/drawing/2014/main" val="3705024170"/>
                    </a:ext>
                  </a:extLst>
                </a:gridCol>
              </a:tblGrid>
              <a:tr h="314454">
                <a:tc>
                  <a:txBody>
                    <a:bodyPr/>
                    <a:lstStyle/>
                    <a:p>
                      <a:pPr>
                        <a:spcAft>
                          <a:spcPts val="1200"/>
                        </a:spcAft>
                      </a:pPr>
                      <a:r>
                        <a:rPr lang="ro-RO" sz="1200">
                          <a:effectLst/>
                        </a:rPr>
                        <a:t> </a:t>
                      </a:r>
                      <a:endParaRPr lang="ro-RO">
                        <a:effectLst/>
                      </a:endParaRPr>
                    </a:p>
                  </a:txBody>
                  <a:tcPr marL="68580" marR="68580" marT="0" marB="0"/>
                </a:tc>
                <a:tc>
                  <a:txBody>
                    <a:bodyPr/>
                    <a:lstStyle/>
                    <a:p>
                      <a:pPr>
                        <a:spcAft>
                          <a:spcPts val="1200"/>
                        </a:spcAft>
                      </a:pPr>
                      <a:r>
                        <a:rPr lang="ro-RO" sz="1200">
                          <a:effectLst/>
                        </a:rPr>
                        <a:t>Urgent</a:t>
                      </a:r>
                      <a:endParaRPr lang="ro-RO">
                        <a:effectLst/>
                      </a:endParaRPr>
                    </a:p>
                  </a:txBody>
                  <a:tcPr marL="68580" marR="68580" marT="0" marB="0"/>
                </a:tc>
                <a:tc>
                  <a:txBody>
                    <a:bodyPr/>
                    <a:lstStyle/>
                    <a:p>
                      <a:pPr>
                        <a:spcAft>
                          <a:spcPts val="1200"/>
                        </a:spcAft>
                      </a:pPr>
                      <a:r>
                        <a:rPr lang="ro-RO" sz="1200">
                          <a:effectLst/>
                        </a:rPr>
                        <a:t>Puțin urgent</a:t>
                      </a:r>
                      <a:endParaRPr lang="ro-RO">
                        <a:effectLst/>
                      </a:endParaRPr>
                    </a:p>
                  </a:txBody>
                  <a:tcPr marL="68580" marR="68580" marT="0" marB="0"/>
                </a:tc>
                <a:extLst>
                  <a:ext uri="{0D108BD9-81ED-4DB2-BD59-A6C34878D82A}">
                    <a16:rowId xmlns:a16="http://schemas.microsoft.com/office/drawing/2014/main" val="605386708"/>
                  </a:ext>
                </a:extLst>
              </a:tr>
              <a:tr h="1554802">
                <a:tc>
                  <a:txBody>
                    <a:bodyPr/>
                    <a:lstStyle/>
                    <a:p>
                      <a:pPr>
                        <a:spcAft>
                          <a:spcPts val="1200"/>
                        </a:spcAft>
                      </a:pPr>
                      <a:r>
                        <a:rPr lang="ro-RO" sz="1200">
                          <a:effectLst/>
                        </a:rPr>
                        <a:t>Important</a:t>
                      </a:r>
                      <a:endParaRPr lang="ro-RO">
                        <a:effectLst/>
                      </a:endParaRPr>
                    </a:p>
                  </a:txBody>
                  <a:tcPr marL="68580" marR="68580" marT="0" marB="0"/>
                </a:tc>
                <a:tc>
                  <a:txBody>
                    <a:bodyPr/>
                    <a:lstStyle/>
                    <a:p>
                      <a:r>
                        <a:rPr lang="ro-RO" sz="1200">
                          <a:effectLst/>
                        </a:rPr>
                        <a:t>Elaborarea raportului.</a:t>
                      </a:r>
                      <a:endParaRPr lang="ro-RO">
                        <a:effectLst/>
                      </a:endParaRPr>
                    </a:p>
                    <a:p>
                      <a:r>
                        <a:rPr lang="ro-RO" sz="1200">
                          <a:effectLst/>
                        </a:rPr>
                        <a:t>Elaborarea cererii de finanțare.</a:t>
                      </a:r>
                      <a:endParaRPr lang="ro-RO">
                        <a:effectLst/>
                      </a:endParaRPr>
                    </a:p>
                    <a:p>
                      <a:r>
                        <a:rPr lang="ro-RO" sz="1200">
                          <a:effectLst/>
                        </a:rPr>
                        <a:t>Colectarea MP.</a:t>
                      </a:r>
                      <a:endParaRPr lang="ro-RO">
                        <a:effectLst/>
                      </a:endParaRPr>
                    </a:p>
                    <a:p>
                      <a:r>
                        <a:rPr lang="ro-RO" sz="1200">
                          <a:effectLst/>
                        </a:rPr>
                        <a:t>Contractele cu firmele de construcție.</a:t>
                      </a:r>
                      <a:endParaRPr lang="ro-RO">
                        <a:effectLst/>
                      </a:endParaRPr>
                    </a:p>
                    <a:p>
                      <a:r>
                        <a:rPr lang="ro-RO" sz="1200">
                          <a:effectLst/>
                        </a:rPr>
                        <a:t> </a:t>
                      </a:r>
                      <a:endParaRPr lang="ro-RO">
                        <a:effectLst/>
                      </a:endParaRPr>
                    </a:p>
                  </a:txBody>
                  <a:tcPr marL="68580" marR="68580" marT="0" marB="0"/>
                </a:tc>
                <a:tc>
                  <a:txBody>
                    <a:bodyPr/>
                    <a:lstStyle/>
                    <a:p>
                      <a:r>
                        <a:rPr lang="ro-RO" sz="1200">
                          <a:effectLst/>
                        </a:rPr>
                        <a:t>Planificarea cursurilor de instruire.</a:t>
                      </a:r>
                      <a:endParaRPr lang="ro-RO">
                        <a:effectLst/>
                      </a:endParaRPr>
                    </a:p>
                    <a:p>
                      <a:r>
                        <a:rPr lang="ro-RO" sz="1200">
                          <a:effectLst/>
                        </a:rPr>
                        <a:t>Organizarea team-buildingurilor</a:t>
                      </a:r>
                      <a:endParaRPr lang="ro-RO">
                        <a:effectLst/>
                      </a:endParaRPr>
                    </a:p>
                    <a:p>
                      <a:r>
                        <a:rPr lang="ro-RO" sz="1200">
                          <a:effectLst/>
                        </a:rPr>
                        <a:t>Meeting pentru raportare.</a:t>
                      </a:r>
                      <a:endParaRPr lang="ro-RO">
                        <a:effectLst/>
                      </a:endParaRPr>
                    </a:p>
                    <a:p>
                      <a:r>
                        <a:rPr lang="ro-RO" sz="1200">
                          <a:effectLst/>
                        </a:rPr>
                        <a:t>Colectarea CV-urilor membrilor echipei</a:t>
                      </a:r>
                      <a:endParaRPr lang="ro-RO">
                        <a:effectLst/>
                      </a:endParaRPr>
                    </a:p>
                    <a:p>
                      <a:r>
                        <a:rPr lang="ro-RO" sz="1200">
                          <a:effectLst/>
                        </a:rPr>
                        <a:t>Implementarea noilor tehnologii.</a:t>
                      </a:r>
                      <a:endParaRPr lang="ro-RO">
                        <a:effectLst/>
                      </a:endParaRPr>
                    </a:p>
                  </a:txBody>
                  <a:tcPr marL="68580" marR="68580" marT="0" marB="0"/>
                </a:tc>
                <a:extLst>
                  <a:ext uri="{0D108BD9-81ED-4DB2-BD59-A6C34878D82A}">
                    <a16:rowId xmlns:a16="http://schemas.microsoft.com/office/drawing/2014/main" val="3836850007"/>
                  </a:ext>
                </a:extLst>
              </a:tr>
              <a:tr h="925894">
                <a:tc>
                  <a:txBody>
                    <a:bodyPr/>
                    <a:lstStyle/>
                    <a:p>
                      <a:pPr>
                        <a:spcAft>
                          <a:spcPts val="1200"/>
                        </a:spcAft>
                      </a:pPr>
                      <a:r>
                        <a:rPr lang="ro-RO" sz="1200">
                          <a:effectLst/>
                        </a:rPr>
                        <a:t>Ne-important</a:t>
                      </a:r>
                      <a:endParaRPr lang="ro-RO">
                        <a:effectLst/>
                      </a:endParaRPr>
                    </a:p>
                  </a:txBody>
                  <a:tcPr marL="68580" marR="68580" marT="0" marB="0"/>
                </a:tc>
                <a:tc>
                  <a:txBody>
                    <a:bodyPr/>
                    <a:lstStyle/>
                    <a:p>
                      <a:r>
                        <a:rPr lang="ro-RO" sz="1200">
                          <a:effectLst/>
                        </a:rPr>
                        <a:t>Evaluarea membrilor echipei</a:t>
                      </a:r>
                      <a:endParaRPr lang="ro-RO">
                        <a:effectLst/>
                      </a:endParaRPr>
                    </a:p>
                    <a:p>
                      <a:r>
                        <a:rPr lang="ro-RO" sz="1200">
                          <a:effectLst/>
                        </a:rPr>
                        <a:t>Evaluarea team leader-ului</a:t>
                      </a:r>
                      <a:endParaRPr lang="ro-RO">
                        <a:effectLst/>
                      </a:endParaRPr>
                    </a:p>
                    <a:p>
                      <a:pPr>
                        <a:spcAft>
                          <a:spcPts val="1200"/>
                        </a:spcAft>
                      </a:pPr>
                      <a:r>
                        <a:rPr lang="ro-RO" sz="1200">
                          <a:effectLst/>
                        </a:rPr>
                        <a:t>Evaluarea lucrătorilor.</a:t>
                      </a:r>
                      <a:endParaRPr lang="ro-RO">
                        <a:effectLst/>
                      </a:endParaRPr>
                    </a:p>
                  </a:txBody>
                  <a:tcPr marL="68580" marR="68580" marT="0" marB="0"/>
                </a:tc>
                <a:tc>
                  <a:txBody>
                    <a:bodyPr/>
                    <a:lstStyle/>
                    <a:p>
                      <a:r>
                        <a:rPr lang="ro-RO" sz="1200" dirty="0">
                          <a:effectLst/>
                        </a:rPr>
                        <a:t>Conversații pe timp de repaus.</a:t>
                      </a:r>
                      <a:endParaRPr lang="ro-RO" dirty="0">
                        <a:effectLst/>
                      </a:endParaRPr>
                    </a:p>
                    <a:p>
                      <a:r>
                        <a:rPr lang="ro-RO" sz="1200" dirty="0">
                          <a:effectLst/>
                        </a:rPr>
                        <a:t>Organizarea evenimentelor înafara de lucru.</a:t>
                      </a:r>
                      <a:endParaRPr lang="ro-RO" dirty="0">
                        <a:effectLst/>
                      </a:endParaRPr>
                    </a:p>
                  </a:txBody>
                  <a:tcPr marL="68580" marR="68580" marT="0" marB="0"/>
                </a:tc>
                <a:extLst>
                  <a:ext uri="{0D108BD9-81ED-4DB2-BD59-A6C34878D82A}">
                    <a16:rowId xmlns:a16="http://schemas.microsoft.com/office/drawing/2014/main" val="385587447"/>
                  </a:ext>
                </a:extLst>
              </a:tr>
            </a:tbl>
          </a:graphicData>
        </a:graphic>
      </p:graphicFrame>
      <p:sp>
        <p:nvSpPr>
          <p:cNvPr id="6" name="TextBox 5">
            <a:extLst>
              <a:ext uri="{FF2B5EF4-FFF2-40B4-BE49-F238E27FC236}">
                <a16:creationId xmlns:a16="http://schemas.microsoft.com/office/drawing/2014/main" id="{DA24E11A-50F3-4306-BE5F-7C59FE35B88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4" descr="Moldova ICT Summit 2018 – The key ICT yearly event.">
            <a:extLst>
              <a:ext uri="{FF2B5EF4-FFF2-40B4-BE49-F238E27FC236}">
                <a16:creationId xmlns:a16="http://schemas.microsoft.com/office/drawing/2014/main" id="{7576FC85-79B7-45C6-9A57-9107D7F82CF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31836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4" y="225669"/>
            <a:ext cx="8596668" cy="647342"/>
          </a:xfrm>
        </p:spPr>
        <p:txBody>
          <a:bodyPr/>
          <a:lstStyle/>
          <a:p>
            <a:r>
              <a:rPr lang="ro-MD" dirty="0"/>
              <a:t>Rezultate și activități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3220617"/>
              </p:ext>
            </p:extLst>
          </p:nvPr>
        </p:nvGraphicFramePr>
        <p:xfrm>
          <a:off x="575734" y="1013892"/>
          <a:ext cx="10809189" cy="5509545"/>
        </p:xfrm>
        <a:graphic>
          <a:graphicData uri="http://schemas.openxmlformats.org/drawingml/2006/table">
            <a:tbl>
              <a:tblPr firstRow="1" bandRow="1">
                <a:tableStyleId>{5C22544A-7EE6-4342-B048-85BDC9FD1C3A}</a:tableStyleId>
              </a:tblPr>
              <a:tblGrid>
                <a:gridCol w="3603063">
                  <a:extLst>
                    <a:ext uri="{9D8B030D-6E8A-4147-A177-3AD203B41FA5}">
                      <a16:colId xmlns:a16="http://schemas.microsoft.com/office/drawing/2014/main" val="1306518337"/>
                    </a:ext>
                  </a:extLst>
                </a:gridCol>
                <a:gridCol w="3603063">
                  <a:extLst>
                    <a:ext uri="{9D8B030D-6E8A-4147-A177-3AD203B41FA5}">
                      <a16:colId xmlns:a16="http://schemas.microsoft.com/office/drawing/2014/main" val="3384690738"/>
                    </a:ext>
                  </a:extLst>
                </a:gridCol>
                <a:gridCol w="3603063">
                  <a:extLst>
                    <a:ext uri="{9D8B030D-6E8A-4147-A177-3AD203B41FA5}">
                      <a16:colId xmlns:a16="http://schemas.microsoft.com/office/drawing/2014/main" val="2484486030"/>
                    </a:ext>
                  </a:extLst>
                </a:gridCol>
              </a:tblGrid>
              <a:tr h="613963">
                <a:tc>
                  <a:txBody>
                    <a:bodyPr/>
                    <a:lstStyle/>
                    <a:p>
                      <a:r>
                        <a:rPr lang="ro-RO" sz="1800" b="1" kern="1200" dirty="0">
                          <a:solidFill>
                            <a:schemeClr val="lt1"/>
                          </a:solidFill>
                          <a:effectLst/>
                          <a:latin typeface="+mn-lt"/>
                          <a:ea typeface="+mn-ea"/>
                          <a:cs typeface="+mn-cs"/>
                        </a:rPr>
                        <a:t>Rezultate Calitative</a:t>
                      </a:r>
                      <a:endParaRPr lang="en-US" sz="1400" dirty="0"/>
                    </a:p>
                  </a:txBody>
                  <a:tcPr/>
                </a:tc>
                <a:tc>
                  <a:txBody>
                    <a:bodyPr/>
                    <a:lstStyle/>
                    <a:p>
                      <a:r>
                        <a:rPr lang="ro-RO" sz="1800" b="1" kern="1200" dirty="0">
                          <a:solidFill>
                            <a:schemeClr val="lt1"/>
                          </a:solidFill>
                          <a:effectLst/>
                          <a:latin typeface="+mn-lt"/>
                          <a:ea typeface="+mn-ea"/>
                          <a:cs typeface="+mn-cs"/>
                        </a:rPr>
                        <a:t>Activități</a:t>
                      </a:r>
                      <a:endParaRPr lang="en-US" sz="1400" dirty="0"/>
                    </a:p>
                  </a:txBody>
                  <a:tcPr/>
                </a:tc>
                <a:tc>
                  <a:txBody>
                    <a:bodyPr/>
                    <a:lstStyle/>
                    <a:p>
                      <a:r>
                        <a:rPr lang="ro-RO" sz="1800" b="1" kern="1200" dirty="0">
                          <a:solidFill>
                            <a:schemeClr val="lt1"/>
                          </a:solidFill>
                          <a:effectLst/>
                          <a:latin typeface="+mn-lt"/>
                          <a:ea typeface="+mn-ea"/>
                          <a:cs typeface="+mn-cs"/>
                        </a:rPr>
                        <a:t>Rezultate Cantitative</a:t>
                      </a:r>
                      <a:endParaRPr lang="en-US" sz="1400" dirty="0"/>
                    </a:p>
                  </a:txBody>
                  <a:tcPr/>
                </a:tc>
                <a:extLst>
                  <a:ext uri="{0D108BD9-81ED-4DB2-BD59-A6C34878D82A}">
                    <a16:rowId xmlns:a16="http://schemas.microsoft.com/office/drawing/2014/main" val="1508682651"/>
                  </a:ext>
                </a:extLst>
              </a:tr>
              <a:tr h="1423927">
                <a:tc>
                  <a:txBody>
                    <a:bodyPr/>
                    <a:lstStyle/>
                    <a:p>
                      <a:r>
                        <a:rPr lang="ro-MD" sz="1400" kern="1200" dirty="0">
                          <a:solidFill>
                            <a:schemeClr val="dk1"/>
                          </a:solidFill>
                          <a:effectLst/>
                          <a:latin typeface="+mn-lt"/>
                          <a:ea typeface="+mn-ea"/>
                          <a:cs typeface="+mn-cs"/>
                        </a:rPr>
                        <a:t>Lansarea liniei de producție a blocurilor de drum din plastic.</a:t>
                      </a:r>
                      <a:endParaRPr lang="en-US" sz="1400" dirty="0"/>
                    </a:p>
                  </a:txBody>
                  <a:tcPr/>
                </a:tc>
                <a:tc>
                  <a:txBody>
                    <a:bodyPr/>
                    <a:lstStyle/>
                    <a:p>
                      <a:r>
                        <a:rPr lang="ro-MD" sz="1400" kern="1200" dirty="0">
                          <a:solidFill>
                            <a:schemeClr val="dk1"/>
                          </a:solidFill>
                          <a:effectLst/>
                          <a:latin typeface="+mj-lt"/>
                          <a:ea typeface="+mn-ea"/>
                          <a:cs typeface="+mn-cs"/>
                        </a:rPr>
                        <a:t>A1.1 Angajarea personalului pentru reciclarea masei plastice.</a:t>
                      </a:r>
                    </a:p>
                    <a:p>
                      <a:r>
                        <a:rPr lang="ro-MD" sz="1400" kern="1200" dirty="0">
                          <a:solidFill>
                            <a:schemeClr val="dk1"/>
                          </a:solidFill>
                          <a:effectLst/>
                          <a:latin typeface="+mj-lt"/>
                          <a:ea typeface="+mn-ea"/>
                          <a:cs typeface="+mn-cs"/>
                        </a:rPr>
                        <a:t>A1.2 Crearea liniei de reciclare și producere.</a:t>
                      </a:r>
                    </a:p>
                    <a:p>
                      <a:r>
                        <a:rPr lang="ro-MD" sz="1400" kern="1200" dirty="0">
                          <a:solidFill>
                            <a:schemeClr val="dk1"/>
                          </a:solidFill>
                          <a:effectLst/>
                          <a:latin typeface="+mj-lt"/>
                          <a:ea typeface="+mn-ea"/>
                          <a:cs typeface="+mn-cs"/>
                        </a:rPr>
                        <a:t>A1.3 Crearea punctelor de colectarea a masei plastice.</a:t>
                      </a:r>
                    </a:p>
                  </a:txBody>
                  <a:tcPr/>
                </a:tc>
                <a:tc>
                  <a:txBody>
                    <a:bodyPr/>
                    <a:lstStyle/>
                    <a:p>
                      <a:r>
                        <a:rPr lang="it-IT" sz="1400" kern="1200" dirty="0">
                          <a:solidFill>
                            <a:schemeClr val="dk1"/>
                          </a:solidFill>
                          <a:effectLst/>
                          <a:latin typeface="+mj-lt"/>
                          <a:ea typeface="+mn-ea"/>
                          <a:cs typeface="+mn-cs"/>
                        </a:rPr>
                        <a:t>Crearea zonei de prelucrare și producere.</a:t>
                      </a:r>
                      <a:endParaRPr lang="en-US" sz="1400" dirty="0">
                        <a:latin typeface="+mj-lt"/>
                      </a:endParaRPr>
                    </a:p>
                  </a:txBody>
                  <a:tcPr/>
                </a:tc>
                <a:extLst>
                  <a:ext uri="{0D108BD9-81ED-4DB2-BD59-A6C34878D82A}">
                    <a16:rowId xmlns:a16="http://schemas.microsoft.com/office/drawing/2014/main" val="1060495812"/>
                  </a:ext>
                </a:extLst>
              </a:tr>
              <a:tr h="1423927">
                <a:tc>
                  <a:txBody>
                    <a:bodyPr/>
                    <a:lstStyle/>
                    <a:p>
                      <a:r>
                        <a:rPr lang="ro-MD" sz="1400" kern="1200" dirty="0">
                          <a:solidFill>
                            <a:schemeClr val="dk1"/>
                          </a:solidFill>
                          <a:effectLst/>
                          <a:latin typeface="+mn-lt"/>
                          <a:ea typeface="+mn-ea"/>
                          <a:cs typeface="+mn-cs"/>
                        </a:rPr>
                        <a:t>Implementarea produsului în infrastructură.</a:t>
                      </a:r>
                      <a:endParaRPr lang="en-US" sz="1400" dirty="0"/>
                    </a:p>
                  </a:txBody>
                  <a:tcPr/>
                </a:tc>
                <a:tc>
                  <a:txBody>
                    <a:bodyPr/>
                    <a:lstStyle/>
                    <a:p>
                      <a:r>
                        <a:rPr lang="en-US" sz="1400" kern="1200" dirty="0">
                          <a:solidFill>
                            <a:schemeClr val="dk1"/>
                          </a:solidFill>
                          <a:effectLst/>
                          <a:latin typeface="+mj-lt"/>
                          <a:ea typeface="+mn-ea"/>
                          <a:cs typeface="+mn-cs"/>
                        </a:rPr>
                        <a:t>A2.1 </a:t>
                      </a:r>
                      <a:r>
                        <a:rPr lang="en-US" sz="1400" kern="1200" dirty="0" err="1">
                          <a:solidFill>
                            <a:schemeClr val="dk1"/>
                          </a:solidFill>
                          <a:effectLst/>
                          <a:latin typeface="+mj-lt"/>
                          <a:ea typeface="+mn-ea"/>
                          <a:cs typeface="+mn-cs"/>
                        </a:rPr>
                        <a:t>Obținerea</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aprobării</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proiectului</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și</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implementarea</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în</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cadrul</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infrastructurii</a:t>
                      </a:r>
                      <a:r>
                        <a:rPr lang="en-US" sz="1400" kern="1200" dirty="0">
                          <a:solidFill>
                            <a:schemeClr val="dk1"/>
                          </a:solidFill>
                          <a:effectLst/>
                          <a:latin typeface="+mj-lt"/>
                          <a:ea typeface="+mn-ea"/>
                          <a:cs typeface="+mn-cs"/>
                        </a:rPr>
                        <a:t>.</a:t>
                      </a:r>
                    </a:p>
                    <a:p>
                      <a:r>
                        <a:rPr lang="en-US" sz="1400" kern="1200" dirty="0">
                          <a:solidFill>
                            <a:schemeClr val="dk1"/>
                          </a:solidFill>
                          <a:effectLst/>
                          <a:latin typeface="+mj-lt"/>
                          <a:ea typeface="+mn-ea"/>
                          <a:cs typeface="+mn-cs"/>
                        </a:rPr>
                        <a:t>A2.2 </a:t>
                      </a:r>
                      <a:r>
                        <a:rPr lang="en-US" sz="1400" kern="1200" dirty="0" err="1">
                          <a:solidFill>
                            <a:schemeClr val="dk1"/>
                          </a:solidFill>
                          <a:effectLst/>
                          <a:latin typeface="+mj-lt"/>
                          <a:ea typeface="+mn-ea"/>
                          <a:cs typeface="+mn-cs"/>
                        </a:rPr>
                        <a:t>Recalcularea</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costurilor</a:t>
                      </a:r>
                      <a:r>
                        <a:rPr lang="en-US" sz="1400" kern="1200" dirty="0">
                          <a:solidFill>
                            <a:schemeClr val="dk1"/>
                          </a:solidFill>
                          <a:effectLst/>
                          <a:latin typeface="+mj-lt"/>
                          <a:ea typeface="+mn-ea"/>
                          <a:cs typeface="+mn-cs"/>
                        </a:rPr>
                        <a:t> de </a:t>
                      </a:r>
                      <a:r>
                        <a:rPr lang="en-US" sz="1400" kern="1200" dirty="0" err="1">
                          <a:solidFill>
                            <a:schemeClr val="dk1"/>
                          </a:solidFill>
                          <a:effectLst/>
                          <a:latin typeface="+mj-lt"/>
                          <a:ea typeface="+mn-ea"/>
                          <a:cs typeface="+mn-cs"/>
                        </a:rPr>
                        <a:t>construcție</a:t>
                      </a:r>
                      <a:r>
                        <a:rPr lang="en-US" sz="1400" kern="1200" dirty="0">
                          <a:solidFill>
                            <a:schemeClr val="dk1"/>
                          </a:solidFill>
                          <a:effectLst/>
                          <a:latin typeface="+mj-lt"/>
                          <a:ea typeface="+mn-ea"/>
                          <a:cs typeface="+mn-cs"/>
                        </a:rPr>
                        <a:t> de </a:t>
                      </a:r>
                      <a:r>
                        <a:rPr lang="en-US" sz="1400" kern="1200" dirty="0" err="1">
                          <a:solidFill>
                            <a:schemeClr val="dk1"/>
                          </a:solidFill>
                          <a:effectLst/>
                          <a:latin typeface="+mj-lt"/>
                          <a:ea typeface="+mn-ea"/>
                          <a:cs typeface="+mn-cs"/>
                        </a:rPr>
                        <a:t>către</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organizațiile</a:t>
                      </a:r>
                      <a:r>
                        <a:rPr lang="en-US" sz="1400" kern="1200" dirty="0">
                          <a:solidFill>
                            <a:schemeClr val="dk1"/>
                          </a:solidFill>
                          <a:effectLst/>
                          <a:latin typeface="+mj-lt"/>
                          <a:ea typeface="+mn-ea"/>
                          <a:cs typeface="+mn-cs"/>
                        </a:rPr>
                        <a:t> de </a:t>
                      </a:r>
                      <a:r>
                        <a:rPr lang="en-US" sz="1400" kern="1200" dirty="0" err="1">
                          <a:solidFill>
                            <a:schemeClr val="dk1"/>
                          </a:solidFill>
                          <a:effectLst/>
                          <a:latin typeface="+mj-lt"/>
                          <a:ea typeface="+mn-ea"/>
                          <a:cs typeface="+mn-cs"/>
                        </a:rPr>
                        <a:t>construcție</a:t>
                      </a:r>
                      <a:r>
                        <a:rPr lang="en-US" sz="1400" kern="1200" dirty="0">
                          <a:solidFill>
                            <a:schemeClr val="dk1"/>
                          </a:solidFill>
                          <a:effectLst/>
                          <a:latin typeface="+mj-lt"/>
                          <a:ea typeface="+mn-ea"/>
                          <a:cs typeface="+mn-cs"/>
                        </a:rPr>
                        <a:t> a </a:t>
                      </a:r>
                      <a:r>
                        <a:rPr lang="en-US" sz="1400" kern="1200" dirty="0" err="1">
                          <a:solidFill>
                            <a:schemeClr val="dk1"/>
                          </a:solidFill>
                          <a:effectLst/>
                          <a:latin typeface="+mj-lt"/>
                          <a:ea typeface="+mn-ea"/>
                          <a:cs typeface="+mn-cs"/>
                        </a:rPr>
                        <a:t>drumurilor</a:t>
                      </a:r>
                      <a:endParaRPr lang="en-US" sz="1400" kern="1200" dirty="0">
                        <a:solidFill>
                          <a:schemeClr val="dk1"/>
                        </a:solidFill>
                        <a:effectLst/>
                        <a:latin typeface="+mj-lt"/>
                        <a:ea typeface="+mn-ea"/>
                        <a:cs typeface="+mn-cs"/>
                      </a:endParaRPr>
                    </a:p>
                  </a:txBody>
                  <a:tcPr/>
                </a:tc>
                <a:tc>
                  <a:txBody>
                    <a:bodyPr/>
                    <a:lstStyle/>
                    <a:p>
                      <a:pPr algn="just"/>
                      <a:r>
                        <a:rPr lang="es-ES" sz="1400" dirty="0">
                          <a:effectLst/>
                          <a:latin typeface="+mj-lt"/>
                          <a:ea typeface="Times New Roman" panose="02020603050405020304" pitchFamily="18" charset="0"/>
                        </a:rPr>
                        <a:t>Crearea de cerere lunar la MTID ( Ministerul Transporturilor și Infrastructura Drumurilor ). </a:t>
                      </a:r>
                      <a:endParaRPr lang="en-US" sz="14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2057767604"/>
                  </a:ext>
                </a:extLst>
              </a:tr>
              <a:tr h="980928">
                <a:tc>
                  <a:txBody>
                    <a:bodyPr/>
                    <a:lstStyle/>
                    <a:p>
                      <a:r>
                        <a:rPr lang="it-IT" sz="1400" dirty="0"/>
                        <a:t>Aprobarea de către stat. Cooperarea cu instituțiile statului.</a:t>
                      </a:r>
                      <a:endParaRPr lang="en-US" sz="1400" dirty="0"/>
                    </a:p>
                  </a:txBody>
                  <a:tcPr/>
                </a:tc>
                <a:tc>
                  <a:txBody>
                    <a:bodyPr/>
                    <a:lstStyle/>
                    <a:p>
                      <a:r>
                        <a:rPr lang="en-US" sz="1400" kern="1200" dirty="0">
                          <a:solidFill>
                            <a:schemeClr val="dk1"/>
                          </a:solidFill>
                          <a:effectLst/>
                          <a:latin typeface="+mj-lt"/>
                          <a:ea typeface="+mn-ea"/>
                          <a:cs typeface="+mn-cs"/>
                        </a:rPr>
                        <a:t>A3.1Recalcularea </a:t>
                      </a:r>
                      <a:r>
                        <a:rPr lang="en-US" sz="1400" kern="1200" dirty="0" err="1">
                          <a:solidFill>
                            <a:schemeClr val="dk1"/>
                          </a:solidFill>
                          <a:effectLst/>
                          <a:latin typeface="+mj-lt"/>
                          <a:ea typeface="+mn-ea"/>
                          <a:cs typeface="+mn-cs"/>
                        </a:rPr>
                        <a:t>impozitului</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pentru</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exploatarea</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drumurilor</a:t>
                      </a:r>
                      <a:r>
                        <a:rPr lang="en-US" sz="1400" kern="1200" dirty="0">
                          <a:solidFill>
                            <a:schemeClr val="dk1"/>
                          </a:solidFill>
                          <a:effectLst/>
                          <a:latin typeface="+mj-lt"/>
                          <a:ea typeface="+mn-ea"/>
                          <a:cs typeface="+mn-cs"/>
                        </a:rPr>
                        <a:t> din </a:t>
                      </a:r>
                      <a:r>
                        <a:rPr lang="en-US" sz="1400" kern="1200" dirty="0" err="1">
                          <a:solidFill>
                            <a:schemeClr val="dk1"/>
                          </a:solidFill>
                          <a:effectLst/>
                          <a:latin typeface="+mj-lt"/>
                          <a:ea typeface="+mn-ea"/>
                          <a:cs typeface="+mn-cs"/>
                        </a:rPr>
                        <a:t>parți</a:t>
                      </a:r>
                      <a:r>
                        <a:rPr lang="en-US" sz="1400" kern="1200" dirty="0">
                          <a:solidFill>
                            <a:schemeClr val="dk1"/>
                          </a:solidFill>
                          <a:effectLst/>
                          <a:latin typeface="+mj-lt"/>
                          <a:ea typeface="+mn-ea"/>
                          <a:cs typeface="+mn-cs"/>
                        </a:rPr>
                        <a:t> bloc de </a:t>
                      </a:r>
                      <a:r>
                        <a:rPr lang="en-US" sz="1400" kern="1200" dirty="0" err="1">
                          <a:solidFill>
                            <a:schemeClr val="dk1"/>
                          </a:solidFill>
                          <a:effectLst/>
                          <a:latin typeface="+mj-lt"/>
                          <a:ea typeface="+mn-ea"/>
                          <a:cs typeface="+mn-cs"/>
                        </a:rPr>
                        <a:t>către</a:t>
                      </a:r>
                      <a:r>
                        <a:rPr lang="en-US" sz="1400" kern="1200" dirty="0">
                          <a:solidFill>
                            <a:schemeClr val="dk1"/>
                          </a:solidFill>
                          <a:effectLst/>
                          <a:latin typeface="+mj-lt"/>
                          <a:ea typeface="+mn-ea"/>
                          <a:cs typeface="+mn-cs"/>
                        </a:rPr>
                        <a:t> </a:t>
                      </a:r>
                      <a:r>
                        <a:rPr lang="en-US" sz="1400" kern="1200" dirty="0" err="1">
                          <a:solidFill>
                            <a:schemeClr val="dk1"/>
                          </a:solidFill>
                          <a:effectLst/>
                          <a:latin typeface="+mj-lt"/>
                          <a:ea typeface="+mn-ea"/>
                          <a:cs typeface="+mn-cs"/>
                        </a:rPr>
                        <a:t>organizațiile</a:t>
                      </a:r>
                      <a:r>
                        <a:rPr lang="en-US" sz="1400" kern="1200" dirty="0">
                          <a:solidFill>
                            <a:schemeClr val="dk1"/>
                          </a:solidFill>
                          <a:effectLst/>
                          <a:latin typeface="+mj-lt"/>
                          <a:ea typeface="+mn-ea"/>
                          <a:cs typeface="+mn-cs"/>
                        </a:rPr>
                        <a:t> de stat.</a:t>
                      </a:r>
                      <a:endParaRPr lang="en-US" sz="1400" dirty="0">
                        <a:latin typeface="+mj-lt"/>
                      </a:endParaRPr>
                    </a:p>
                  </a:txBody>
                  <a:tcPr/>
                </a:tc>
                <a:tc>
                  <a:txBody>
                    <a:bodyPr/>
                    <a:lstStyle/>
                    <a:p>
                      <a:pPr algn="just"/>
                      <a:r>
                        <a:rPr lang="ro-MD" sz="1400" dirty="0">
                          <a:effectLst/>
                          <a:latin typeface="+mj-lt"/>
                          <a:ea typeface="Times New Roman" panose="02020603050405020304" pitchFamily="18" charset="0"/>
                        </a:rPr>
                        <a:t>Crearea de cerere lunar la SFS ( Serviciul Fiscal de Stat ).</a:t>
                      </a:r>
                      <a:endParaRPr lang="en-US" sz="14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3691104674"/>
                  </a:ext>
                </a:extLst>
              </a:tr>
              <a:tr h="613963">
                <a:tc>
                  <a:txBody>
                    <a:bodyPr/>
                    <a:lstStyle/>
                    <a:p>
                      <a:r>
                        <a:rPr lang="ro-MD" sz="1400" kern="1200" dirty="0">
                          <a:solidFill>
                            <a:schemeClr val="dk1"/>
                          </a:solidFill>
                          <a:effectLst/>
                          <a:latin typeface="+mn-lt"/>
                          <a:ea typeface="+mn-ea"/>
                          <a:cs typeface="+mn-cs"/>
                        </a:rPr>
                        <a:t>Popularizarea proiectului</a:t>
                      </a:r>
                      <a:endParaRPr lang="en-US" sz="1050" dirty="0"/>
                    </a:p>
                  </a:txBody>
                  <a:tcPr/>
                </a:tc>
                <a:tc>
                  <a:txBody>
                    <a:bodyPr/>
                    <a:lstStyle/>
                    <a:p>
                      <a:pPr algn="just"/>
                      <a:r>
                        <a:rPr lang="ro-RO" sz="1400" b="0" kern="1200" dirty="0">
                          <a:solidFill>
                            <a:schemeClr val="dk1"/>
                          </a:solidFill>
                          <a:effectLst/>
                          <a:latin typeface="+mn-lt"/>
                          <a:ea typeface="+mn-ea"/>
                          <a:cs typeface="+mn-cs"/>
                        </a:rPr>
                        <a:t>A4.1. Să se cumpere publicitate în sursele mass-media, cooperarea cu ONG-uri sau participarea în diferite acțiuni sociale pentru promovarea reciclării plasticului.</a:t>
                      </a:r>
                      <a:endParaRPr lang="en-US" sz="1100" b="0" dirty="0">
                        <a:effectLst/>
                        <a:latin typeface="+mj-lt"/>
                        <a:ea typeface="Times New Roman" panose="02020603050405020304" pitchFamily="18" charset="0"/>
                      </a:endParaRPr>
                    </a:p>
                  </a:txBody>
                  <a:tcPr marL="68580" marR="68580" marT="0" marB="0"/>
                </a:tc>
                <a:tc>
                  <a:txBody>
                    <a:bodyPr/>
                    <a:lstStyle/>
                    <a:p>
                      <a:r>
                        <a:rPr lang="en-US" sz="1400" dirty="0" err="1"/>
                        <a:t>Procurarea</a:t>
                      </a:r>
                      <a:r>
                        <a:rPr lang="en-US" sz="1400" dirty="0"/>
                        <a:t> </a:t>
                      </a:r>
                      <a:r>
                        <a:rPr lang="en-US" sz="1400" dirty="0" err="1"/>
                        <a:t>serviciilor</a:t>
                      </a:r>
                      <a:r>
                        <a:rPr lang="en-US" sz="1400" dirty="0"/>
                        <a:t>  de </a:t>
                      </a:r>
                      <a:r>
                        <a:rPr lang="en-US" sz="1400" dirty="0" err="1"/>
                        <a:t>reclamă</a:t>
                      </a:r>
                      <a:r>
                        <a:rPr lang="en-US" sz="1400" dirty="0"/>
                        <a:t>.</a:t>
                      </a:r>
                    </a:p>
                  </a:txBody>
                  <a:tcPr/>
                </a:tc>
                <a:extLst>
                  <a:ext uri="{0D108BD9-81ED-4DB2-BD59-A6C34878D82A}">
                    <a16:rowId xmlns:a16="http://schemas.microsoft.com/office/drawing/2014/main" val="2976118706"/>
                  </a:ext>
                </a:extLst>
              </a:tr>
            </a:tbl>
          </a:graphicData>
        </a:graphic>
      </p:graphicFrame>
      <p:pic>
        <p:nvPicPr>
          <p:cNvPr id="5" name="Picture 4" descr="Moldova ICT Summit 2018 – The key ICT yearly event.">
            <a:extLst>
              <a:ext uri="{FF2B5EF4-FFF2-40B4-BE49-F238E27FC236}">
                <a16:creationId xmlns:a16="http://schemas.microsoft.com/office/drawing/2014/main" id="{63D163C2-F3E2-4098-84BE-F33CB95C9C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526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66DF-0A7F-4705-9B4A-C5A558420FAB}"/>
              </a:ext>
            </a:extLst>
          </p:cNvPr>
          <p:cNvSpPr>
            <a:spLocks noGrp="1"/>
          </p:cNvSpPr>
          <p:nvPr>
            <p:ph type="title"/>
          </p:nvPr>
        </p:nvSpPr>
        <p:spPr>
          <a:xfrm>
            <a:off x="1141413" y="609600"/>
            <a:ext cx="9905998" cy="858592"/>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ELABORAREA DIAGRAMEI GANTT</a:t>
            </a:r>
            <a:endParaRPr lang="en-US" dirty="0"/>
          </a:p>
        </p:txBody>
      </p:sp>
      <p:pic>
        <p:nvPicPr>
          <p:cNvPr id="4" name="Picture 4">
            <a:extLst>
              <a:ext uri="{FF2B5EF4-FFF2-40B4-BE49-F238E27FC236}">
                <a16:creationId xmlns:a16="http://schemas.microsoft.com/office/drawing/2014/main" id="{0A1105C2-9752-4AE7-BA68-C96911EA2645}"/>
              </a:ext>
            </a:extLst>
          </p:cNvPr>
          <p:cNvPicPr>
            <a:picLocks noGrp="1" noChangeAspect="1"/>
          </p:cNvPicPr>
          <p:nvPr>
            <p:ph idx="1"/>
          </p:nvPr>
        </p:nvPicPr>
        <p:blipFill>
          <a:blip r:embed="rId3"/>
          <a:stretch>
            <a:fillRect/>
          </a:stretch>
        </p:blipFill>
        <p:spPr>
          <a:xfrm>
            <a:off x="256495" y="2009094"/>
            <a:ext cx="11679010" cy="2839811"/>
          </a:xfrm>
        </p:spPr>
      </p:pic>
      <p:pic>
        <p:nvPicPr>
          <p:cNvPr id="5" name="Picture 4" descr="Moldova ICT Summit 2018 – The key ICT yearly event.">
            <a:extLst>
              <a:ext uri="{FF2B5EF4-FFF2-40B4-BE49-F238E27FC236}">
                <a16:creationId xmlns:a16="http://schemas.microsoft.com/office/drawing/2014/main" id="{91267DA4-3DAF-4835-AD23-AF36CBEB6B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42686836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34F5E-F585-41F1-BEE1-67899F5C875C}"/>
              </a:ext>
            </a:extLst>
          </p:cNvPr>
          <p:cNvSpPr>
            <a:spLocks noGrp="1"/>
          </p:cNvSpPr>
          <p:nvPr>
            <p:ph type="title"/>
          </p:nvPr>
        </p:nvSpPr>
        <p:spPr>
          <a:xfrm>
            <a:off x="1141413" y="609600"/>
            <a:ext cx="5568480" cy="871470"/>
          </a:xfrm>
        </p:spPr>
        <p:txBody>
          <a:bodyPr/>
          <a:lstStyle/>
          <a:p>
            <a:r>
              <a:rPr lang="ro-MD" dirty="0"/>
              <a:t>Prezentarea bugetului</a:t>
            </a:r>
          </a:p>
        </p:txBody>
      </p:sp>
      <p:pic>
        <p:nvPicPr>
          <p:cNvPr id="4" name="Picture 4">
            <a:extLst>
              <a:ext uri="{FF2B5EF4-FFF2-40B4-BE49-F238E27FC236}">
                <a16:creationId xmlns:a16="http://schemas.microsoft.com/office/drawing/2014/main" id="{0A2E30D8-50B9-4453-BC0C-700C3AA6FC05}"/>
              </a:ext>
            </a:extLst>
          </p:cNvPr>
          <p:cNvPicPr>
            <a:picLocks noGrp="1" noChangeAspect="1"/>
          </p:cNvPicPr>
          <p:nvPr>
            <p:ph idx="1"/>
          </p:nvPr>
        </p:nvPicPr>
        <p:blipFill>
          <a:blip r:embed="rId3"/>
          <a:stretch>
            <a:fillRect/>
          </a:stretch>
        </p:blipFill>
        <p:spPr>
          <a:xfrm>
            <a:off x="2316616" y="1806547"/>
            <a:ext cx="7558767" cy="3505200"/>
          </a:xfrm>
        </p:spPr>
      </p:pic>
      <p:pic>
        <p:nvPicPr>
          <p:cNvPr id="5" name="Picture 4" descr="Moldova ICT Summit 2018 – The key ICT yearly event.">
            <a:extLst>
              <a:ext uri="{FF2B5EF4-FFF2-40B4-BE49-F238E27FC236}">
                <a16:creationId xmlns:a16="http://schemas.microsoft.com/office/drawing/2014/main" id="{05ECC998-4531-45EE-A442-738C04CF403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803779019"/>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34F5E-F585-41F1-BEE1-67899F5C875C}"/>
              </a:ext>
            </a:extLst>
          </p:cNvPr>
          <p:cNvSpPr>
            <a:spLocks noGrp="1"/>
          </p:cNvSpPr>
          <p:nvPr>
            <p:ph type="title"/>
          </p:nvPr>
        </p:nvSpPr>
        <p:spPr>
          <a:xfrm>
            <a:off x="1141413" y="609600"/>
            <a:ext cx="5568480" cy="871470"/>
          </a:xfrm>
        </p:spPr>
        <p:txBody>
          <a:bodyPr/>
          <a:lstStyle/>
          <a:p>
            <a:r>
              <a:rPr lang="ro-MD" dirty="0"/>
              <a:t>Prezentarea bugetului</a:t>
            </a:r>
          </a:p>
        </p:txBody>
      </p:sp>
      <p:pic>
        <p:nvPicPr>
          <p:cNvPr id="6" name="Picture 4">
            <a:extLst>
              <a:ext uri="{FF2B5EF4-FFF2-40B4-BE49-F238E27FC236}">
                <a16:creationId xmlns:a16="http://schemas.microsoft.com/office/drawing/2014/main" id="{51A1279D-C6C1-48B2-8A52-A9ECDB2E2C0F}"/>
              </a:ext>
            </a:extLst>
          </p:cNvPr>
          <p:cNvPicPr>
            <a:picLocks noGrp="1" noChangeAspect="1"/>
          </p:cNvPicPr>
          <p:nvPr>
            <p:ph idx="1"/>
          </p:nvPr>
        </p:nvPicPr>
        <p:blipFill>
          <a:blip r:embed="rId3"/>
          <a:stretch>
            <a:fillRect/>
          </a:stretch>
        </p:blipFill>
        <p:spPr>
          <a:xfrm>
            <a:off x="1549511" y="2105025"/>
            <a:ext cx="9282792" cy="2647950"/>
          </a:xfrm>
        </p:spPr>
      </p:pic>
      <p:pic>
        <p:nvPicPr>
          <p:cNvPr id="4" name="Picture 4" descr="Moldova ICT Summit 2018 – The key ICT yearly event.">
            <a:extLst>
              <a:ext uri="{FF2B5EF4-FFF2-40B4-BE49-F238E27FC236}">
                <a16:creationId xmlns:a16="http://schemas.microsoft.com/office/drawing/2014/main" id="{AA90FE07-2CEE-46D7-AC6C-47E78A09E90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767" r="52438" b="31453"/>
          <a:stretch/>
        </p:blipFill>
        <p:spPr bwMode="auto">
          <a:xfrm>
            <a:off x="11045729" y="148683"/>
            <a:ext cx="820427" cy="46091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412268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1223</TotalTime>
  <Words>1420</Words>
  <Application>Microsoft Office PowerPoint</Application>
  <PresentationFormat>Широкоэкранный</PresentationFormat>
  <Paragraphs>190</Paragraphs>
  <Slides>21</Slides>
  <Notes>15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21</vt:i4>
      </vt:variant>
    </vt:vector>
  </HeadingPairs>
  <TitlesOfParts>
    <vt:vector size="29" baseType="lpstr">
      <vt:lpstr>Arial</vt:lpstr>
      <vt:lpstr>Calibri</vt:lpstr>
      <vt:lpstr>Century Gothic</vt:lpstr>
      <vt:lpstr>Times New Roman</vt:lpstr>
      <vt:lpstr>Trebuchet MS</vt:lpstr>
      <vt:lpstr>Wingdings 3</vt:lpstr>
      <vt:lpstr>Facet</vt:lpstr>
      <vt:lpstr>Сетка</vt:lpstr>
      <vt:lpstr> ”Reciclarea plasticului pentru drumuri”</vt:lpstr>
      <vt:lpstr>Domeniul problematic</vt:lpstr>
      <vt:lpstr>Scopul proiectului</vt:lpstr>
      <vt:lpstr>Factorii interesați</vt:lpstr>
      <vt:lpstr>Matricea timpului</vt:lpstr>
      <vt:lpstr>Rezultate și activități</vt:lpstr>
      <vt:lpstr>ELABORAREA DIAGRAMEI GANTT</vt:lpstr>
      <vt:lpstr>Prezentarea bugetului</vt:lpstr>
      <vt:lpstr>Prezentarea bugetului</vt:lpstr>
      <vt:lpstr>Prezentarea bugetului</vt:lpstr>
      <vt:lpstr>Презентация PowerPoint</vt:lpstr>
      <vt:lpstr>Identificarea riscurilor proiectului</vt:lpstr>
      <vt:lpstr>Acțiuni de diminuare</vt:lpstr>
      <vt:lpstr>Impactul proiectului</vt:lpstr>
      <vt:lpstr>Durabilitatea proiectului</vt:lpstr>
      <vt:lpstr>Cerere de finanţate</vt:lpstr>
      <vt:lpstr>Cerere de finanţate</vt:lpstr>
      <vt:lpstr>Презентация PowerPoint</vt:lpstr>
      <vt:lpstr>Curriculum Vitae</vt:lpstr>
      <vt:lpstr>Concluzii</vt:lpstr>
      <vt:lpstr>MulŢUMIM pentru atentie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Punctul de control 5 Titlul: ”Transport Solar Charge”</dc:title>
  <dc:creator>Pavel Manolache</dc:creator>
  <cp:lastModifiedBy>Dorian Gotonoaga</cp:lastModifiedBy>
  <cp:revision>13</cp:revision>
  <dcterms:created xsi:type="dcterms:W3CDTF">2020-12-01T22:16:29Z</dcterms:created>
  <dcterms:modified xsi:type="dcterms:W3CDTF">2021-01-19T12:43:10Z</dcterms:modified>
</cp:coreProperties>
</file>