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ru-RU" smtClean="0"/>
              <a:t>Образец заголовка</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59368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9769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86B8BB8-FFD4-4F2E-BAEA-DB5D2DA79FBA}" type="datetimeFigureOut">
              <a:rPr lang="en-US" smtClean="0"/>
              <a:t>1/13/2021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35328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28201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solidFill>
                  <a:schemeClr val="tx2"/>
                </a:solidFill>
              </a:defRPr>
            </a:lvl1pPr>
          </a:lstStyle>
          <a:p>
            <a:fld id="{F86B8BB8-FFD4-4F2E-BAEA-DB5D2DA79FBA}" type="datetimeFigureOut">
              <a:rPr lang="en-US" smtClean="0"/>
              <a:t>1/13/2021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2FC5342-834C-410A-8A5A-0BCC2B16FA5F}" type="slidenum">
              <a:rPr lang="en-US" smtClean="0"/>
              <a:t>‹#›</a:t>
            </a:fld>
            <a:endParaRPr lang="en-US"/>
          </a:p>
        </p:txBody>
      </p:sp>
    </p:spTree>
    <p:extLst>
      <p:ext uri="{BB962C8B-B14F-4D97-AF65-F5344CB8AC3E}">
        <p14:creationId xmlns:p14="http://schemas.microsoft.com/office/powerpoint/2010/main" val="1223979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86B8BB8-FFD4-4F2E-BAEA-DB5D2DA79FBA}"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183178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86B8BB8-FFD4-4F2E-BAEA-DB5D2DA79FBA}"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409711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86B8BB8-FFD4-4F2E-BAEA-DB5D2DA79FBA}"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4365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B8BB8-FFD4-4F2E-BAEA-DB5D2DA79FBA}"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665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6B8BB8-FFD4-4F2E-BAEA-DB5D2DA79FBA}"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14899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6B8BB8-FFD4-4F2E-BAEA-DB5D2DA79FBA}"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0674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86B8BB8-FFD4-4F2E-BAEA-DB5D2DA79FBA}" type="datetimeFigureOut">
              <a:rPr lang="en-US" smtClean="0"/>
              <a:t>1/13/2021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2FC5342-834C-410A-8A5A-0BCC2B16FA5F}" type="slidenum">
              <a:rPr lang="en-US" smtClean="0"/>
              <a:t>‹#›</a:t>
            </a:fld>
            <a:endParaRPr lang="en-US"/>
          </a:p>
        </p:txBody>
      </p:sp>
    </p:spTree>
    <p:extLst>
      <p:ext uri="{BB962C8B-B14F-4D97-AF65-F5344CB8AC3E}">
        <p14:creationId xmlns:p14="http://schemas.microsoft.com/office/powerpoint/2010/main" val="4021450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dirty="0"/>
              <a:t>Managementul timpului</a:t>
            </a:r>
            <a:endParaRPr lang="en-US" dirty="0"/>
          </a:p>
        </p:txBody>
      </p:sp>
      <p:sp>
        <p:nvSpPr>
          <p:cNvPr id="3" name="Подзаголовок 2"/>
          <p:cNvSpPr>
            <a:spLocks noGrp="1"/>
          </p:cNvSpPr>
          <p:nvPr>
            <p:ph type="subTitle" idx="1"/>
          </p:nvPr>
        </p:nvSpPr>
        <p:spPr/>
        <p:txBody>
          <a:bodyPr/>
          <a:lstStyle/>
          <a:p>
            <a:r>
              <a:rPr lang="ro-MD" dirty="0" smtClean="0"/>
              <a:t>Ulmanu Cristian</a:t>
            </a:r>
          </a:p>
          <a:p>
            <a:r>
              <a:rPr lang="ro-MD" dirty="0" smtClean="0"/>
              <a:t>Tcaciuc Maxim</a:t>
            </a:r>
          </a:p>
          <a:p>
            <a:r>
              <a:rPr lang="ro-MD" dirty="0" smtClean="0"/>
              <a:t>Zbirnea Mihai</a:t>
            </a:r>
            <a:endParaRPr lang="en-US" dirty="0"/>
          </a:p>
        </p:txBody>
      </p:sp>
    </p:spTree>
    <p:extLst>
      <p:ext uri="{BB962C8B-B14F-4D97-AF65-F5344CB8AC3E}">
        <p14:creationId xmlns:p14="http://schemas.microsoft.com/office/powerpoint/2010/main" val="2706925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98074" y="657658"/>
            <a:ext cx="7349836" cy="5312141"/>
          </a:xfrm>
          <a:prstGeom prst="rect">
            <a:avLst/>
          </a:prstGeom>
        </p:spPr>
      </p:pic>
    </p:spTree>
    <p:extLst>
      <p:ext uri="{BB962C8B-B14F-4D97-AF65-F5344CB8AC3E}">
        <p14:creationId xmlns:p14="http://schemas.microsoft.com/office/powerpoint/2010/main" val="117021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o-RO" b="1" dirty="0"/>
              <a:t>14.3    Diagrama Gantt și Pert pe resurse</a:t>
            </a:r>
            <a:r>
              <a:rPr lang="en-US" b="1" dirty="0"/>
              <a:t/>
            </a:r>
            <a:br>
              <a:rPr lang="en-US" b="1" dirty="0"/>
            </a:br>
            <a:endParaRPr lang="en-US" dirty="0"/>
          </a:p>
        </p:txBody>
      </p:sp>
      <p:sp>
        <p:nvSpPr>
          <p:cNvPr id="3" name="Объект 2"/>
          <p:cNvSpPr>
            <a:spLocks noGrp="1"/>
          </p:cNvSpPr>
          <p:nvPr>
            <p:ph idx="1"/>
          </p:nvPr>
        </p:nvSpPr>
        <p:spPr/>
        <p:txBody>
          <a:bodyPr/>
          <a:lstStyle/>
          <a:p>
            <a:pPr marL="0" indent="0">
              <a:buNone/>
            </a:pPr>
            <a:r>
              <a:rPr lang="ro-RO" dirty="0"/>
              <a:t>O altă posibilitate remarcabilă a aplicației </a:t>
            </a:r>
            <a:r>
              <a:rPr lang="ro-RO" b="1" dirty="0"/>
              <a:t>Gant</a:t>
            </a:r>
            <a:r>
              <a:rPr lang="ro-RO" dirty="0"/>
              <a:t> este diagrama pe resurse, conform căreia este ușor de controlat activitățile fiecărui membru al echipei pe o perioadă specifică de timp</a:t>
            </a:r>
            <a:r>
              <a:rPr lang="ro-RO" dirty="0" smtClean="0"/>
              <a:t>.</a:t>
            </a:r>
          </a:p>
          <a:p>
            <a:pPr marL="0" indent="0">
              <a:buNone/>
            </a:pPr>
            <a:r>
              <a:rPr lang="ro-RO" dirty="0"/>
              <a:t>Având la dispoziție această diagramă, pe parcursul elaborării proiectului, pot apărea riscuri ce țin de timp și resurse, astfel din diagramă putem preveni potențialul risc și alternative ca de exemplu separarea unei activități pe mai multe persoane pentru a fi mai ușor și mai repede de realizat.</a:t>
            </a:r>
            <a:endParaRPr lang="en-US" dirty="0"/>
          </a:p>
          <a:p>
            <a:pPr marL="0" indent="0">
              <a:buNone/>
            </a:pPr>
            <a:endParaRPr lang="en-US" dirty="0"/>
          </a:p>
        </p:txBody>
      </p:sp>
    </p:spTree>
    <p:extLst>
      <p:ext uri="{BB962C8B-B14F-4D97-AF65-F5344CB8AC3E}">
        <p14:creationId xmlns:p14="http://schemas.microsoft.com/office/powerpoint/2010/main" val="421765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2"/>
          <p:cNvPicPr/>
          <p:nvPr/>
        </p:nvPicPr>
        <p:blipFill>
          <a:blip r:embed="rId2"/>
          <a:stretch>
            <a:fillRect/>
          </a:stretch>
        </p:blipFill>
        <p:spPr>
          <a:xfrm>
            <a:off x="1025236" y="68233"/>
            <a:ext cx="9504565" cy="4475451"/>
          </a:xfrm>
          <a:prstGeom prst="rect">
            <a:avLst/>
          </a:prstGeom>
        </p:spPr>
      </p:pic>
      <p:pic>
        <p:nvPicPr>
          <p:cNvPr id="7" name="Picture 23"/>
          <p:cNvPicPr/>
          <p:nvPr/>
        </p:nvPicPr>
        <p:blipFill>
          <a:blip r:embed="rId3"/>
          <a:stretch>
            <a:fillRect/>
          </a:stretch>
        </p:blipFill>
        <p:spPr>
          <a:xfrm>
            <a:off x="1025236" y="4543684"/>
            <a:ext cx="9504565" cy="1726565"/>
          </a:xfrm>
          <a:prstGeom prst="rect">
            <a:avLst/>
          </a:prstGeom>
        </p:spPr>
      </p:pic>
    </p:spTree>
    <p:extLst>
      <p:ext uri="{BB962C8B-B14F-4D97-AF65-F5344CB8AC3E}">
        <p14:creationId xmlns:p14="http://schemas.microsoft.com/office/powerpoint/2010/main" val="80021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14.4    Analiza drumului critic</a:t>
            </a:r>
            <a:r>
              <a:rPr lang="en-US" b="1" dirty="0"/>
              <a:t/>
            </a:r>
            <a:br>
              <a:rPr lang="en-US" b="1" dirty="0"/>
            </a:br>
            <a:endParaRPr lang="en-US" dirty="0"/>
          </a:p>
        </p:txBody>
      </p:sp>
      <p:sp>
        <p:nvSpPr>
          <p:cNvPr id="3" name="Объект 2"/>
          <p:cNvSpPr>
            <a:spLocks noGrp="1"/>
          </p:cNvSpPr>
          <p:nvPr>
            <p:ph idx="1"/>
          </p:nvPr>
        </p:nvSpPr>
        <p:spPr/>
        <p:txBody>
          <a:bodyPr/>
          <a:lstStyle/>
          <a:p>
            <a:pPr marL="0" indent="0">
              <a:buNone/>
            </a:pPr>
            <a:r>
              <a:rPr lang="ro-RO" dirty="0"/>
              <a:t>Drumul critic reprezintă drumul cel mai lung, ca durată, din proiect și orice întârziere care apare pe acest traseu, va conduce la întârzierea proiectului.</a:t>
            </a:r>
            <a:endParaRPr lang="en-US" dirty="0"/>
          </a:p>
          <a:p>
            <a:pPr marL="0" indent="0">
              <a:buNone/>
            </a:pPr>
            <a:r>
              <a:rPr lang="ro-RO" dirty="0"/>
              <a:t>    Sunt mai multe metode de analiză a drumului critic, dintre toate am folosit doar </a:t>
            </a:r>
            <a:r>
              <a:rPr lang="ro-RO" b="1" dirty="0"/>
              <a:t>Pert</a:t>
            </a:r>
            <a:r>
              <a:rPr lang="ro-RO" dirty="0"/>
              <a:t> și </a:t>
            </a:r>
            <a:r>
              <a:rPr lang="ro-RO" b="1" dirty="0"/>
              <a:t>CPM</a:t>
            </a:r>
            <a:endParaRPr lang="en-US" dirty="0"/>
          </a:p>
          <a:p>
            <a:pPr marL="0" indent="0">
              <a:buNone/>
            </a:pPr>
            <a:r>
              <a:rPr lang="ro-RO" dirty="0"/>
              <a:t>    Astfel conform metodologiei </a:t>
            </a:r>
            <a:r>
              <a:rPr lang="ro-RO" b="1" dirty="0"/>
              <a:t>CPM</a:t>
            </a:r>
            <a:r>
              <a:rPr lang="ro-RO" dirty="0"/>
              <a:t>, </a:t>
            </a:r>
            <a:r>
              <a:rPr lang="en-US" dirty="0" err="1"/>
              <a:t>activitățile</a:t>
            </a:r>
            <a:r>
              <a:rPr lang="en-US" dirty="0"/>
              <a:t> </a:t>
            </a:r>
            <a:r>
              <a:rPr lang="en-US" dirty="0" err="1"/>
              <a:t>și</a:t>
            </a:r>
            <a:r>
              <a:rPr lang="en-US" dirty="0"/>
              <a:t> </a:t>
            </a:r>
            <a:r>
              <a:rPr lang="en-US" dirty="0" err="1"/>
              <a:t>durata</a:t>
            </a:r>
            <a:r>
              <a:rPr lang="en-US" dirty="0"/>
              <a:t> </a:t>
            </a:r>
            <a:r>
              <a:rPr lang="en-US" dirty="0" err="1"/>
              <a:t>proiectului</a:t>
            </a:r>
            <a:r>
              <a:rPr lang="en-US" dirty="0"/>
              <a:t> </a:t>
            </a:r>
            <a:r>
              <a:rPr lang="en-US" dirty="0" err="1"/>
              <a:t>sunt</a:t>
            </a:r>
            <a:r>
              <a:rPr lang="en-US" dirty="0"/>
              <a:t> </a:t>
            </a:r>
            <a:r>
              <a:rPr lang="en-US" dirty="0" err="1"/>
              <a:t>prezentate</a:t>
            </a:r>
            <a:r>
              <a:rPr lang="en-US" dirty="0"/>
              <a:t> </a:t>
            </a:r>
            <a:r>
              <a:rPr lang="en-US" dirty="0" err="1"/>
              <a:t>în</a:t>
            </a:r>
            <a:r>
              <a:rPr lang="en-US" dirty="0"/>
              <a:t> </a:t>
            </a:r>
            <a:r>
              <a:rPr lang="en-US" dirty="0" err="1"/>
              <a:t>tabelul</a:t>
            </a:r>
            <a:r>
              <a:rPr lang="en-US" dirty="0"/>
              <a:t> de </a:t>
            </a:r>
            <a:r>
              <a:rPr lang="en-US" dirty="0" err="1"/>
              <a:t>mai</a:t>
            </a:r>
            <a:r>
              <a:rPr lang="en-US" dirty="0"/>
              <a:t> </a:t>
            </a:r>
            <a:r>
              <a:rPr lang="en-US" dirty="0" err="1"/>
              <a:t>jos.</a:t>
            </a:r>
            <a:r>
              <a:rPr lang="en-US" dirty="0"/>
              <a:t>  </a:t>
            </a:r>
            <a:r>
              <a:rPr lang="en-US" dirty="0" err="1"/>
              <a:t>Predecesorul</a:t>
            </a:r>
            <a:r>
              <a:rPr lang="en-US" dirty="0"/>
              <a:t> </a:t>
            </a:r>
            <a:r>
              <a:rPr lang="en-US" dirty="0" err="1"/>
              <a:t>este</a:t>
            </a:r>
            <a:r>
              <a:rPr lang="en-US" dirty="0"/>
              <a:t>  </a:t>
            </a:r>
            <a:r>
              <a:rPr lang="en-US" dirty="0" err="1"/>
              <a:t>activitatea</a:t>
            </a:r>
            <a:r>
              <a:rPr lang="en-US" dirty="0"/>
              <a:t>  care precede </a:t>
            </a:r>
            <a:r>
              <a:rPr lang="en-US" dirty="0" err="1"/>
              <a:t>activitatea</a:t>
            </a:r>
            <a:r>
              <a:rPr lang="en-US" dirty="0"/>
              <a:t> </a:t>
            </a:r>
            <a:r>
              <a:rPr lang="en-US" dirty="0" err="1"/>
              <a:t>curentă</a:t>
            </a:r>
            <a:r>
              <a:rPr lang="en-US" dirty="0"/>
              <a:t> .</a:t>
            </a:r>
          </a:p>
          <a:p>
            <a:endParaRPr lang="en-US" dirty="0"/>
          </a:p>
        </p:txBody>
      </p:sp>
    </p:spTree>
    <p:extLst>
      <p:ext uri="{BB962C8B-B14F-4D97-AF65-F5344CB8AC3E}">
        <p14:creationId xmlns:p14="http://schemas.microsoft.com/office/powerpoint/2010/main" val="26542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473157" y="12988"/>
            <a:ext cx="4670848" cy="2440131"/>
          </a:xfrm>
          <a:prstGeom prst="rect">
            <a:avLst/>
          </a:prstGeom>
        </p:spPr>
      </p:pic>
      <p:pic>
        <p:nvPicPr>
          <p:cNvPr id="5" name="Рисунок 4"/>
          <p:cNvPicPr>
            <a:picLocks noChangeAspect="1"/>
          </p:cNvPicPr>
          <p:nvPr/>
        </p:nvPicPr>
        <p:blipFill>
          <a:blip r:embed="rId3"/>
          <a:stretch>
            <a:fillRect/>
          </a:stretch>
        </p:blipFill>
        <p:spPr>
          <a:xfrm>
            <a:off x="5144005" y="320387"/>
            <a:ext cx="5524500" cy="4876800"/>
          </a:xfrm>
          <a:prstGeom prst="rect">
            <a:avLst/>
          </a:prstGeom>
        </p:spPr>
      </p:pic>
      <p:pic>
        <p:nvPicPr>
          <p:cNvPr id="6" name="Рисунок 5"/>
          <p:cNvPicPr>
            <a:picLocks noChangeAspect="1"/>
          </p:cNvPicPr>
          <p:nvPr/>
        </p:nvPicPr>
        <p:blipFill>
          <a:blip r:embed="rId4"/>
          <a:stretch>
            <a:fillRect/>
          </a:stretch>
        </p:blipFill>
        <p:spPr>
          <a:xfrm>
            <a:off x="418023" y="2620242"/>
            <a:ext cx="4781116" cy="4417993"/>
          </a:xfrm>
          <a:prstGeom prst="rect">
            <a:avLst/>
          </a:prstGeom>
        </p:spPr>
      </p:pic>
      <p:pic>
        <p:nvPicPr>
          <p:cNvPr id="7" name="Рисунок 6"/>
          <p:cNvPicPr>
            <a:picLocks noChangeAspect="1"/>
          </p:cNvPicPr>
          <p:nvPr/>
        </p:nvPicPr>
        <p:blipFill>
          <a:blip r:embed="rId5"/>
          <a:stretch>
            <a:fillRect/>
          </a:stretch>
        </p:blipFill>
        <p:spPr>
          <a:xfrm>
            <a:off x="5457322" y="5504586"/>
            <a:ext cx="4953000" cy="847725"/>
          </a:xfrm>
          <a:prstGeom prst="rect">
            <a:avLst/>
          </a:prstGeom>
        </p:spPr>
      </p:pic>
    </p:spTree>
    <p:extLst>
      <p:ext uri="{BB962C8B-B14F-4D97-AF65-F5344CB8AC3E}">
        <p14:creationId xmlns:p14="http://schemas.microsoft.com/office/powerpoint/2010/main" val="292501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1246" y="2053244"/>
            <a:ext cx="9784080" cy="4206240"/>
          </a:xfrm>
        </p:spPr>
        <p:txBody>
          <a:bodyPr/>
          <a:lstStyle/>
          <a:p>
            <a:pPr marL="0" indent="0">
              <a:buNone/>
            </a:pPr>
            <a:r>
              <a:rPr lang="ro-MD" dirty="0"/>
              <a:t>Graficul rețea cu activitățile reprezentate pe săgeți utilizează săgețile pentru a reprezenta activitățile și conectarea lor în nodurile rețelei pentru a pune în evidență relațiile de precedență. Astfel obtinem următorul graf:</a:t>
            </a:r>
            <a:endParaRPr lang="en-US" dirty="0"/>
          </a:p>
        </p:txBody>
      </p:sp>
      <p:pic>
        <p:nvPicPr>
          <p:cNvPr id="5" name="Picture 35"/>
          <p:cNvPicPr/>
          <p:nvPr/>
        </p:nvPicPr>
        <p:blipFill>
          <a:blip r:embed="rId2"/>
          <a:stretch>
            <a:fillRect/>
          </a:stretch>
        </p:blipFill>
        <p:spPr>
          <a:xfrm>
            <a:off x="981246" y="3185910"/>
            <a:ext cx="9784080" cy="2896870"/>
          </a:xfrm>
          <a:prstGeom prst="rect">
            <a:avLst/>
          </a:prstGeom>
        </p:spPr>
      </p:pic>
    </p:spTree>
    <p:extLst>
      <p:ext uri="{BB962C8B-B14F-4D97-AF65-F5344CB8AC3E}">
        <p14:creationId xmlns:p14="http://schemas.microsoft.com/office/powerpoint/2010/main" val="56921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b="1" dirty="0"/>
              <a:t>Metoda PERT</a:t>
            </a:r>
            <a:endParaRPr lang="en-US" dirty="0"/>
          </a:p>
        </p:txBody>
      </p:sp>
      <p:sp>
        <p:nvSpPr>
          <p:cNvPr id="3" name="Объект 2"/>
          <p:cNvSpPr>
            <a:spLocks noGrp="1"/>
          </p:cNvSpPr>
          <p:nvPr>
            <p:ph idx="1"/>
          </p:nvPr>
        </p:nvSpPr>
        <p:spPr/>
        <p:txBody>
          <a:bodyPr/>
          <a:lstStyle/>
          <a:p>
            <a:pPr marL="0" indent="0">
              <a:buNone/>
            </a:pPr>
            <a:r>
              <a:rPr lang="ro-MD" dirty="0"/>
              <a:t>Metoda Pert ține de variațiile duratelor de execuție ale activităților. Metoda respectivă permite calcularea timpului mediu de terminare a unui proiect, identificarea activităților critice, precum și estimarea probabilităților de realizare a termenelor planificate</a:t>
            </a:r>
            <a:r>
              <a:rPr lang="ro-MD" dirty="0" smtClean="0"/>
              <a:t>.</a:t>
            </a:r>
            <a:endParaRPr lang="en-US" dirty="0" smtClean="0"/>
          </a:p>
          <a:p>
            <a:pPr marL="0" indent="0">
              <a:buNone/>
            </a:pPr>
            <a:endParaRPr lang="en-US" dirty="0"/>
          </a:p>
          <a:p>
            <a:pPr marL="0" indent="0">
              <a:buNone/>
            </a:pPr>
            <a:r>
              <a:rPr lang="ro-MD" dirty="0"/>
              <a:t>Pentru finalizarea proiectului se realizeaza </a:t>
            </a:r>
            <a:r>
              <a:rPr lang="ro-MD" b="1" u="sng" dirty="0"/>
              <a:t>calculul inainte</a:t>
            </a:r>
            <a:r>
              <a:rPr lang="ro-MD" dirty="0"/>
              <a:t> dupa cum urmeaza : </a:t>
            </a:r>
            <a:endParaRPr lang="en-US" dirty="0"/>
          </a:p>
          <a:p>
            <a:pPr marL="0" indent="0">
              <a:buNone/>
            </a:pPr>
            <a:r>
              <a:rPr lang="ro-MD" dirty="0" smtClean="0"/>
              <a:t> </a:t>
            </a:r>
            <a:endParaRPr lang="en-US" dirty="0"/>
          </a:p>
        </p:txBody>
      </p:sp>
    </p:spTree>
    <p:extLst>
      <p:ext uri="{BB962C8B-B14F-4D97-AF65-F5344CB8AC3E}">
        <p14:creationId xmlns:p14="http://schemas.microsoft.com/office/powerpoint/2010/main" val="147578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803565" y="407395"/>
            <a:ext cx="5737946" cy="5814162"/>
          </a:xfrm>
          <a:prstGeom prst="rect">
            <a:avLst/>
          </a:prstGeom>
        </p:spPr>
      </p:pic>
      <p:pic>
        <p:nvPicPr>
          <p:cNvPr id="7" name="Рисунок 6"/>
          <p:cNvPicPr>
            <a:picLocks noChangeAspect="1"/>
          </p:cNvPicPr>
          <p:nvPr/>
        </p:nvPicPr>
        <p:blipFill>
          <a:blip r:embed="rId3"/>
          <a:stretch>
            <a:fillRect/>
          </a:stretch>
        </p:blipFill>
        <p:spPr>
          <a:xfrm>
            <a:off x="6653646" y="2200051"/>
            <a:ext cx="5257800" cy="2228850"/>
          </a:xfrm>
          <a:prstGeom prst="rect">
            <a:avLst/>
          </a:prstGeom>
        </p:spPr>
      </p:pic>
    </p:spTree>
    <p:extLst>
      <p:ext uri="{BB962C8B-B14F-4D97-AF65-F5344CB8AC3E}">
        <p14:creationId xmlns:p14="http://schemas.microsoft.com/office/powerpoint/2010/main" val="345649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02919" y="762000"/>
            <a:ext cx="9784080" cy="1030936"/>
          </a:xfrm>
        </p:spPr>
        <p:txBody>
          <a:bodyPr>
            <a:normAutofit fontScale="90000"/>
          </a:bodyPr>
          <a:lstStyle/>
          <a:p>
            <a:r>
              <a:rPr lang="ro-MD" dirty="0"/>
              <a:t>Pentru finalizarea proiectului se realizeaza </a:t>
            </a:r>
            <a:r>
              <a:rPr lang="ro-MD" b="1" u="sng" dirty="0"/>
              <a:t>calculul invers</a:t>
            </a:r>
            <a:r>
              <a:rPr lang="ro-MD" dirty="0"/>
              <a:t> dupa cum urmeaza : </a:t>
            </a:r>
            <a:r>
              <a:rPr lang="en-US" dirty="0"/>
              <a:t/>
            </a:r>
            <a:br>
              <a:rPr lang="en-US" dirty="0"/>
            </a:br>
            <a:endParaRPr lang="en-US" dirty="0"/>
          </a:p>
        </p:txBody>
      </p:sp>
      <p:pic>
        <p:nvPicPr>
          <p:cNvPr id="4" name="Объект 3"/>
          <p:cNvPicPr>
            <a:picLocks noGrp="1" noChangeAspect="1"/>
          </p:cNvPicPr>
          <p:nvPr>
            <p:ph idx="1"/>
          </p:nvPr>
        </p:nvPicPr>
        <p:blipFill>
          <a:blip r:embed="rId2"/>
          <a:stretch>
            <a:fillRect/>
          </a:stretch>
        </p:blipFill>
        <p:spPr>
          <a:xfrm>
            <a:off x="3537496" y="2039035"/>
            <a:ext cx="5114925" cy="2581275"/>
          </a:xfrm>
          <a:prstGeom prst="rect">
            <a:avLst/>
          </a:prstGeom>
        </p:spPr>
      </p:pic>
      <p:pic>
        <p:nvPicPr>
          <p:cNvPr id="5" name="Рисунок 4"/>
          <p:cNvPicPr>
            <a:picLocks noChangeAspect="1"/>
          </p:cNvPicPr>
          <p:nvPr/>
        </p:nvPicPr>
        <p:blipFill>
          <a:blip r:embed="rId3"/>
          <a:stretch>
            <a:fillRect/>
          </a:stretch>
        </p:blipFill>
        <p:spPr>
          <a:xfrm>
            <a:off x="3537495" y="4620310"/>
            <a:ext cx="5114925" cy="1256534"/>
          </a:xfrm>
          <a:prstGeom prst="rect">
            <a:avLst/>
          </a:prstGeom>
        </p:spPr>
      </p:pic>
    </p:spTree>
    <p:extLst>
      <p:ext uri="{BB962C8B-B14F-4D97-AF65-F5344CB8AC3E}">
        <p14:creationId xmlns:p14="http://schemas.microsoft.com/office/powerpoint/2010/main" val="345519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Conceptul</a:t>
            </a:r>
            <a:r>
              <a:rPr lang="en-US" b="1" dirty="0"/>
              <a:t> </a:t>
            </a:r>
            <a:r>
              <a:rPr lang="en-US" b="1" dirty="0" err="1"/>
              <a:t>proiectului</a:t>
            </a:r>
            <a:r>
              <a:rPr lang="en-US" b="1" dirty="0"/>
              <a:t> </a:t>
            </a:r>
            <a:br>
              <a:rPr lang="en-US" b="1" dirty="0"/>
            </a:br>
            <a:endParaRPr lang="en-US" dirty="0"/>
          </a:p>
        </p:txBody>
      </p:sp>
      <p:pic>
        <p:nvPicPr>
          <p:cNvPr id="4" name="Объект 3"/>
          <p:cNvPicPr>
            <a:picLocks noGrp="1" noChangeAspect="1"/>
          </p:cNvPicPr>
          <p:nvPr>
            <p:ph idx="1"/>
          </p:nvPr>
        </p:nvPicPr>
        <p:blipFill>
          <a:blip r:embed="rId2"/>
          <a:stretch>
            <a:fillRect/>
          </a:stretch>
        </p:blipFill>
        <p:spPr>
          <a:xfrm>
            <a:off x="571139" y="1973097"/>
            <a:ext cx="5691115" cy="4678383"/>
          </a:xfrm>
          <a:prstGeom prst="rect">
            <a:avLst/>
          </a:prstGeom>
        </p:spPr>
      </p:pic>
      <p:pic>
        <p:nvPicPr>
          <p:cNvPr id="5" name="Рисунок 4"/>
          <p:cNvPicPr>
            <a:picLocks noChangeAspect="1"/>
          </p:cNvPicPr>
          <p:nvPr/>
        </p:nvPicPr>
        <p:blipFill>
          <a:blip r:embed="rId3"/>
          <a:stretch>
            <a:fillRect/>
          </a:stretch>
        </p:blipFill>
        <p:spPr>
          <a:xfrm>
            <a:off x="6395556" y="2566615"/>
            <a:ext cx="5683072" cy="3491345"/>
          </a:xfrm>
          <a:prstGeom prst="rect">
            <a:avLst/>
          </a:prstGeom>
        </p:spPr>
      </p:pic>
    </p:spTree>
    <p:extLst>
      <p:ext uri="{BB962C8B-B14F-4D97-AF65-F5344CB8AC3E}">
        <p14:creationId xmlns:p14="http://schemas.microsoft.com/office/powerpoint/2010/main" val="233258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Planul de </a:t>
            </a:r>
            <a:r>
              <a:rPr lang="ro-RO" dirty="0"/>
              <a:t>activități </a:t>
            </a:r>
            <a:endParaRPr lang="en-US" dirty="0"/>
          </a:p>
        </p:txBody>
      </p:sp>
      <p:pic>
        <p:nvPicPr>
          <p:cNvPr id="9" name="Объект 8"/>
          <p:cNvPicPr>
            <a:picLocks noGrp="1" noChangeAspect="1"/>
          </p:cNvPicPr>
          <p:nvPr>
            <p:ph idx="1"/>
          </p:nvPr>
        </p:nvPicPr>
        <p:blipFill>
          <a:blip r:embed="rId2"/>
          <a:stretch>
            <a:fillRect/>
          </a:stretch>
        </p:blipFill>
        <p:spPr>
          <a:xfrm>
            <a:off x="2493819" y="1484451"/>
            <a:ext cx="6380090" cy="4719355"/>
          </a:xfrm>
          <a:prstGeom prst="rect">
            <a:avLst/>
          </a:prstGeom>
        </p:spPr>
      </p:pic>
    </p:spTree>
    <p:extLst>
      <p:ext uri="{BB962C8B-B14F-4D97-AF65-F5344CB8AC3E}">
        <p14:creationId xmlns:p14="http://schemas.microsoft.com/office/powerpoint/2010/main" val="182432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1735990" y="370282"/>
            <a:ext cx="7837501" cy="6182918"/>
          </a:xfrm>
          <a:prstGeom prst="rect">
            <a:avLst/>
          </a:prstGeom>
        </p:spPr>
      </p:pic>
    </p:spTree>
    <p:extLst>
      <p:ext uri="{BB962C8B-B14F-4D97-AF65-F5344CB8AC3E}">
        <p14:creationId xmlns:p14="http://schemas.microsoft.com/office/powerpoint/2010/main" val="311656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14.1    Matricea timpului</a:t>
            </a:r>
            <a:endParaRPr lang="en-US" dirty="0"/>
          </a:p>
        </p:txBody>
      </p:sp>
      <p:sp>
        <p:nvSpPr>
          <p:cNvPr id="3" name="Объект 2"/>
          <p:cNvSpPr>
            <a:spLocks noGrp="1"/>
          </p:cNvSpPr>
          <p:nvPr>
            <p:ph idx="1"/>
          </p:nvPr>
        </p:nvSpPr>
        <p:spPr/>
        <p:txBody>
          <a:bodyPr/>
          <a:lstStyle/>
          <a:p>
            <a:pPr marL="0" indent="0">
              <a:buNone/>
            </a:pPr>
            <a:r>
              <a:rPr lang="ro-RO" dirty="0"/>
              <a:t> Matricea priorităţilor constituie o metodă care dezvoltă abilităţile necesare unei abordari critice, presupunând selectarea şi clasificarea competenţelor vizate pentru o etapă de activitate </a:t>
            </a:r>
            <a:r>
              <a:rPr lang="ro-RO" dirty="0" smtClean="0"/>
              <a:t>propusă.</a:t>
            </a:r>
          </a:p>
          <a:p>
            <a:pPr marL="0" indent="0">
              <a:buNone/>
            </a:pPr>
            <a:endParaRPr lang="en-US" dirty="0"/>
          </a:p>
        </p:txBody>
      </p:sp>
    </p:spTree>
    <p:extLst>
      <p:ext uri="{BB962C8B-B14F-4D97-AF65-F5344CB8AC3E}">
        <p14:creationId xmlns:p14="http://schemas.microsoft.com/office/powerpoint/2010/main" val="102686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748174" y="345931"/>
            <a:ext cx="8062580" cy="3200833"/>
          </a:xfrm>
          <a:prstGeom prst="rect">
            <a:avLst/>
          </a:prstGeom>
        </p:spPr>
      </p:pic>
      <p:pic>
        <p:nvPicPr>
          <p:cNvPr id="5" name="Рисунок 4"/>
          <p:cNvPicPr>
            <a:picLocks noChangeAspect="1"/>
          </p:cNvPicPr>
          <p:nvPr/>
        </p:nvPicPr>
        <p:blipFill>
          <a:blip r:embed="rId3"/>
          <a:stretch>
            <a:fillRect/>
          </a:stretch>
        </p:blipFill>
        <p:spPr>
          <a:xfrm>
            <a:off x="1595774" y="3546764"/>
            <a:ext cx="8669217" cy="2410691"/>
          </a:xfrm>
          <a:prstGeom prst="rect">
            <a:avLst/>
          </a:prstGeom>
        </p:spPr>
      </p:pic>
    </p:spTree>
    <p:extLst>
      <p:ext uri="{BB962C8B-B14F-4D97-AF65-F5344CB8AC3E}">
        <p14:creationId xmlns:p14="http://schemas.microsoft.com/office/powerpoint/2010/main" val="253997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13.2    Diagrama Gantt și Pert pe activități</a:t>
            </a:r>
            <a:endParaRPr lang="en-US" dirty="0"/>
          </a:p>
        </p:txBody>
      </p:sp>
      <p:sp>
        <p:nvSpPr>
          <p:cNvPr id="3" name="Объект 2"/>
          <p:cNvSpPr>
            <a:spLocks noGrp="1"/>
          </p:cNvSpPr>
          <p:nvPr>
            <p:ph idx="1"/>
          </p:nvPr>
        </p:nvSpPr>
        <p:spPr/>
        <p:txBody>
          <a:bodyPr/>
          <a:lstStyle/>
          <a:p>
            <a:pPr marL="0" indent="0">
              <a:buNone/>
            </a:pPr>
            <a:r>
              <a:rPr lang="ro-RO" dirty="0"/>
              <a:t>Diagrama </a:t>
            </a:r>
            <a:r>
              <a:rPr lang="ro-RO" b="1" dirty="0"/>
              <a:t>Gantt </a:t>
            </a:r>
            <a:r>
              <a:rPr lang="ro-RO" dirty="0"/>
              <a:t>reprezintă o diagramă cu bare orizontale care ilustrează activitățile dintr-un proiect, desfășurate în timp, indicând timpii de începere și respectiv de finalizare, precum și durata acestor activități. În diagramă pot fi menționate și persoanele responsabile pentru activități.</a:t>
            </a:r>
            <a:endParaRPr lang="en-US" dirty="0"/>
          </a:p>
          <a:p>
            <a:pPr marL="0" indent="0">
              <a:buNone/>
            </a:pPr>
            <a:r>
              <a:rPr lang="ro-RO" dirty="0" smtClean="0"/>
              <a:t>   </a:t>
            </a:r>
            <a:r>
              <a:rPr lang="ro-RO" dirty="0"/>
              <a:t>După ce am stabilit lista de activități, cu ajutorul acestui soft stabilim intervalul de timp pentru activitate cât și responsabilii, deasemenea un punct important îl are faptul că putem concretiza care activitate depinde de modul de desfășurarea a altei activități și astfel se construiește un drum spre scopul final.</a:t>
            </a:r>
            <a:endParaRPr lang="en-US" dirty="0"/>
          </a:p>
          <a:p>
            <a:endParaRPr lang="en-US" dirty="0"/>
          </a:p>
        </p:txBody>
      </p:sp>
    </p:spTree>
    <p:extLst>
      <p:ext uri="{BB962C8B-B14F-4D97-AF65-F5344CB8AC3E}">
        <p14:creationId xmlns:p14="http://schemas.microsoft.com/office/powerpoint/2010/main" val="255785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62749" y="581892"/>
            <a:ext cx="11513214" cy="5818908"/>
          </a:xfrm>
          <a:prstGeom prst="rect">
            <a:avLst/>
          </a:prstGeom>
        </p:spPr>
      </p:pic>
    </p:spTree>
    <p:extLst>
      <p:ext uri="{BB962C8B-B14F-4D97-AF65-F5344CB8AC3E}">
        <p14:creationId xmlns:p14="http://schemas.microsoft.com/office/powerpoint/2010/main" val="375324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a:p>
        </p:txBody>
      </p:sp>
      <p:pic>
        <p:nvPicPr>
          <p:cNvPr id="3" name="Рисунок 2"/>
          <p:cNvPicPr>
            <a:picLocks noChangeAspect="1"/>
          </p:cNvPicPr>
          <p:nvPr/>
        </p:nvPicPr>
        <p:blipFill>
          <a:blip r:embed="rId2"/>
          <a:stretch>
            <a:fillRect/>
          </a:stretch>
        </p:blipFill>
        <p:spPr>
          <a:xfrm>
            <a:off x="367984" y="541504"/>
            <a:ext cx="11242125" cy="5887005"/>
          </a:xfrm>
          <a:prstGeom prst="rect">
            <a:avLst/>
          </a:prstGeom>
        </p:spPr>
      </p:pic>
    </p:spTree>
    <p:extLst>
      <p:ext uri="{BB962C8B-B14F-4D97-AF65-F5344CB8AC3E}">
        <p14:creationId xmlns:p14="http://schemas.microsoft.com/office/powerpoint/2010/main" val="547787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каймление">
  <a:themeElements>
    <a:clrScheme name="Окаймление">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Окаймление">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каймление">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TM03090430[[fn=Окаймление]]</Template>
  <TotalTime>117</TotalTime>
  <Words>388</Words>
  <Application>Microsoft Office PowerPoint</Application>
  <PresentationFormat>Широкоэкранный</PresentationFormat>
  <Paragraphs>25</Paragraphs>
  <Slides>18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18</vt:i4>
      </vt:variant>
    </vt:vector>
  </HeadingPairs>
  <TitlesOfParts>
    <vt:vector size="21" baseType="lpstr">
      <vt:lpstr>Corbel</vt:lpstr>
      <vt:lpstr>Wingdings</vt:lpstr>
      <vt:lpstr>Окаймление</vt:lpstr>
      <vt:lpstr>Managementul timpului</vt:lpstr>
      <vt:lpstr>Conceptul proiectului  </vt:lpstr>
      <vt:lpstr>Planul de activități </vt:lpstr>
      <vt:lpstr>Презентация PowerPoint</vt:lpstr>
      <vt:lpstr>14.1    Matricea timpului</vt:lpstr>
      <vt:lpstr>Презентация PowerPoint</vt:lpstr>
      <vt:lpstr>13.2    Diagrama Gantt și Pert pe activități</vt:lpstr>
      <vt:lpstr>Презентация PowerPoint</vt:lpstr>
      <vt:lpstr>Презентация PowerPoint</vt:lpstr>
      <vt:lpstr>Презентация PowerPoint</vt:lpstr>
      <vt:lpstr>14.3    Diagrama Gantt și Pert pe resurse </vt:lpstr>
      <vt:lpstr>Презентация PowerPoint</vt:lpstr>
      <vt:lpstr>14.4    Analiza drumului critic </vt:lpstr>
      <vt:lpstr>Презентация PowerPoint</vt:lpstr>
      <vt:lpstr>Презентация PowerPoint</vt:lpstr>
      <vt:lpstr>Metoda PERT</vt:lpstr>
      <vt:lpstr>Презентация PowerPoint</vt:lpstr>
      <vt:lpstr>Pentru finalizarea proiectului se realizeaza calculul invers dupa cum urmeaza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timpului</dc:title>
  <dc:creator>maks</dc:creator>
  <cp:lastModifiedBy>maks</cp:lastModifiedBy>
  <cp:revision>8</cp:revision>
  <dcterms:created xsi:type="dcterms:W3CDTF">2020-12-24T07:23:30Z</dcterms:created>
  <dcterms:modified xsi:type="dcterms:W3CDTF">2021-01-13T07:20:23Z</dcterms:modified>
</cp:coreProperties>
</file>