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9" r:id="rId7"/>
    <p:sldId id="260" r:id="rId8"/>
    <p:sldId id="258" r:id="rId9"/>
    <p:sldId id="283" r:id="rId10"/>
    <p:sldId id="289" r:id="rId11"/>
    <p:sldId id="284" r:id="rId12"/>
    <p:sldId id="265" r:id="rId13"/>
    <p:sldId id="285" r:id="rId14"/>
    <p:sldId id="262" r:id="rId15"/>
    <p:sldId id="286" r:id="rId16"/>
    <p:sldId id="267" r:id="rId17"/>
    <p:sldId id="287" r:id="rId18"/>
    <p:sldId id="288" r:id="rId19"/>
    <p:sldId id="276" r:id="rId20"/>
    <p:sldId id="277"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4" d="100"/>
          <a:sy n="114" d="100"/>
        </p:scale>
        <p:origin x="414" y="11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1/21/2021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1/21/2021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jpeg"/><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s://msmps.gov.md/" TargetMode="External"/><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ro-RO" dirty="0"/>
              <a:t>Platforma socială </a:t>
            </a:r>
            <a:r>
              <a:rPr lang="en-US" dirty="0"/>
              <a:t>“</a:t>
            </a:r>
            <a:r>
              <a:rPr lang="en-US" dirty="0" err="1"/>
              <a:t>Oaza</a:t>
            </a:r>
            <a:r>
              <a:rPr lang="en-US" dirty="0"/>
              <a:t> </a:t>
            </a:r>
            <a:r>
              <a:rPr lang="en-US" dirty="0" err="1"/>
              <a:t>speranței</a:t>
            </a:r>
            <a:r>
              <a:rPr lang="en-US" dirty="0"/>
              <a:t>”</a:t>
            </a:r>
            <a:endParaRPr lang="ru-MD"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normAutofit/>
          </a:bodyPr>
          <a:lstStyle/>
          <a:p>
            <a:r>
              <a:rPr lang="ro-RO" dirty="0"/>
              <a:t>Ulmanu Cristian, Tcaciuc Maxim, Zbîrnea Mihai</a:t>
            </a:r>
          </a:p>
        </p:txBody>
      </p:sp>
    </p:spTree>
    <p:extLst>
      <p:ext uri="{BB962C8B-B14F-4D97-AF65-F5344CB8AC3E}">
        <p14:creationId xmlns:p14="http://schemas.microsoft.com/office/powerpoint/2010/main" val="210404830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normAutofit fontScale="90000"/>
          </a:bodyPr>
          <a:lstStyle/>
          <a:p>
            <a:r>
              <a:rPr lang="ro-RO" dirty="0"/>
              <a:t>Durabilitatea proiectului</a:t>
            </a:r>
            <a:endParaRPr lang="en-US"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66675" y="3095624"/>
            <a:ext cx="6029325" cy="2695575"/>
          </a:xfrm>
        </p:spPr>
        <p:txBody>
          <a:bodyPr>
            <a:normAutofit fontScale="92500" lnSpcReduction="20000"/>
          </a:bodyPr>
          <a:lstStyle/>
          <a:p>
            <a:r>
              <a:rPr lang="ro-RO" dirty="0"/>
              <a:t>După încetarea finanțării nerambursabile proiectul v-a avea următoarea continuitate din punct de vedere </a:t>
            </a:r>
            <a:r>
              <a:rPr lang="en-US" dirty="0"/>
              <a:t>:</a:t>
            </a:r>
            <a:endParaRPr lang="ru-MD" dirty="0"/>
          </a:p>
          <a:p>
            <a:pPr lvl="0"/>
            <a:r>
              <a:rPr lang="en-US" b="1" dirty="0" err="1"/>
              <a:t>Financiar</a:t>
            </a:r>
            <a:r>
              <a:rPr lang="en-US" b="1" dirty="0"/>
              <a:t> :</a:t>
            </a:r>
            <a:endParaRPr lang="ru-MD" dirty="0"/>
          </a:p>
          <a:p>
            <a:r>
              <a:rPr lang="ro-RO" dirty="0"/>
              <a:t>	În cazul în care proiectul v-a realiza cu succes obiectivele , se vor declanșa discuțiile cu finanțator(ii) cu scopul de a prelungi colaborarea, sau vor începe negocierile cu alți finanțatori, cu scopul de a fructifica în continuare potențialul proiectului. În cazul în care proiectul nu v-a fi unul de succes se v-a declanșa procesul de analizare a greșelilor și succesurilor cu scopul de restartare a proiectului cu ajustări potrivite situației.</a:t>
            </a:r>
            <a:endParaRPr lang="ru-MD" dirty="0"/>
          </a:p>
          <a:p>
            <a:pPr lvl="0"/>
            <a:r>
              <a:rPr lang="ro-RO" b="1" dirty="0"/>
              <a:t>Organizațional</a:t>
            </a:r>
            <a:endParaRPr lang="ru-MD" dirty="0"/>
          </a:p>
          <a:p>
            <a:r>
              <a:rPr lang="ro-RO" dirty="0"/>
              <a:t>	Noi realizăm proiect non-profit , deci toți partenerii sunt disponibil să continuie implementarea proiectului până ce nu este realizat obiectivul principal al nostru </a:t>
            </a:r>
            <a:r>
              <a:rPr lang="en-US" dirty="0"/>
              <a:t>: De a </a:t>
            </a:r>
            <a:r>
              <a:rPr lang="en-US" dirty="0" err="1"/>
              <a:t>ajuta</a:t>
            </a:r>
            <a:r>
              <a:rPr lang="en-US" dirty="0"/>
              <a:t> </a:t>
            </a:r>
            <a:r>
              <a:rPr lang="en-US" dirty="0" err="1"/>
              <a:t>oamenii</a:t>
            </a:r>
            <a:r>
              <a:rPr lang="en-US" dirty="0"/>
              <a:t> care au </a:t>
            </a:r>
            <a:r>
              <a:rPr lang="en-US" dirty="0" err="1"/>
              <a:t>suferit</a:t>
            </a:r>
            <a:r>
              <a:rPr lang="en-US" dirty="0"/>
              <a:t> </a:t>
            </a:r>
            <a:r>
              <a:rPr lang="ro-RO" dirty="0"/>
              <a:t>în urma problemelor economice și sociale al pandemiei</a:t>
            </a:r>
            <a:r>
              <a:rPr lang="en-US" dirty="0"/>
              <a:t>. </a:t>
            </a:r>
            <a:r>
              <a:rPr lang="en-US" dirty="0" err="1"/>
              <a:t>În</a:t>
            </a:r>
            <a:r>
              <a:rPr lang="en-US" dirty="0"/>
              <a:t> </a:t>
            </a:r>
            <a:r>
              <a:rPr lang="en-US" dirty="0" err="1"/>
              <a:t>cazul</a:t>
            </a:r>
            <a:r>
              <a:rPr lang="en-US" dirty="0"/>
              <a:t> </a:t>
            </a:r>
            <a:r>
              <a:rPr lang="en-US" dirty="0" err="1"/>
              <a:t>realizării</a:t>
            </a:r>
            <a:r>
              <a:rPr lang="en-US" dirty="0"/>
              <a:t> cu </a:t>
            </a:r>
            <a:r>
              <a:rPr lang="en-US" dirty="0" err="1"/>
              <a:t>succes</a:t>
            </a:r>
            <a:r>
              <a:rPr lang="en-US" dirty="0"/>
              <a:t> al </a:t>
            </a:r>
            <a:r>
              <a:rPr lang="en-US" dirty="0" err="1"/>
              <a:t>proiectului</a:t>
            </a:r>
            <a:r>
              <a:rPr lang="en-US" dirty="0"/>
              <a:t> , </a:t>
            </a:r>
            <a:r>
              <a:rPr lang="en-US" dirty="0" err="1"/>
              <a:t>rezultatele</a:t>
            </a:r>
            <a:r>
              <a:rPr lang="en-US" dirty="0"/>
              <a:t> </a:t>
            </a:r>
            <a:r>
              <a:rPr lang="en-US" dirty="0" err="1"/>
              <a:t>trec</a:t>
            </a:r>
            <a:r>
              <a:rPr lang="en-US" dirty="0"/>
              <a:t> </a:t>
            </a:r>
            <a:r>
              <a:rPr lang="en-US" dirty="0" err="1"/>
              <a:t>nerambursabil</a:t>
            </a:r>
            <a:r>
              <a:rPr lang="en-US" dirty="0"/>
              <a:t> </a:t>
            </a:r>
            <a:r>
              <a:rPr lang="en-US" dirty="0" err="1"/>
              <a:t>în</a:t>
            </a:r>
            <a:r>
              <a:rPr lang="en-US" dirty="0"/>
              <a:t> </a:t>
            </a:r>
            <a:r>
              <a:rPr lang="en-US" dirty="0" err="1"/>
              <a:t>proprietatea</a:t>
            </a:r>
            <a:r>
              <a:rPr lang="en-US" dirty="0"/>
              <a:t> </a:t>
            </a:r>
            <a:r>
              <a:rPr lang="en-US" dirty="0" err="1"/>
              <a:t>Ministerului</a:t>
            </a:r>
            <a:r>
              <a:rPr lang="en-US" dirty="0"/>
              <a:t> </a:t>
            </a:r>
            <a:r>
              <a:rPr lang="en-US" dirty="0" err="1"/>
              <a:t>Sănătății</a:t>
            </a:r>
            <a:r>
              <a:rPr lang="en-US" dirty="0"/>
              <a:t>, </a:t>
            </a:r>
            <a:r>
              <a:rPr lang="en-US" dirty="0" err="1"/>
              <a:t>Muncii</a:t>
            </a:r>
            <a:r>
              <a:rPr lang="en-US" dirty="0"/>
              <a:t> </a:t>
            </a:r>
            <a:r>
              <a:rPr lang="en-US" dirty="0" err="1"/>
              <a:t>și</a:t>
            </a:r>
            <a:r>
              <a:rPr lang="en-US" dirty="0"/>
              <a:t> </a:t>
            </a:r>
            <a:r>
              <a:rPr lang="en-US" dirty="0" err="1"/>
              <a:t>Protecției</a:t>
            </a:r>
            <a:r>
              <a:rPr lang="en-US" dirty="0"/>
              <a:t> </a:t>
            </a:r>
            <a:r>
              <a:rPr lang="en-US" dirty="0" err="1"/>
              <a:t>Sociale</a:t>
            </a:r>
            <a:r>
              <a:rPr lang="en-US" dirty="0"/>
              <a:t>.</a:t>
            </a:r>
            <a:endParaRPr lang="ru-MD" dirty="0"/>
          </a:p>
          <a:p>
            <a:endParaRPr lang="en-US" dirty="0"/>
          </a:p>
        </p:txBody>
      </p:sp>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10</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pic>
        <p:nvPicPr>
          <p:cNvPr id="10242" name="Picture 2" descr="Social Security Социальная помощь Social Policy Орган государственной  власти Upravlinnya Pratsi Ta Sotsialʹnoho Zakhystu Naselennya  Administratsiyi Kyyivsʹkoho Rayonu, PNG, 960x675px, Social Security, Area,  Brand, Family, Happiness Download Free">
            <a:extLst>
              <a:ext uri="{FF2B5EF4-FFF2-40B4-BE49-F238E27FC236}">
                <a16:creationId xmlns:a16="http://schemas.microsoft.com/office/drawing/2014/main" id="{3A1D7928-C840-4136-993C-3057E3CB2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175" y="1626821"/>
            <a:ext cx="4867275" cy="3183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9168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ro-RO" dirty="0"/>
              <a:t>Activitățile </a:t>
            </a:r>
            <a:endParaRPr lang="en-US" dirty="0"/>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 name="Text Placeholder 2">
            <a:extLst>
              <a:ext uri="{FF2B5EF4-FFF2-40B4-BE49-F238E27FC236}">
                <a16:creationId xmlns:a16="http://schemas.microsoft.com/office/drawing/2014/main" id="{C679F2E6-BA14-4C8A-ABD2-DF50609348D1}"/>
              </a:ext>
            </a:extLst>
          </p:cNvPr>
          <p:cNvSpPr>
            <a:spLocks noGrp="1"/>
          </p:cNvSpPr>
          <p:nvPr>
            <p:ph type="body" idx="1"/>
          </p:nvPr>
        </p:nvSpPr>
        <p:spPr/>
        <p:txBody>
          <a:bodyPr/>
          <a:lstStyle/>
          <a:p>
            <a:r>
              <a:rPr lang="en-US" dirty="0"/>
              <a:t>LOREM IPSUM DOLOR SIT AMET, CONSECTETUER ADIPISCING ELIT</a:t>
            </a: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11</a:t>
            </a:fld>
            <a:endParaRPr lang="en-US" dirty="0"/>
          </a:p>
        </p:txBody>
      </p:sp>
      <p:sp>
        <p:nvSpPr>
          <p:cNvPr id="5" name="Footer Placeholder 4">
            <a:extLst>
              <a:ext uri="{FF2B5EF4-FFF2-40B4-BE49-F238E27FC236}">
                <a16:creationId xmlns:a16="http://schemas.microsoft.com/office/drawing/2014/main" id="{1ED7D25D-51F0-4AAA-86C5-F3584C0E8A44}"/>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F48CF653-A1E7-473E-A717-8659C5E457A1}"/>
              </a:ext>
            </a:extLst>
          </p:cNvPr>
          <p:cNvSpPr>
            <a:spLocks noGrp="1"/>
          </p:cNvSpPr>
          <p:nvPr>
            <p:ph type="dt" sz="half" idx="10"/>
          </p:nvPr>
        </p:nvSpPr>
        <p:spPr/>
        <p:txBody>
          <a:bodyPr/>
          <a:lstStyle/>
          <a:p>
            <a:r>
              <a:rPr lang="en-US" dirty="0"/>
              <a:t>MM.DD.20XX</a:t>
            </a:r>
          </a:p>
        </p:txBody>
      </p:sp>
      <p:pic>
        <p:nvPicPr>
          <p:cNvPr id="10" name="Picture 9">
            <a:extLst>
              <a:ext uri="{FF2B5EF4-FFF2-40B4-BE49-F238E27FC236}">
                <a16:creationId xmlns:a16="http://schemas.microsoft.com/office/drawing/2014/main" id="{40B75CDE-8E1B-4CA3-8EEC-2187CA72A0B6}"/>
              </a:ext>
            </a:extLst>
          </p:cNvPr>
          <p:cNvPicPr/>
          <p:nvPr/>
        </p:nvPicPr>
        <p:blipFill>
          <a:blip r:embed="rId3"/>
          <a:stretch>
            <a:fillRect/>
          </a:stretch>
        </p:blipFill>
        <p:spPr>
          <a:xfrm>
            <a:off x="0" y="1533525"/>
            <a:ext cx="12192000" cy="5324475"/>
          </a:xfrm>
          <a:prstGeom prst="rect">
            <a:avLst/>
          </a:prstGeom>
        </p:spPr>
      </p:pic>
      <p:pic>
        <p:nvPicPr>
          <p:cNvPr id="7" name="Picture 6">
            <a:extLst>
              <a:ext uri="{FF2B5EF4-FFF2-40B4-BE49-F238E27FC236}">
                <a16:creationId xmlns:a16="http://schemas.microsoft.com/office/drawing/2014/main" id="{58A17E92-3C5C-4934-A2BD-D9D22BB7ACF4}"/>
              </a:ext>
            </a:extLst>
          </p:cNvPr>
          <p:cNvPicPr>
            <a:picLocks noChangeAspect="1"/>
          </p:cNvPicPr>
          <p:nvPr/>
        </p:nvPicPr>
        <p:blipFill>
          <a:blip r:embed="rId4"/>
          <a:stretch>
            <a:fillRect/>
          </a:stretch>
        </p:blipFill>
        <p:spPr>
          <a:xfrm>
            <a:off x="1649135" y="1533524"/>
            <a:ext cx="9296400" cy="5324475"/>
          </a:xfrm>
          <a:prstGeom prst="rect">
            <a:avLst/>
          </a:prstGeom>
        </p:spPr>
      </p:pic>
    </p:spTree>
    <p:extLst>
      <p:ext uri="{BB962C8B-B14F-4D97-AF65-F5344CB8AC3E}">
        <p14:creationId xmlns:p14="http://schemas.microsoft.com/office/powerpoint/2010/main" val="4080312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ro-RO" dirty="0"/>
              <a:t>Calea Critică</a:t>
            </a:r>
            <a:endParaRPr lang="en-US" dirty="0"/>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 name="Text Placeholder 2">
            <a:extLst>
              <a:ext uri="{FF2B5EF4-FFF2-40B4-BE49-F238E27FC236}">
                <a16:creationId xmlns:a16="http://schemas.microsoft.com/office/drawing/2014/main" id="{C679F2E6-BA14-4C8A-ABD2-DF50609348D1}"/>
              </a:ext>
            </a:extLst>
          </p:cNvPr>
          <p:cNvSpPr>
            <a:spLocks noGrp="1"/>
          </p:cNvSpPr>
          <p:nvPr>
            <p:ph type="body" idx="1"/>
          </p:nvPr>
        </p:nvSpPr>
        <p:spPr/>
        <p:txBody>
          <a:bodyPr/>
          <a:lstStyle/>
          <a:p>
            <a:r>
              <a:rPr lang="en-US" dirty="0"/>
              <a:t>LOREM IPSUM DOLOR SIT AMET, CONSECTETUER ADIPISCING ELIT</a:t>
            </a: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12</a:t>
            </a:fld>
            <a:endParaRPr lang="en-US" dirty="0"/>
          </a:p>
        </p:txBody>
      </p:sp>
      <p:sp>
        <p:nvSpPr>
          <p:cNvPr id="5" name="Footer Placeholder 4">
            <a:extLst>
              <a:ext uri="{FF2B5EF4-FFF2-40B4-BE49-F238E27FC236}">
                <a16:creationId xmlns:a16="http://schemas.microsoft.com/office/drawing/2014/main" id="{1ED7D25D-51F0-4AAA-86C5-F3584C0E8A44}"/>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F48CF653-A1E7-473E-A717-8659C5E457A1}"/>
              </a:ext>
            </a:extLst>
          </p:cNvPr>
          <p:cNvSpPr>
            <a:spLocks noGrp="1"/>
          </p:cNvSpPr>
          <p:nvPr>
            <p:ph type="dt" sz="half" idx="10"/>
          </p:nvPr>
        </p:nvSpPr>
        <p:spPr/>
        <p:txBody>
          <a:bodyPr/>
          <a:lstStyle/>
          <a:p>
            <a:r>
              <a:rPr lang="en-US" dirty="0"/>
              <a:t>MM.DD.20XX</a:t>
            </a:r>
          </a:p>
        </p:txBody>
      </p:sp>
      <p:pic>
        <p:nvPicPr>
          <p:cNvPr id="9" name="Picture 8">
            <a:extLst>
              <a:ext uri="{FF2B5EF4-FFF2-40B4-BE49-F238E27FC236}">
                <a16:creationId xmlns:a16="http://schemas.microsoft.com/office/drawing/2014/main" id="{B0C33078-83B6-4A20-9F82-8BAE9375D03F}"/>
              </a:ext>
            </a:extLst>
          </p:cNvPr>
          <p:cNvPicPr/>
          <p:nvPr/>
        </p:nvPicPr>
        <p:blipFill>
          <a:blip r:embed="rId3"/>
          <a:stretch>
            <a:fillRect/>
          </a:stretch>
        </p:blipFill>
        <p:spPr>
          <a:xfrm>
            <a:off x="0" y="1495425"/>
            <a:ext cx="12192000" cy="4953000"/>
          </a:xfrm>
          <a:prstGeom prst="rect">
            <a:avLst/>
          </a:prstGeom>
        </p:spPr>
      </p:pic>
      <p:sp>
        <p:nvSpPr>
          <p:cNvPr id="13" name="Text Placeholder 7">
            <a:extLst>
              <a:ext uri="{FF2B5EF4-FFF2-40B4-BE49-F238E27FC236}">
                <a16:creationId xmlns:a16="http://schemas.microsoft.com/office/drawing/2014/main" id="{5CEA4A10-B68A-4479-A398-90231795B4DC}"/>
              </a:ext>
            </a:extLst>
          </p:cNvPr>
          <p:cNvSpPr txBox="1">
            <a:spLocks/>
          </p:cNvSpPr>
          <p:nvPr/>
        </p:nvSpPr>
        <p:spPr>
          <a:xfrm>
            <a:off x="4202461" y="5318209"/>
            <a:ext cx="2944368" cy="14198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2" name="Picture 11">
            <a:extLst>
              <a:ext uri="{FF2B5EF4-FFF2-40B4-BE49-F238E27FC236}">
                <a16:creationId xmlns:a16="http://schemas.microsoft.com/office/drawing/2014/main" id="{A1CC6F9F-A5E3-4228-A960-B7EABFFC2996}"/>
              </a:ext>
            </a:extLst>
          </p:cNvPr>
          <p:cNvPicPr>
            <a:picLocks noChangeAspect="1"/>
          </p:cNvPicPr>
          <p:nvPr/>
        </p:nvPicPr>
        <p:blipFill>
          <a:blip r:embed="rId4"/>
          <a:stretch>
            <a:fillRect/>
          </a:stretch>
        </p:blipFill>
        <p:spPr>
          <a:xfrm>
            <a:off x="9817825" y="-42574"/>
            <a:ext cx="2374175" cy="1539791"/>
          </a:xfrm>
          <a:prstGeom prst="rect">
            <a:avLst/>
          </a:prstGeom>
        </p:spPr>
      </p:pic>
    </p:spTree>
    <p:extLst>
      <p:ext uri="{BB962C8B-B14F-4D97-AF65-F5344CB8AC3E}">
        <p14:creationId xmlns:p14="http://schemas.microsoft.com/office/powerpoint/2010/main" val="94157913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lstStyle/>
          <a:p>
            <a:r>
              <a:rPr lang="en-US" dirty="0"/>
              <a:t>C</a:t>
            </a:r>
            <a:r>
              <a:rPr lang="ro-RO" dirty="0"/>
              <a:t>erere de finanțare</a:t>
            </a:r>
            <a:endParaRPr lang="en-US"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13</a:t>
            </a:fld>
            <a:endParaRPr lang="en-US"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p>
        </p:txBody>
      </p:sp>
      <p:sp>
        <p:nvSpPr>
          <p:cNvPr id="12" name="Объект 2">
            <a:extLst>
              <a:ext uri="{FF2B5EF4-FFF2-40B4-BE49-F238E27FC236}">
                <a16:creationId xmlns:a16="http://schemas.microsoft.com/office/drawing/2014/main" id="{C3D33817-CE7E-42EB-ADC7-ADE5B9EA1A75}"/>
              </a:ext>
            </a:extLst>
          </p:cNvPr>
          <p:cNvSpPr>
            <a:spLocks noGrp="1"/>
          </p:cNvSpPr>
          <p:nvPr/>
        </p:nvSpPr>
        <p:spPr>
          <a:xfrm>
            <a:off x="501751" y="2053667"/>
            <a:ext cx="6044998"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ro-MD" dirty="0"/>
              <a:t>Documentele necesare:</a:t>
            </a:r>
          </a:p>
          <a:p>
            <a:pPr lvl="1"/>
            <a:r>
              <a:rPr lang="ro-MD" dirty="0"/>
              <a:t>Formularul de solicitare a finanțării</a:t>
            </a:r>
          </a:p>
          <a:p>
            <a:pPr lvl="1"/>
            <a:r>
              <a:rPr lang="ro-MD" dirty="0"/>
              <a:t>Bugetul detaliat al proiectului</a:t>
            </a:r>
          </a:p>
          <a:p>
            <a:pPr lvl="1"/>
            <a:r>
              <a:rPr lang="ro-MD" dirty="0"/>
              <a:t>CV-urile membrilor grupului de inițiativă</a:t>
            </a:r>
          </a:p>
        </p:txBody>
      </p:sp>
      <p:pic>
        <p:nvPicPr>
          <p:cNvPr id="25" name="Picture 24">
            <a:extLst>
              <a:ext uri="{FF2B5EF4-FFF2-40B4-BE49-F238E27FC236}">
                <a16:creationId xmlns:a16="http://schemas.microsoft.com/office/drawing/2014/main" id="{97163570-74F9-4DEA-AC69-5BFC5FBD51C5}"/>
              </a:ext>
            </a:extLst>
          </p:cNvPr>
          <p:cNvPicPr>
            <a:picLocks noChangeAspect="1"/>
          </p:cNvPicPr>
          <p:nvPr/>
        </p:nvPicPr>
        <p:blipFill>
          <a:blip r:embed="rId2"/>
          <a:stretch>
            <a:fillRect/>
          </a:stretch>
        </p:blipFill>
        <p:spPr>
          <a:xfrm>
            <a:off x="6715125" y="1476375"/>
            <a:ext cx="5048250" cy="5381625"/>
          </a:xfrm>
          <a:prstGeom prst="rect">
            <a:avLst/>
          </a:prstGeom>
        </p:spPr>
      </p:pic>
      <p:pic>
        <p:nvPicPr>
          <p:cNvPr id="26" name="Picture 25">
            <a:extLst>
              <a:ext uri="{FF2B5EF4-FFF2-40B4-BE49-F238E27FC236}">
                <a16:creationId xmlns:a16="http://schemas.microsoft.com/office/drawing/2014/main" id="{76D4D8A8-586A-44C5-BD07-06306B7DA783}"/>
              </a:ext>
            </a:extLst>
          </p:cNvPr>
          <p:cNvPicPr>
            <a:picLocks noChangeAspect="1"/>
          </p:cNvPicPr>
          <p:nvPr/>
        </p:nvPicPr>
        <p:blipFill>
          <a:blip r:embed="rId3"/>
          <a:stretch>
            <a:fillRect/>
          </a:stretch>
        </p:blipFill>
        <p:spPr>
          <a:xfrm>
            <a:off x="0" y="0"/>
            <a:ext cx="5245443" cy="6858000"/>
          </a:xfrm>
          <a:prstGeom prst="rect">
            <a:avLst/>
          </a:prstGeom>
        </p:spPr>
      </p:pic>
      <p:pic>
        <p:nvPicPr>
          <p:cNvPr id="27" name="Picture 26">
            <a:extLst>
              <a:ext uri="{FF2B5EF4-FFF2-40B4-BE49-F238E27FC236}">
                <a16:creationId xmlns:a16="http://schemas.microsoft.com/office/drawing/2014/main" id="{D94A4EE2-2002-456E-9EF7-BF3D657B12B3}"/>
              </a:ext>
            </a:extLst>
          </p:cNvPr>
          <p:cNvPicPr>
            <a:picLocks noChangeAspect="1"/>
          </p:cNvPicPr>
          <p:nvPr/>
        </p:nvPicPr>
        <p:blipFill>
          <a:blip r:embed="rId4"/>
          <a:stretch>
            <a:fillRect/>
          </a:stretch>
        </p:blipFill>
        <p:spPr>
          <a:xfrm>
            <a:off x="214312" y="1476374"/>
            <a:ext cx="11763375" cy="5381625"/>
          </a:xfrm>
          <a:prstGeom prst="rect">
            <a:avLst/>
          </a:prstGeom>
        </p:spPr>
      </p:pic>
      <p:pic>
        <p:nvPicPr>
          <p:cNvPr id="28" name="Picture 27">
            <a:extLst>
              <a:ext uri="{FF2B5EF4-FFF2-40B4-BE49-F238E27FC236}">
                <a16:creationId xmlns:a16="http://schemas.microsoft.com/office/drawing/2014/main" id="{73005ADE-647D-46CB-AC4B-E5DC7FA56741}"/>
              </a:ext>
            </a:extLst>
          </p:cNvPr>
          <p:cNvPicPr>
            <a:picLocks noChangeAspect="1"/>
          </p:cNvPicPr>
          <p:nvPr/>
        </p:nvPicPr>
        <p:blipFill>
          <a:blip r:embed="rId5"/>
          <a:stretch>
            <a:fillRect/>
          </a:stretch>
        </p:blipFill>
        <p:spPr>
          <a:xfrm>
            <a:off x="0" y="1624276"/>
            <a:ext cx="12192000" cy="5233723"/>
          </a:xfrm>
          <a:prstGeom prst="rect">
            <a:avLst/>
          </a:prstGeom>
        </p:spPr>
      </p:pic>
      <p:pic>
        <p:nvPicPr>
          <p:cNvPr id="29" name="Picture 28">
            <a:extLst>
              <a:ext uri="{FF2B5EF4-FFF2-40B4-BE49-F238E27FC236}">
                <a16:creationId xmlns:a16="http://schemas.microsoft.com/office/drawing/2014/main" id="{9355C785-4FE8-4671-94C7-56C493D34D1B}"/>
              </a:ext>
            </a:extLst>
          </p:cNvPr>
          <p:cNvPicPr>
            <a:picLocks noChangeAspect="1"/>
          </p:cNvPicPr>
          <p:nvPr/>
        </p:nvPicPr>
        <p:blipFill>
          <a:blip r:embed="rId6"/>
          <a:stretch>
            <a:fillRect/>
          </a:stretch>
        </p:blipFill>
        <p:spPr>
          <a:xfrm>
            <a:off x="0" y="0"/>
            <a:ext cx="5429250" cy="6857999"/>
          </a:xfrm>
          <a:prstGeom prst="rect">
            <a:avLst/>
          </a:prstGeom>
        </p:spPr>
      </p:pic>
      <p:pic>
        <p:nvPicPr>
          <p:cNvPr id="30" name="Picture 29">
            <a:extLst>
              <a:ext uri="{FF2B5EF4-FFF2-40B4-BE49-F238E27FC236}">
                <a16:creationId xmlns:a16="http://schemas.microsoft.com/office/drawing/2014/main" id="{D455663C-3F61-423B-895D-098224DFD1C1}"/>
              </a:ext>
            </a:extLst>
          </p:cNvPr>
          <p:cNvPicPr>
            <a:picLocks noChangeAspect="1"/>
          </p:cNvPicPr>
          <p:nvPr/>
        </p:nvPicPr>
        <p:blipFill>
          <a:blip r:embed="rId7"/>
          <a:stretch>
            <a:fillRect/>
          </a:stretch>
        </p:blipFill>
        <p:spPr>
          <a:xfrm>
            <a:off x="51927" y="0"/>
            <a:ext cx="5377323" cy="6858000"/>
          </a:xfrm>
          <a:prstGeom prst="rect">
            <a:avLst/>
          </a:prstGeom>
        </p:spPr>
      </p:pic>
    </p:spTree>
    <p:extLst>
      <p:ext uri="{BB962C8B-B14F-4D97-AF65-F5344CB8AC3E}">
        <p14:creationId xmlns:p14="http://schemas.microsoft.com/office/powerpoint/2010/main" val="2650980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0"/>
                                        <p:tgtEl>
                                          <p:spTgt spid="28"/>
                                        </p:tgtEl>
                                      </p:cBhvr>
                                    </p:animEffect>
                                    <p:anim calcmode="lin" valueType="num">
                                      <p:cBhvr>
                                        <p:cTn id="29" dur="1000" fill="hold"/>
                                        <p:tgtEl>
                                          <p:spTgt spid="28"/>
                                        </p:tgtEl>
                                        <p:attrNameLst>
                                          <p:attrName>ppt_x</p:attrName>
                                        </p:attrNameLst>
                                      </p:cBhvr>
                                      <p:tavLst>
                                        <p:tav tm="0">
                                          <p:val>
                                            <p:strVal val="#ppt_x"/>
                                          </p:val>
                                        </p:tav>
                                        <p:tav tm="100000">
                                          <p:val>
                                            <p:strVal val="#ppt_x"/>
                                          </p:val>
                                        </p:tav>
                                      </p:tavLst>
                                    </p:anim>
                                    <p:anim calcmode="lin" valueType="num">
                                      <p:cBhvr>
                                        <p:cTn id="3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anim calcmode="lin" valueType="num">
                                      <p:cBhvr>
                                        <p:cTn id="36" dur="1000" fill="hold"/>
                                        <p:tgtEl>
                                          <p:spTgt spid="29"/>
                                        </p:tgtEl>
                                        <p:attrNameLst>
                                          <p:attrName>ppt_x</p:attrName>
                                        </p:attrNameLst>
                                      </p:cBhvr>
                                      <p:tavLst>
                                        <p:tav tm="0">
                                          <p:val>
                                            <p:strVal val="#ppt_x"/>
                                          </p:val>
                                        </p:tav>
                                        <p:tav tm="100000">
                                          <p:val>
                                            <p:strVal val="#ppt_x"/>
                                          </p:val>
                                        </p:tav>
                                      </p:tavLst>
                                    </p:anim>
                                    <p:anim calcmode="lin" valueType="num">
                                      <p:cBhvr>
                                        <p:cTn id="3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lstStyle/>
          <a:p>
            <a:r>
              <a:rPr lang="ro-RO" dirty="0"/>
              <a:t>Bugetul detaliat</a:t>
            </a:r>
            <a:endParaRPr lang="en-US"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14</a:t>
            </a:fld>
            <a:endParaRPr lang="en-US"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p>
        </p:txBody>
      </p:sp>
      <p:pic>
        <p:nvPicPr>
          <p:cNvPr id="6" name="Picture 5">
            <a:extLst>
              <a:ext uri="{FF2B5EF4-FFF2-40B4-BE49-F238E27FC236}">
                <a16:creationId xmlns:a16="http://schemas.microsoft.com/office/drawing/2014/main" id="{55E1926D-5FB9-439E-B124-D6359C80EF62}"/>
              </a:ext>
            </a:extLst>
          </p:cNvPr>
          <p:cNvPicPr>
            <a:picLocks noChangeAspect="1"/>
          </p:cNvPicPr>
          <p:nvPr/>
        </p:nvPicPr>
        <p:blipFill>
          <a:blip r:embed="rId2"/>
          <a:stretch>
            <a:fillRect/>
          </a:stretch>
        </p:blipFill>
        <p:spPr>
          <a:xfrm>
            <a:off x="0" y="1571626"/>
            <a:ext cx="12192000" cy="5210264"/>
          </a:xfrm>
          <a:prstGeom prst="rect">
            <a:avLst/>
          </a:prstGeom>
        </p:spPr>
      </p:pic>
      <p:pic>
        <p:nvPicPr>
          <p:cNvPr id="7" name="Picture 6">
            <a:extLst>
              <a:ext uri="{FF2B5EF4-FFF2-40B4-BE49-F238E27FC236}">
                <a16:creationId xmlns:a16="http://schemas.microsoft.com/office/drawing/2014/main" id="{E2F00369-4481-4F74-99F8-435A74BBAB71}"/>
              </a:ext>
            </a:extLst>
          </p:cNvPr>
          <p:cNvPicPr>
            <a:picLocks noChangeAspect="1"/>
          </p:cNvPicPr>
          <p:nvPr/>
        </p:nvPicPr>
        <p:blipFill>
          <a:blip r:embed="rId3"/>
          <a:stretch>
            <a:fillRect/>
          </a:stretch>
        </p:blipFill>
        <p:spPr>
          <a:xfrm>
            <a:off x="0" y="1571625"/>
            <a:ext cx="12192000" cy="5210263"/>
          </a:xfrm>
          <a:prstGeom prst="rect">
            <a:avLst/>
          </a:prstGeom>
        </p:spPr>
      </p:pic>
    </p:spTree>
    <p:extLst>
      <p:ext uri="{BB962C8B-B14F-4D97-AF65-F5344CB8AC3E}">
        <p14:creationId xmlns:p14="http://schemas.microsoft.com/office/powerpoint/2010/main" val="37541581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a:xfrm>
            <a:off x="6581775" y="722785"/>
            <a:ext cx="5314072" cy="569086"/>
          </a:xfrm>
        </p:spPr>
        <p:txBody>
          <a:bodyPr>
            <a:normAutofit fontScale="90000"/>
          </a:bodyPr>
          <a:lstStyle/>
          <a:p>
            <a:r>
              <a:rPr lang="ro-RO" dirty="0"/>
              <a:t>CV-urile membrilor echipei</a:t>
            </a:r>
            <a:endParaRPr lang="en-US"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15</a:t>
            </a:fld>
            <a:endParaRPr lang="en-US"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p>
        </p:txBody>
      </p:sp>
      <p:pic>
        <p:nvPicPr>
          <p:cNvPr id="7" name="Picture 6">
            <a:extLst>
              <a:ext uri="{FF2B5EF4-FFF2-40B4-BE49-F238E27FC236}">
                <a16:creationId xmlns:a16="http://schemas.microsoft.com/office/drawing/2014/main" id="{076A7A82-0DCF-415F-98AC-0095711894C1}"/>
              </a:ext>
            </a:extLst>
          </p:cNvPr>
          <p:cNvPicPr/>
          <p:nvPr/>
        </p:nvPicPr>
        <p:blipFill>
          <a:blip r:embed="rId2"/>
          <a:stretch>
            <a:fillRect/>
          </a:stretch>
        </p:blipFill>
        <p:spPr>
          <a:xfrm>
            <a:off x="0" y="0"/>
            <a:ext cx="6096000" cy="6839215"/>
          </a:xfrm>
          <a:prstGeom prst="rect">
            <a:avLst/>
          </a:prstGeom>
        </p:spPr>
      </p:pic>
      <p:pic>
        <p:nvPicPr>
          <p:cNvPr id="8" name="Picture 7">
            <a:extLst>
              <a:ext uri="{FF2B5EF4-FFF2-40B4-BE49-F238E27FC236}">
                <a16:creationId xmlns:a16="http://schemas.microsoft.com/office/drawing/2014/main" id="{28676A29-055F-4980-8C4E-BC6AC57AF20B}"/>
              </a:ext>
            </a:extLst>
          </p:cNvPr>
          <p:cNvPicPr/>
          <p:nvPr/>
        </p:nvPicPr>
        <p:blipFill>
          <a:blip r:embed="rId3"/>
          <a:stretch>
            <a:fillRect/>
          </a:stretch>
        </p:blipFill>
        <p:spPr>
          <a:xfrm>
            <a:off x="1" y="-25082"/>
            <a:ext cx="6096000" cy="6883082"/>
          </a:xfrm>
          <a:prstGeom prst="rect">
            <a:avLst/>
          </a:prstGeom>
        </p:spPr>
      </p:pic>
      <p:pic>
        <p:nvPicPr>
          <p:cNvPr id="9" name="Picture 8">
            <a:extLst>
              <a:ext uri="{FF2B5EF4-FFF2-40B4-BE49-F238E27FC236}">
                <a16:creationId xmlns:a16="http://schemas.microsoft.com/office/drawing/2014/main" id="{BAB1A87D-2397-4AC3-9221-3DD449A8DF6D}"/>
              </a:ext>
            </a:extLst>
          </p:cNvPr>
          <p:cNvPicPr/>
          <p:nvPr/>
        </p:nvPicPr>
        <p:blipFill>
          <a:blip r:embed="rId4"/>
          <a:stretch>
            <a:fillRect/>
          </a:stretch>
        </p:blipFill>
        <p:spPr>
          <a:xfrm>
            <a:off x="0" y="-25082"/>
            <a:ext cx="6096000" cy="6883082"/>
          </a:xfrm>
          <a:prstGeom prst="rect">
            <a:avLst/>
          </a:prstGeom>
        </p:spPr>
      </p:pic>
      <p:pic>
        <p:nvPicPr>
          <p:cNvPr id="12290" name="Picture 2" descr="Why do You Need a Hunt Team? The Answer May Surprise You! - Cybersecurity  Insiders">
            <a:extLst>
              <a:ext uri="{FF2B5EF4-FFF2-40B4-BE49-F238E27FC236}">
                <a16:creationId xmlns:a16="http://schemas.microsoft.com/office/drawing/2014/main" id="{D037C26C-D74E-4C3B-9CDE-56AF968837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2786" y="2200275"/>
            <a:ext cx="497205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3300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p:txBody>
          <a:bodyPr/>
          <a:lstStyle/>
          <a:p>
            <a:r>
              <a:rPr lang="ro-RO" dirty="0"/>
              <a:t>Concluzii</a:t>
            </a:r>
            <a:endParaRPr lang="en-US" dirty="0"/>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en-US" smtClean="0"/>
              <a:pPr/>
              <a:t>16</a:t>
            </a:fld>
            <a:endParaRPr lang="en-US" dirty="0"/>
          </a:p>
        </p:txBody>
      </p:sp>
      <p:sp>
        <p:nvSpPr>
          <p:cNvPr id="3" name="Footer Placeholder 2">
            <a:extLst>
              <a:ext uri="{FF2B5EF4-FFF2-40B4-BE49-F238E27FC236}">
                <a16:creationId xmlns:a16="http://schemas.microsoft.com/office/drawing/2014/main" id="{2032CBFD-8EB3-4D94-8FDF-C4198EF11216}"/>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2ACC7CD0-CDEF-499B-929F-253562EB810A}"/>
              </a:ext>
            </a:extLst>
          </p:cNvPr>
          <p:cNvSpPr>
            <a:spLocks noGrp="1"/>
          </p:cNvSpPr>
          <p:nvPr>
            <p:ph type="dt" sz="half" idx="10"/>
          </p:nvPr>
        </p:nvSpPr>
        <p:spPr/>
        <p:txBody>
          <a:bodyPr/>
          <a:lstStyle/>
          <a:p>
            <a:r>
              <a:rPr lang="en-US" dirty="0"/>
              <a:t>MM.DD.20XX</a:t>
            </a:r>
          </a:p>
        </p:txBody>
      </p:sp>
      <p:pic>
        <p:nvPicPr>
          <p:cNvPr id="14338" name="Picture 2" descr="Conclusions about 10 Economic Factors - Biltmore Capital Advisors">
            <a:extLst>
              <a:ext uri="{FF2B5EF4-FFF2-40B4-BE49-F238E27FC236}">
                <a16:creationId xmlns:a16="http://schemas.microsoft.com/office/drawing/2014/main" id="{AE643BB2-76EB-4EC2-A17C-7C48B3B3A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 y="1685926"/>
            <a:ext cx="6712718" cy="449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3917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0" y="0"/>
            <a:ext cx="6083300" cy="6858000"/>
          </a:xfrm>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a:xfrm>
            <a:off x="6769768" y="2133599"/>
            <a:ext cx="4618957" cy="1572127"/>
          </a:xfrm>
        </p:spPr>
        <p:txBody>
          <a:bodyPr/>
          <a:lstStyle/>
          <a:p>
            <a:r>
              <a:rPr lang="ro-RO" dirty="0"/>
              <a:t>Domeniul Problematic</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a:xfrm>
            <a:off x="6769767" y="4889444"/>
            <a:ext cx="4618957" cy="933840"/>
          </a:xfrm>
        </p:spPr>
        <p:txBody>
          <a:bodyPr>
            <a:normAutofit fontScale="85000" lnSpcReduction="20000"/>
          </a:bodyPr>
          <a:lstStyle/>
          <a:p>
            <a:r>
              <a:rPr lang="ro-RO" dirty="0"/>
              <a:t>Grad înalt de probleme social-financiare din cauza pandemiei și crizei economice.</a:t>
            </a:r>
            <a:endParaRPr lang="ru-RU" dirty="0"/>
          </a:p>
        </p:txBody>
      </p:sp>
      <p:pic>
        <p:nvPicPr>
          <p:cNvPr id="1028" name="Picture 4" descr="covid-19: Covid-19: How the deadly virus hints at a looming financial crisis  - The Economic Times">
            <a:extLst>
              <a:ext uri="{FF2B5EF4-FFF2-40B4-BE49-F238E27FC236}">
                <a16:creationId xmlns:a16="http://schemas.microsoft.com/office/drawing/2014/main" id="{59D620E0-8B0D-49EA-9FA5-38F54D269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71833" cy="30499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ronavirus: Global shares suffer worst week since financial crisis - BBC  News">
            <a:extLst>
              <a:ext uri="{FF2B5EF4-FFF2-40B4-BE49-F238E27FC236}">
                <a16:creationId xmlns:a16="http://schemas.microsoft.com/office/drawing/2014/main" id="{7019FB60-1244-4DCD-8DE9-6FB64BDD1E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1797" y="3049945"/>
            <a:ext cx="4686905" cy="3808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23155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8945796" y="2050973"/>
            <a:ext cx="3246204" cy="4822800"/>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ro-RO" dirty="0"/>
              <a:t>Conceptul proiectului</a:t>
            </a:r>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3</a:t>
            </a:fld>
            <a:endParaRPr lang="en-US" dirty="0"/>
          </a:p>
        </p:txBody>
      </p:sp>
      <p:graphicFrame>
        <p:nvGraphicFramePr>
          <p:cNvPr id="11" name="Table 10">
            <a:extLst>
              <a:ext uri="{FF2B5EF4-FFF2-40B4-BE49-F238E27FC236}">
                <a16:creationId xmlns:a16="http://schemas.microsoft.com/office/drawing/2014/main" id="{DACB7BBE-08FD-4741-9383-7A863691CFF7}"/>
              </a:ext>
            </a:extLst>
          </p:cNvPr>
          <p:cNvGraphicFramePr>
            <a:graphicFrameLocks noGrp="1"/>
          </p:cNvGraphicFramePr>
          <p:nvPr>
            <p:extLst>
              <p:ext uri="{D42A27DB-BD31-4B8C-83A1-F6EECF244321}">
                <p14:modId xmlns:p14="http://schemas.microsoft.com/office/powerpoint/2010/main" val="748114815"/>
              </p:ext>
            </p:extLst>
          </p:nvPr>
        </p:nvGraphicFramePr>
        <p:xfrm>
          <a:off x="1" y="0"/>
          <a:ext cx="6795082" cy="6858000"/>
        </p:xfrm>
        <a:graphic>
          <a:graphicData uri="http://schemas.openxmlformats.org/drawingml/2006/table">
            <a:tbl>
              <a:tblPr firstRow="1" firstCol="1" bandRow="1">
                <a:tableStyleId>{B301B821-A1FF-4177-AEE7-76D212191A09}</a:tableStyleId>
              </a:tblPr>
              <a:tblGrid>
                <a:gridCol w="1490370">
                  <a:extLst>
                    <a:ext uri="{9D8B030D-6E8A-4147-A177-3AD203B41FA5}">
                      <a16:colId xmlns:a16="http://schemas.microsoft.com/office/drawing/2014/main" val="2722545879"/>
                    </a:ext>
                  </a:extLst>
                </a:gridCol>
                <a:gridCol w="5304712">
                  <a:extLst>
                    <a:ext uri="{9D8B030D-6E8A-4147-A177-3AD203B41FA5}">
                      <a16:colId xmlns:a16="http://schemas.microsoft.com/office/drawing/2014/main" val="2017044467"/>
                    </a:ext>
                  </a:extLst>
                </a:gridCol>
              </a:tblGrid>
              <a:tr h="355706">
                <a:tc>
                  <a:txBody>
                    <a:bodyPr/>
                    <a:lstStyle/>
                    <a:p>
                      <a:pPr>
                        <a:lnSpc>
                          <a:spcPct val="107000"/>
                        </a:lnSpc>
                        <a:spcAft>
                          <a:spcPts val="0"/>
                        </a:spcAft>
                      </a:pPr>
                      <a:r>
                        <a:rPr lang="en-US" sz="1100">
                          <a:effectLst/>
                        </a:rPr>
                        <a:t>Titlul proiectului </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31962" marR="31962" marT="0" marB="0"/>
                </a:tc>
                <a:tc>
                  <a:txBody>
                    <a:bodyPr/>
                    <a:lstStyle/>
                    <a:p>
                      <a:pPr>
                        <a:lnSpc>
                          <a:spcPct val="107000"/>
                        </a:lnSpc>
                        <a:spcAft>
                          <a:spcPts val="0"/>
                        </a:spcAft>
                      </a:pPr>
                      <a:r>
                        <a:rPr lang="en-US" sz="1100" dirty="0" err="1">
                          <a:effectLst/>
                        </a:rPr>
                        <a:t>Oaza</a:t>
                      </a:r>
                      <a:r>
                        <a:rPr lang="en-US" sz="1100" dirty="0">
                          <a:effectLst/>
                        </a:rPr>
                        <a:t> </a:t>
                      </a:r>
                      <a:r>
                        <a:rPr lang="en-US" sz="1100" dirty="0" err="1">
                          <a:effectLst/>
                        </a:rPr>
                        <a:t>speranței</a:t>
                      </a:r>
                      <a:endParaRPr lang="ru-MD" sz="1100" dirty="0">
                        <a:effectLst/>
                      </a:endParaRPr>
                    </a:p>
                    <a:p>
                      <a:pPr>
                        <a:lnSpc>
                          <a:spcPct val="107000"/>
                        </a:lnSpc>
                        <a:spcAft>
                          <a:spcPts val="0"/>
                        </a:spcAft>
                      </a:pPr>
                      <a:r>
                        <a:rPr lang="en-US" sz="1100" dirty="0">
                          <a:effectLst/>
                        </a:rPr>
                        <a:t> </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1962" marR="31962" marT="0" marB="0"/>
                </a:tc>
                <a:extLst>
                  <a:ext uri="{0D108BD9-81ED-4DB2-BD59-A6C34878D82A}">
                    <a16:rowId xmlns:a16="http://schemas.microsoft.com/office/drawing/2014/main" val="117408486"/>
                  </a:ext>
                </a:extLst>
              </a:tr>
              <a:tr h="587596">
                <a:tc>
                  <a:txBody>
                    <a:bodyPr/>
                    <a:lstStyle/>
                    <a:p>
                      <a:pPr>
                        <a:lnSpc>
                          <a:spcPct val="107000"/>
                        </a:lnSpc>
                        <a:spcAft>
                          <a:spcPts val="0"/>
                        </a:spcAft>
                      </a:pPr>
                      <a:r>
                        <a:rPr lang="en-US" sz="1100" dirty="0" err="1">
                          <a:effectLst/>
                        </a:rPr>
                        <a:t>Localizare</a:t>
                      </a:r>
                      <a:endParaRPr lang="ru-MD" sz="1100" dirty="0">
                        <a:effectLst/>
                      </a:endParaRPr>
                    </a:p>
                    <a:p>
                      <a:pPr>
                        <a:lnSpc>
                          <a:spcPct val="107000"/>
                        </a:lnSpc>
                        <a:spcAft>
                          <a:spcPts val="0"/>
                        </a:spcAft>
                      </a:pPr>
                      <a:r>
                        <a:rPr lang="en-US" sz="1100" dirty="0" err="1">
                          <a:effectLst/>
                        </a:rPr>
                        <a:t>Aplicant</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1962" marR="31962" marT="0" marB="0"/>
                </a:tc>
                <a:tc>
                  <a:txBody>
                    <a:bodyPr/>
                    <a:lstStyle/>
                    <a:p>
                      <a:pPr>
                        <a:lnSpc>
                          <a:spcPct val="107000"/>
                        </a:lnSpc>
                        <a:spcAft>
                          <a:spcPts val="0"/>
                        </a:spcAft>
                      </a:pPr>
                      <a:r>
                        <a:rPr lang="en-US" sz="1100" dirty="0" err="1">
                          <a:effectLst/>
                        </a:rPr>
                        <a:t>Republica</a:t>
                      </a:r>
                      <a:r>
                        <a:rPr lang="en-US" sz="1100" dirty="0">
                          <a:effectLst/>
                        </a:rPr>
                        <a:t> Moldova</a:t>
                      </a:r>
                      <a:endParaRPr lang="ru-MD" sz="1100" dirty="0">
                        <a:effectLst/>
                      </a:endParaRPr>
                    </a:p>
                    <a:p>
                      <a:pPr>
                        <a:lnSpc>
                          <a:spcPct val="107000"/>
                        </a:lnSpc>
                        <a:spcAft>
                          <a:spcPts val="0"/>
                        </a:spcAft>
                      </a:pPr>
                      <a:r>
                        <a:rPr lang="en-US" sz="1100" dirty="0" err="1">
                          <a:effectLst/>
                        </a:rPr>
                        <a:t>Universitatea</a:t>
                      </a:r>
                      <a:r>
                        <a:rPr lang="en-US" sz="1100" dirty="0">
                          <a:effectLst/>
                        </a:rPr>
                        <a:t> </a:t>
                      </a:r>
                      <a:r>
                        <a:rPr lang="en-US" sz="1100" dirty="0" err="1">
                          <a:effectLst/>
                        </a:rPr>
                        <a:t>Tehnica</a:t>
                      </a:r>
                      <a:r>
                        <a:rPr lang="en-US" sz="1100" dirty="0">
                          <a:effectLst/>
                        </a:rPr>
                        <a:t> a </a:t>
                      </a:r>
                      <a:r>
                        <a:rPr lang="en-US" sz="1100" dirty="0" err="1">
                          <a:effectLst/>
                        </a:rPr>
                        <a:t>Moldovei</a:t>
                      </a:r>
                      <a:endParaRPr lang="ru-MD" sz="1100" dirty="0">
                        <a:effectLst/>
                      </a:endParaRPr>
                    </a:p>
                    <a:p>
                      <a:pPr>
                        <a:lnSpc>
                          <a:spcPct val="107000"/>
                        </a:lnSpc>
                        <a:spcAft>
                          <a:spcPts val="0"/>
                        </a:spcAft>
                      </a:pPr>
                      <a:r>
                        <a:rPr lang="en-US" sz="1100" dirty="0">
                          <a:effectLst/>
                        </a:rPr>
                        <a:t> </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1962" marR="31962" marT="0" marB="0"/>
                </a:tc>
                <a:extLst>
                  <a:ext uri="{0D108BD9-81ED-4DB2-BD59-A6C34878D82A}">
                    <a16:rowId xmlns:a16="http://schemas.microsoft.com/office/drawing/2014/main" val="2856681482"/>
                  </a:ext>
                </a:extLst>
              </a:tr>
              <a:tr h="1777849">
                <a:tc>
                  <a:txBody>
                    <a:bodyPr/>
                    <a:lstStyle/>
                    <a:p>
                      <a:pPr>
                        <a:lnSpc>
                          <a:spcPct val="107000"/>
                        </a:lnSpc>
                        <a:spcAft>
                          <a:spcPts val="0"/>
                        </a:spcAft>
                      </a:pPr>
                      <a:r>
                        <a:rPr lang="en-US" sz="1100" dirty="0">
                          <a:effectLst/>
                        </a:rPr>
                        <a:t> </a:t>
                      </a:r>
                      <a:endParaRPr lang="ru-MD" sz="1100" dirty="0">
                        <a:effectLst/>
                      </a:endParaRPr>
                    </a:p>
                    <a:p>
                      <a:pPr>
                        <a:lnSpc>
                          <a:spcPct val="107000"/>
                        </a:lnSpc>
                        <a:spcAft>
                          <a:spcPts val="0"/>
                        </a:spcAft>
                      </a:pPr>
                      <a:r>
                        <a:rPr lang="en-US" sz="1100" dirty="0" err="1">
                          <a:effectLst/>
                        </a:rPr>
                        <a:t>Parteneri</a:t>
                      </a:r>
                      <a:endParaRPr lang="ru-MD" sz="1100" dirty="0">
                        <a:effectLst/>
                      </a:endParaRPr>
                    </a:p>
                    <a:p>
                      <a:pPr>
                        <a:lnSpc>
                          <a:spcPct val="107000"/>
                        </a:lnSpc>
                        <a:spcAft>
                          <a:spcPts val="0"/>
                        </a:spcAft>
                      </a:pPr>
                      <a:r>
                        <a:rPr lang="ro-RO" sz="1100" dirty="0">
                          <a:effectLst/>
                        </a:rPr>
                        <a:t> </a:t>
                      </a:r>
                      <a:endParaRPr lang="ru-MD" sz="1100" dirty="0">
                        <a:effectLst/>
                      </a:endParaRPr>
                    </a:p>
                    <a:p>
                      <a:pPr>
                        <a:lnSpc>
                          <a:spcPct val="107000"/>
                        </a:lnSpc>
                        <a:spcAft>
                          <a:spcPts val="0"/>
                        </a:spcAft>
                      </a:pPr>
                      <a:r>
                        <a:rPr lang="ro-RO" sz="1100" dirty="0">
                          <a:effectLst/>
                        </a:rPr>
                        <a:t>Obiectivul general al proiectului</a:t>
                      </a:r>
                      <a:endParaRPr lang="ru-MD" sz="1100" dirty="0">
                        <a:effectLst/>
                      </a:endParaRPr>
                    </a:p>
                    <a:p>
                      <a:pPr>
                        <a:lnSpc>
                          <a:spcPct val="107000"/>
                        </a:lnSpc>
                        <a:spcAft>
                          <a:spcPts val="0"/>
                        </a:spcAft>
                      </a:pPr>
                      <a:r>
                        <a:rPr lang="ro-RO" sz="1100" dirty="0">
                          <a:effectLst/>
                        </a:rPr>
                        <a:t> </a:t>
                      </a:r>
                      <a:endParaRPr lang="ru-MD" sz="1100" dirty="0">
                        <a:effectLst/>
                      </a:endParaRPr>
                    </a:p>
                    <a:p>
                      <a:pPr>
                        <a:lnSpc>
                          <a:spcPct val="107000"/>
                        </a:lnSpc>
                        <a:spcAft>
                          <a:spcPts val="0"/>
                        </a:spcAft>
                      </a:pPr>
                      <a:r>
                        <a:rPr lang="ro-RO" sz="1100" dirty="0">
                          <a:effectLst/>
                        </a:rPr>
                        <a:t>Succintă descriere a proiectului</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1962" marR="31962" marT="0" marB="0"/>
                </a:tc>
                <a:tc>
                  <a:txBody>
                    <a:bodyPr/>
                    <a:lstStyle/>
                    <a:p>
                      <a:pPr>
                        <a:lnSpc>
                          <a:spcPct val="107000"/>
                        </a:lnSpc>
                        <a:spcAft>
                          <a:spcPts val="0"/>
                        </a:spcAft>
                      </a:pPr>
                      <a:r>
                        <a:rPr lang="en-US" sz="1100" dirty="0">
                          <a:effectLst/>
                        </a:rPr>
                        <a:t> </a:t>
                      </a:r>
                      <a:endParaRPr lang="ru-MD" sz="1100" dirty="0">
                        <a:effectLst/>
                      </a:endParaRPr>
                    </a:p>
                    <a:p>
                      <a:pPr>
                        <a:lnSpc>
                          <a:spcPct val="107000"/>
                        </a:lnSpc>
                        <a:spcAft>
                          <a:spcPts val="0"/>
                        </a:spcAft>
                      </a:pPr>
                      <a:r>
                        <a:rPr lang="en-US" sz="1100" u="sng" dirty="0">
                          <a:effectLst/>
                          <a:hlinkClick r:id="rId3"/>
                        </a:rPr>
                        <a:t>ONG-</a:t>
                      </a:r>
                      <a:r>
                        <a:rPr lang="en-US" sz="1100" u="sng" dirty="0" err="1">
                          <a:effectLst/>
                          <a:hlinkClick r:id="rId3"/>
                        </a:rPr>
                        <a:t>uri</a:t>
                      </a:r>
                      <a:r>
                        <a:rPr lang="en-US" sz="1100" u="sng" dirty="0">
                          <a:effectLst/>
                          <a:hlinkClick r:id="rId3"/>
                        </a:rPr>
                        <a:t> de </a:t>
                      </a:r>
                      <a:r>
                        <a:rPr lang="en-US" sz="1100" u="sng" dirty="0" err="1">
                          <a:effectLst/>
                          <a:hlinkClick r:id="rId3"/>
                        </a:rPr>
                        <a:t>caritate</a:t>
                      </a:r>
                      <a:r>
                        <a:rPr lang="en-US" sz="1100" u="sng" dirty="0">
                          <a:effectLst/>
                          <a:hlinkClick r:id="rId3"/>
                        </a:rPr>
                        <a:t>,</a:t>
                      </a:r>
                      <a:r>
                        <a:rPr lang="ro-RO" sz="1100" u="sng" dirty="0">
                          <a:effectLst/>
                          <a:hlinkClick r:id="rId3"/>
                        </a:rPr>
                        <a:t> asociațiile obștești, sindicatele profesionale</a:t>
                      </a:r>
                      <a:r>
                        <a:rPr lang="en-US" sz="1100" u="sng" dirty="0">
                          <a:effectLst/>
                          <a:hlinkClick r:id="rId3"/>
                        </a:rPr>
                        <a:t>.</a:t>
                      </a:r>
                      <a:endParaRPr lang="ru-MD" sz="1100" dirty="0">
                        <a:effectLst/>
                      </a:endParaRPr>
                    </a:p>
                    <a:p>
                      <a:pPr>
                        <a:lnSpc>
                          <a:spcPct val="107000"/>
                        </a:lnSpc>
                        <a:spcAft>
                          <a:spcPts val="0"/>
                        </a:spcAft>
                      </a:pPr>
                      <a:r>
                        <a:rPr lang="en-US" sz="1100" dirty="0">
                          <a:effectLst/>
                        </a:rPr>
                        <a:t> </a:t>
                      </a:r>
                      <a:endParaRPr lang="ru-MD" sz="1100" dirty="0">
                        <a:effectLst/>
                      </a:endParaRPr>
                    </a:p>
                    <a:p>
                      <a:pPr>
                        <a:lnSpc>
                          <a:spcPct val="107000"/>
                        </a:lnSpc>
                        <a:spcAft>
                          <a:spcPts val="0"/>
                        </a:spcAft>
                      </a:pPr>
                      <a:r>
                        <a:rPr lang="en-US" sz="1100" dirty="0" err="1">
                          <a:effectLst/>
                        </a:rPr>
                        <a:t>Elaborarea</a:t>
                      </a:r>
                      <a:r>
                        <a:rPr lang="en-US" sz="1100" dirty="0">
                          <a:effectLst/>
                        </a:rPr>
                        <a:t> </a:t>
                      </a:r>
                      <a:r>
                        <a:rPr lang="en-US" sz="1100" dirty="0" err="1">
                          <a:effectLst/>
                        </a:rPr>
                        <a:t>unor</a:t>
                      </a:r>
                      <a:r>
                        <a:rPr lang="en-US" sz="1100" dirty="0">
                          <a:effectLst/>
                        </a:rPr>
                        <a:t> </a:t>
                      </a:r>
                      <a:r>
                        <a:rPr lang="en-US" sz="1100" dirty="0" err="1">
                          <a:effectLst/>
                        </a:rPr>
                        <a:t>modalit</a:t>
                      </a:r>
                      <a:r>
                        <a:rPr lang="ro-RO" sz="1100" dirty="0">
                          <a:effectLst/>
                        </a:rPr>
                        <a:t>ăți de suport a a persoanelor afectate de către crizele economice-sociale.</a:t>
                      </a:r>
                      <a:endParaRPr lang="ru-MD" sz="1100" dirty="0">
                        <a:effectLst/>
                      </a:endParaRPr>
                    </a:p>
                    <a:p>
                      <a:pPr>
                        <a:lnSpc>
                          <a:spcPct val="107000"/>
                        </a:lnSpc>
                        <a:spcAft>
                          <a:spcPts val="0"/>
                        </a:spcAft>
                      </a:pPr>
                      <a:r>
                        <a:rPr lang="ro-RO" sz="1100" dirty="0">
                          <a:effectLst/>
                        </a:rPr>
                        <a:t> </a:t>
                      </a:r>
                      <a:endParaRPr lang="ru-MD" sz="1100" dirty="0">
                        <a:effectLst/>
                      </a:endParaRPr>
                    </a:p>
                    <a:p>
                      <a:pPr>
                        <a:lnSpc>
                          <a:spcPct val="107000"/>
                        </a:lnSpc>
                        <a:spcAft>
                          <a:spcPts val="0"/>
                        </a:spcAft>
                      </a:pPr>
                      <a:r>
                        <a:rPr lang="ro-RO" sz="1100" dirty="0">
                          <a:effectLst/>
                        </a:rPr>
                        <a:t>Noi ne propunem sa cream o platforma unica centralizata pentru statul nostru care sa permite să ajutăm persoanele afectate de crize economico-sociale.</a:t>
                      </a:r>
                      <a:endParaRPr lang="ru-MD" sz="1100" dirty="0">
                        <a:effectLst/>
                      </a:endParaRPr>
                    </a:p>
                    <a:p>
                      <a:pPr>
                        <a:lnSpc>
                          <a:spcPct val="107000"/>
                        </a:lnSpc>
                        <a:spcAft>
                          <a:spcPts val="0"/>
                        </a:spcAft>
                      </a:pPr>
                      <a:r>
                        <a:rPr lang="ro-RO" sz="1100" dirty="0">
                          <a:effectLst/>
                        </a:rPr>
                        <a:t> </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1962" marR="31962" marT="0" marB="0"/>
                </a:tc>
                <a:extLst>
                  <a:ext uri="{0D108BD9-81ED-4DB2-BD59-A6C34878D82A}">
                    <a16:rowId xmlns:a16="http://schemas.microsoft.com/office/drawing/2014/main" val="979020906"/>
                  </a:ext>
                </a:extLst>
              </a:tr>
              <a:tr h="2347567">
                <a:tc>
                  <a:txBody>
                    <a:bodyPr/>
                    <a:lstStyle/>
                    <a:p>
                      <a:pPr>
                        <a:lnSpc>
                          <a:spcPct val="107000"/>
                        </a:lnSpc>
                        <a:spcAft>
                          <a:spcPts val="0"/>
                        </a:spcAft>
                      </a:pPr>
                      <a:r>
                        <a:rPr lang="en-US" sz="1100" dirty="0" err="1">
                          <a:effectLst/>
                        </a:rPr>
                        <a:t>Activități</a:t>
                      </a:r>
                      <a:r>
                        <a:rPr lang="en-US" sz="1100" dirty="0">
                          <a:effectLst/>
                        </a:rPr>
                        <a:t> </a:t>
                      </a:r>
                      <a:r>
                        <a:rPr lang="en-US" sz="1100" dirty="0" err="1">
                          <a:effectLst/>
                        </a:rPr>
                        <a:t>necesare</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1962" marR="31962" marT="0" marB="0"/>
                </a:tc>
                <a:tc>
                  <a:txBody>
                    <a:bodyPr/>
                    <a:lstStyle/>
                    <a:p>
                      <a:pPr marL="342900" lvl="0" indent="-342900">
                        <a:lnSpc>
                          <a:spcPct val="107000"/>
                        </a:lnSpc>
                        <a:spcAft>
                          <a:spcPts val="0"/>
                        </a:spcAft>
                        <a:buFont typeface="+mj-lt"/>
                        <a:buAutoNum type="arabicPeriod"/>
                      </a:pPr>
                      <a:r>
                        <a:rPr lang="en-GB" sz="1100" dirty="0" err="1">
                          <a:effectLst/>
                        </a:rPr>
                        <a:t>Crearea</a:t>
                      </a:r>
                      <a:r>
                        <a:rPr lang="en-GB" sz="1100" dirty="0">
                          <a:effectLst/>
                        </a:rPr>
                        <a:t> </a:t>
                      </a:r>
                      <a:r>
                        <a:rPr lang="en-GB" sz="1100" dirty="0" err="1">
                          <a:effectLst/>
                        </a:rPr>
                        <a:t>unei</a:t>
                      </a:r>
                      <a:r>
                        <a:rPr lang="en-GB" sz="1100" dirty="0">
                          <a:effectLst/>
                        </a:rPr>
                        <a:t> </a:t>
                      </a:r>
                      <a:r>
                        <a:rPr lang="en-GB" sz="1100" dirty="0" err="1">
                          <a:effectLst/>
                        </a:rPr>
                        <a:t>platforme</a:t>
                      </a:r>
                      <a:r>
                        <a:rPr lang="en-GB" sz="1100" dirty="0">
                          <a:effectLst/>
                        </a:rPr>
                        <a:t> online non-</a:t>
                      </a:r>
                      <a:r>
                        <a:rPr lang="en-GB" sz="1100" dirty="0" err="1">
                          <a:effectLst/>
                        </a:rPr>
                        <a:t>comerciale</a:t>
                      </a:r>
                      <a:r>
                        <a:rPr lang="en-GB" sz="1100" dirty="0">
                          <a:effectLst/>
                        </a:rPr>
                        <a:t>, care </a:t>
                      </a:r>
                      <a:r>
                        <a:rPr lang="en-GB" sz="1100" dirty="0" err="1">
                          <a:effectLst/>
                        </a:rPr>
                        <a:t>va</a:t>
                      </a:r>
                      <a:r>
                        <a:rPr lang="en-GB" sz="1100" dirty="0">
                          <a:effectLst/>
                        </a:rPr>
                        <a:t> </a:t>
                      </a:r>
                      <a:r>
                        <a:rPr lang="en-GB" sz="1100" dirty="0" err="1">
                          <a:effectLst/>
                        </a:rPr>
                        <a:t>permite</a:t>
                      </a:r>
                      <a:r>
                        <a:rPr lang="en-GB" sz="1100" dirty="0">
                          <a:effectLst/>
                        </a:rPr>
                        <a:t> </a:t>
                      </a:r>
                      <a:r>
                        <a:rPr lang="en-GB" sz="1100" dirty="0" err="1">
                          <a:effectLst/>
                        </a:rPr>
                        <a:t>schimb</a:t>
                      </a:r>
                      <a:r>
                        <a:rPr lang="en-GB" sz="1100" dirty="0">
                          <a:effectLst/>
                        </a:rPr>
                        <a:t> de </a:t>
                      </a:r>
                      <a:r>
                        <a:rPr lang="en-GB" sz="1100" dirty="0" err="1">
                          <a:effectLst/>
                        </a:rPr>
                        <a:t>experien</a:t>
                      </a:r>
                      <a:r>
                        <a:rPr lang="ro-RO" sz="1100" dirty="0">
                          <a:effectLst/>
                        </a:rPr>
                        <a:t>ță, de ajutor, de materiale didactice și de creare a unei relații sociale puternice dintre persoanele afectate de crizele economice.</a:t>
                      </a:r>
                      <a:endParaRPr lang="ru-MD" sz="1100" dirty="0">
                        <a:effectLst/>
                      </a:endParaRPr>
                    </a:p>
                    <a:p>
                      <a:pPr marL="342900" lvl="0" indent="-342900">
                        <a:lnSpc>
                          <a:spcPct val="107000"/>
                        </a:lnSpc>
                        <a:spcAft>
                          <a:spcPts val="0"/>
                        </a:spcAft>
                        <a:buFont typeface="+mj-lt"/>
                        <a:buAutoNum type="arabicPeriod"/>
                      </a:pPr>
                      <a:r>
                        <a:rPr lang="en-US" sz="1100" dirty="0" err="1">
                          <a:effectLst/>
                        </a:rPr>
                        <a:t>Popularizarea</a:t>
                      </a:r>
                      <a:r>
                        <a:rPr lang="en-US" sz="1100" dirty="0">
                          <a:effectLst/>
                        </a:rPr>
                        <a:t> </a:t>
                      </a:r>
                      <a:r>
                        <a:rPr lang="en-US" sz="1100" dirty="0" err="1">
                          <a:effectLst/>
                        </a:rPr>
                        <a:t>și</a:t>
                      </a:r>
                      <a:r>
                        <a:rPr lang="en-US" sz="1100" dirty="0">
                          <a:effectLst/>
                        </a:rPr>
                        <a:t> </a:t>
                      </a:r>
                      <a:r>
                        <a:rPr lang="en-US" sz="1100" dirty="0" err="1">
                          <a:effectLst/>
                        </a:rPr>
                        <a:t>mediatizarea</a:t>
                      </a:r>
                      <a:r>
                        <a:rPr lang="en-US" sz="1100" dirty="0">
                          <a:effectLst/>
                        </a:rPr>
                        <a:t> </a:t>
                      </a:r>
                      <a:r>
                        <a:rPr lang="en-US" sz="1100" dirty="0" err="1">
                          <a:effectLst/>
                        </a:rPr>
                        <a:t>platformei</a:t>
                      </a:r>
                      <a:r>
                        <a:rPr lang="en-US" sz="1100" dirty="0">
                          <a:effectLst/>
                        </a:rPr>
                        <a:t> online, </a:t>
                      </a:r>
                      <a:r>
                        <a:rPr lang="en-US" sz="1100" dirty="0" err="1">
                          <a:effectLst/>
                        </a:rPr>
                        <a:t>pentru</a:t>
                      </a:r>
                      <a:r>
                        <a:rPr lang="en-US" sz="1100" dirty="0">
                          <a:effectLst/>
                        </a:rPr>
                        <a:t> a </a:t>
                      </a:r>
                      <a:r>
                        <a:rPr lang="en-US" sz="1100" dirty="0" err="1">
                          <a:effectLst/>
                        </a:rPr>
                        <a:t>crește</a:t>
                      </a:r>
                      <a:r>
                        <a:rPr lang="en-US" sz="1100" dirty="0">
                          <a:effectLst/>
                        </a:rPr>
                        <a:t> </a:t>
                      </a:r>
                      <a:r>
                        <a:rPr lang="en-US" sz="1100" dirty="0" err="1">
                          <a:effectLst/>
                        </a:rPr>
                        <a:t>numărul</a:t>
                      </a:r>
                      <a:r>
                        <a:rPr lang="en-US" sz="1100" dirty="0">
                          <a:effectLst/>
                        </a:rPr>
                        <a:t> de </a:t>
                      </a:r>
                      <a:r>
                        <a:rPr lang="en-US" sz="1100" dirty="0" err="1">
                          <a:effectLst/>
                        </a:rPr>
                        <a:t>utilizatori</a:t>
                      </a:r>
                      <a:r>
                        <a:rPr lang="en-US" sz="1100" dirty="0">
                          <a:effectLst/>
                        </a:rPr>
                        <a:t>.</a:t>
                      </a:r>
                      <a:endParaRPr lang="ru-MD" sz="1100" dirty="0">
                        <a:effectLst/>
                      </a:endParaRPr>
                    </a:p>
                    <a:p>
                      <a:pPr marL="342900" lvl="0" indent="-342900">
                        <a:lnSpc>
                          <a:spcPct val="107000"/>
                        </a:lnSpc>
                        <a:spcAft>
                          <a:spcPts val="0"/>
                        </a:spcAft>
                        <a:buFont typeface="+mj-lt"/>
                        <a:buAutoNum type="arabicPeriod"/>
                      </a:pPr>
                      <a:r>
                        <a:rPr lang="en-US" sz="1100" dirty="0" err="1">
                          <a:effectLst/>
                        </a:rPr>
                        <a:t>Crearea</a:t>
                      </a:r>
                      <a:r>
                        <a:rPr lang="en-US" sz="1100" dirty="0">
                          <a:effectLst/>
                        </a:rPr>
                        <a:t> </a:t>
                      </a:r>
                      <a:r>
                        <a:rPr lang="en-US" sz="1100" dirty="0" err="1">
                          <a:effectLst/>
                        </a:rPr>
                        <a:t>unui</a:t>
                      </a:r>
                      <a:r>
                        <a:rPr lang="en-US" sz="1100" dirty="0">
                          <a:effectLst/>
                        </a:rPr>
                        <a:t> </a:t>
                      </a:r>
                      <a:r>
                        <a:rPr lang="en-US" sz="1100" dirty="0" err="1">
                          <a:effectLst/>
                        </a:rPr>
                        <a:t>compartiment</a:t>
                      </a:r>
                      <a:r>
                        <a:rPr lang="en-US" sz="1100" dirty="0">
                          <a:effectLst/>
                        </a:rPr>
                        <a:t> de </a:t>
                      </a:r>
                      <a:r>
                        <a:rPr lang="en-US" sz="1100" dirty="0" err="1">
                          <a:effectLst/>
                        </a:rPr>
                        <a:t>informare</a:t>
                      </a:r>
                      <a:r>
                        <a:rPr lang="en-US" sz="1100" dirty="0">
                          <a:effectLst/>
                        </a:rPr>
                        <a:t> a </a:t>
                      </a:r>
                      <a:r>
                        <a:rPr lang="en-US" sz="1100" dirty="0" err="1">
                          <a:effectLst/>
                        </a:rPr>
                        <a:t>utilizatorilor</a:t>
                      </a:r>
                      <a:r>
                        <a:rPr lang="en-US" sz="1100" dirty="0">
                          <a:effectLst/>
                        </a:rPr>
                        <a:t> </a:t>
                      </a:r>
                      <a:r>
                        <a:rPr lang="en-US" sz="1100" dirty="0" err="1">
                          <a:effectLst/>
                        </a:rPr>
                        <a:t>despre</a:t>
                      </a:r>
                      <a:r>
                        <a:rPr lang="en-US" sz="1100" dirty="0">
                          <a:effectLst/>
                        </a:rPr>
                        <a:t> </a:t>
                      </a:r>
                      <a:r>
                        <a:rPr lang="en-US" sz="1100" dirty="0" err="1">
                          <a:effectLst/>
                        </a:rPr>
                        <a:t>noutățile</a:t>
                      </a:r>
                      <a:r>
                        <a:rPr lang="en-US" sz="1100" dirty="0">
                          <a:effectLst/>
                        </a:rPr>
                        <a:t> </a:t>
                      </a:r>
                      <a:r>
                        <a:rPr lang="en-US" sz="1100" dirty="0" err="1">
                          <a:effectLst/>
                        </a:rPr>
                        <a:t>importante</a:t>
                      </a:r>
                      <a:r>
                        <a:rPr lang="en-US" sz="1100" dirty="0">
                          <a:effectLst/>
                        </a:rPr>
                        <a:t> din </a:t>
                      </a:r>
                      <a:r>
                        <a:rPr lang="en-US" sz="1100" dirty="0" err="1">
                          <a:effectLst/>
                        </a:rPr>
                        <a:t>societate</a:t>
                      </a:r>
                      <a:r>
                        <a:rPr lang="en-US" sz="1100" dirty="0">
                          <a:effectLst/>
                        </a:rPr>
                        <a:t> </a:t>
                      </a:r>
                      <a:r>
                        <a:rPr lang="en-US" sz="1100" dirty="0" err="1">
                          <a:effectLst/>
                        </a:rPr>
                        <a:t>și</a:t>
                      </a:r>
                      <a:r>
                        <a:rPr lang="en-US" sz="1100" dirty="0">
                          <a:effectLst/>
                        </a:rPr>
                        <a:t> </a:t>
                      </a:r>
                      <a:r>
                        <a:rPr lang="en-US" sz="1100" dirty="0" err="1">
                          <a:effectLst/>
                        </a:rPr>
                        <a:t>economie</a:t>
                      </a:r>
                      <a:r>
                        <a:rPr lang="en-US" sz="1100" dirty="0">
                          <a:effectLst/>
                        </a:rPr>
                        <a:t>.</a:t>
                      </a:r>
                      <a:endParaRPr lang="ru-MD" sz="1100" dirty="0">
                        <a:effectLst/>
                      </a:endParaRPr>
                    </a:p>
                    <a:p>
                      <a:pPr marL="342900" lvl="0" indent="-342900">
                        <a:lnSpc>
                          <a:spcPct val="107000"/>
                        </a:lnSpc>
                        <a:spcAft>
                          <a:spcPts val="0"/>
                        </a:spcAft>
                        <a:buFont typeface="+mj-lt"/>
                        <a:buAutoNum type="arabicPeriod"/>
                      </a:pPr>
                      <a:r>
                        <a:rPr lang="en-US" sz="1100" dirty="0" err="1">
                          <a:effectLst/>
                        </a:rPr>
                        <a:t>Colaborarea</a:t>
                      </a:r>
                      <a:r>
                        <a:rPr lang="en-US" sz="1100" dirty="0">
                          <a:effectLst/>
                        </a:rPr>
                        <a:t> cu diverse </a:t>
                      </a:r>
                      <a:r>
                        <a:rPr lang="en-US" sz="1100" dirty="0" err="1">
                          <a:effectLst/>
                        </a:rPr>
                        <a:t>organizații</a:t>
                      </a:r>
                      <a:r>
                        <a:rPr lang="en-US" sz="1100" dirty="0">
                          <a:effectLst/>
                        </a:rPr>
                        <a:t> </a:t>
                      </a:r>
                      <a:r>
                        <a:rPr lang="en-US" sz="1100" dirty="0" err="1">
                          <a:effectLst/>
                        </a:rPr>
                        <a:t>și</a:t>
                      </a:r>
                      <a:r>
                        <a:rPr lang="en-US" sz="1100" dirty="0">
                          <a:effectLst/>
                        </a:rPr>
                        <a:t> </a:t>
                      </a:r>
                      <a:r>
                        <a:rPr lang="en-US" sz="1100" dirty="0" err="1">
                          <a:effectLst/>
                        </a:rPr>
                        <a:t>asociații</a:t>
                      </a:r>
                      <a:r>
                        <a:rPr lang="en-US" sz="1100" dirty="0">
                          <a:effectLst/>
                        </a:rPr>
                        <a:t> </a:t>
                      </a:r>
                      <a:r>
                        <a:rPr lang="en-US" sz="1100" dirty="0" err="1">
                          <a:effectLst/>
                        </a:rPr>
                        <a:t>pentru</a:t>
                      </a:r>
                      <a:r>
                        <a:rPr lang="en-US" sz="1100" dirty="0">
                          <a:effectLst/>
                        </a:rPr>
                        <a:t> a </a:t>
                      </a:r>
                      <a:r>
                        <a:rPr lang="en-US" sz="1100" dirty="0" err="1">
                          <a:effectLst/>
                        </a:rPr>
                        <a:t>apăra</a:t>
                      </a:r>
                      <a:r>
                        <a:rPr lang="en-US" sz="1100" dirty="0">
                          <a:effectLst/>
                        </a:rPr>
                        <a:t> </a:t>
                      </a:r>
                      <a:r>
                        <a:rPr lang="en-US" sz="1100" dirty="0" err="1">
                          <a:effectLst/>
                        </a:rPr>
                        <a:t>drepturile</a:t>
                      </a:r>
                      <a:r>
                        <a:rPr lang="en-US" sz="1100" dirty="0">
                          <a:effectLst/>
                        </a:rPr>
                        <a:t> </a:t>
                      </a:r>
                      <a:r>
                        <a:rPr lang="en-US" sz="1100" dirty="0" err="1">
                          <a:effectLst/>
                        </a:rPr>
                        <a:t>și</a:t>
                      </a:r>
                      <a:r>
                        <a:rPr lang="en-US" sz="1100" dirty="0">
                          <a:effectLst/>
                        </a:rPr>
                        <a:t> a </a:t>
                      </a:r>
                      <a:r>
                        <a:rPr lang="en-US" sz="1100" dirty="0" err="1">
                          <a:effectLst/>
                        </a:rPr>
                        <a:t>soluționa</a:t>
                      </a:r>
                      <a:r>
                        <a:rPr lang="en-US" sz="1100" dirty="0">
                          <a:effectLst/>
                        </a:rPr>
                        <a:t> </a:t>
                      </a:r>
                      <a:r>
                        <a:rPr lang="en-US" sz="1100" dirty="0" err="1">
                          <a:effectLst/>
                        </a:rPr>
                        <a:t>probleme</a:t>
                      </a:r>
                      <a:r>
                        <a:rPr lang="en-US" sz="1100" dirty="0">
                          <a:effectLst/>
                        </a:rPr>
                        <a:t> </a:t>
                      </a:r>
                      <a:r>
                        <a:rPr lang="en-US" sz="1100" dirty="0" err="1">
                          <a:effectLst/>
                        </a:rPr>
                        <a:t>sociale</a:t>
                      </a:r>
                      <a:r>
                        <a:rPr lang="en-US" sz="1100" dirty="0">
                          <a:effectLst/>
                        </a:rPr>
                        <a:t> </a:t>
                      </a:r>
                      <a:r>
                        <a:rPr lang="en-US" sz="1100" dirty="0" err="1">
                          <a:effectLst/>
                        </a:rPr>
                        <a:t>și</a:t>
                      </a:r>
                      <a:r>
                        <a:rPr lang="en-US" sz="1100" dirty="0">
                          <a:effectLst/>
                        </a:rPr>
                        <a:t> </a:t>
                      </a:r>
                      <a:r>
                        <a:rPr lang="en-US" sz="1100" dirty="0" err="1">
                          <a:effectLst/>
                        </a:rPr>
                        <a:t>economice</a:t>
                      </a:r>
                      <a:r>
                        <a:rPr lang="en-US" sz="1100" dirty="0">
                          <a:effectLst/>
                        </a:rPr>
                        <a:t>.</a:t>
                      </a:r>
                      <a:endParaRPr lang="ru-MD" sz="1100" dirty="0">
                        <a:effectLst/>
                      </a:endParaRPr>
                    </a:p>
                    <a:p>
                      <a:pPr marL="342900" lvl="0" indent="-342900">
                        <a:lnSpc>
                          <a:spcPct val="107000"/>
                        </a:lnSpc>
                        <a:spcAft>
                          <a:spcPts val="0"/>
                        </a:spcAft>
                        <a:buFont typeface="+mj-lt"/>
                        <a:buAutoNum type="arabicPeriod"/>
                      </a:pPr>
                      <a:r>
                        <a:rPr lang="en-US" sz="1100" dirty="0" err="1">
                          <a:effectLst/>
                        </a:rPr>
                        <a:t>În</a:t>
                      </a:r>
                      <a:r>
                        <a:rPr lang="en-US" sz="1100" dirty="0">
                          <a:effectLst/>
                        </a:rPr>
                        <a:t> final </a:t>
                      </a:r>
                      <a:r>
                        <a:rPr lang="en-US" sz="1100" dirty="0" err="1">
                          <a:effectLst/>
                        </a:rPr>
                        <a:t>formarea</a:t>
                      </a:r>
                      <a:r>
                        <a:rPr lang="en-US" sz="1100" dirty="0">
                          <a:effectLst/>
                        </a:rPr>
                        <a:t> </a:t>
                      </a:r>
                      <a:r>
                        <a:rPr lang="en-US" sz="1100" dirty="0" err="1">
                          <a:effectLst/>
                        </a:rPr>
                        <a:t>și</a:t>
                      </a:r>
                      <a:r>
                        <a:rPr lang="en-US" sz="1100" dirty="0">
                          <a:effectLst/>
                        </a:rPr>
                        <a:t> </a:t>
                      </a:r>
                      <a:r>
                        <a:rPr lang="en-US" sz="1100" dirty="0" err="1">
                          <a:effectLst/>
                        </a:rPr>
                        <a:t>dezvoltarea</a:t>
                      </a:r>
                      <a:r>
                        <a:rPr lang="en-US" sz="1100" dirty="0">
                          <a:effectLst/>
                        </a:rPr>
                        <a:t> </a:t>
                      </a:r>
                      <a:r>
                        <a:rPr lang="en-US" sz="1100" dirty="0" err="1">
                          <a:effectLst/>
                        </a:rPr>
                        <a:t>unei</a:t>
                      </a:r>
                      <a:r>
                        <a:rPr lang="en-US" sz="1100" dirty="0">
                          <a:effectLst/>
                        </a:rPr>
                        <a:t> </a:t>
                      </a:r>
                      <a:r>
                        <a:rPr lang="en-US" sz="1100" dirty="0" err="1">
                          <a:effectLst/>
                        </a:rPr>
                        <a:t>organizații</a:t>
                      </a:r>
                      <a:r>
                        <a:rPr lang="en-US" sz="1100" dirty="0">
                          <a:effectLst/>
                        </a:rPr>
                        <a:t> </a:t>
                      </a:r>
                      <a:r>
                        <a:rPr lang="en-US" sz="1100" dirty="0" err="1">
                          <a:effectLst/>
                        </a:rPr>
                        <a:t>ce</a:t>
                      </a:r>
                      <a:r>
                        <a:rPr lang="en-US" sz="1100" dirty="0">
                          <a:effectLst/>
                        </a:rPr>
                        <a:t> se </a:t>
                      </a:r>
                      <a:r>
                        <a:rPr lang="en-US" sz="1100" dirty="0" err="1">
                          <a:effectLst/>
                        </a:rPr>
                        <a:t>ocupă</a:t>
                      </a:r>
                      <a:r>
                        <a:rPr lang="en-US" sz="1100" dirty="0">
                          <a:effectLst/>
                        </a:rPr>
                        <a:t> cu </a:t>
                      </a:r>
                      <a:r>
                        <a:rPr lang="en-US" sz="1100" dirty="0" err="1">
                          <a:effectLst/>
                        </a:rPr>
                        <a:t>probleme</a:t>
                      </a:r>
                      <a:r>
                        <a:rPr lang="en-US" sz="1100" dirty="0">
                          <a:effectLst/>
                        </a:rPr>
                        <a:t> </a:t>
                      </a:r>
                      <a:r>
                        <a:rPr lang="en-US" sz="1100" dirty="0" err="1">
                          <a:effectLst/>
                        </a:rPr>
                        <a:t>sociale</a:t>
                      </a:r>
                      <a:r>
                        <a:rPr lang="en-US" sz="1100" dirty="0">
                          <a:effectLst/>
                        </a:rPr>
                        <a:t> </a:t>
                      </a:r>
                      <a:r>
                        <a:rPr lang="en-US" sz="1100" dirty="0" err="1">
                          <a:effectLst/>
                        </a:rPr>
                        <a:t>și</a:t>
                      </a:r>
                      <a:r>
                        <a:rPr lang="en-US" sz="1100" dirty="0">
                          <a:effectLst/>
                        </a:rPr>
                        <a:t> </a:t>
                      </a:r>
                      <a:r>
                        <a:rPr lang="en-US" sz="1100" dirty="0" err="1">
                          <a:effectLst/>
                        </a:rPr>
                        <a:t>economice</a:t>
                      </a:r>
                      <a:r>
                        <a:rPr lang="en-US" sz="1100" dirty="0">
                          <a:effectLst/>
                        </a:rPr>
                        <a:t> </a:t>
                      </a:r>
                      <a:r>
                        <a:rPr lang="en-US" sz="1100" dirty="0" err="1">
                          <a:effectLst/>
                        </a:rPr>
                        <a:t>reale</a:t>
                      </a:r>
                      <a:r>
                        <a:rPr lang="en-US" sz="1100" dirty="0">
                          <a:effectLst/>
                        </a:rPr>
                        <a:t>, </a:t>
                      </a:r>
                      <a:r>
                        <a:rPr lang="en-US" sz="1100" dirty="0" err="1">
                          <a:effectLst/>
                        </a:rPr>
                        <a:t>în</a:t>
                      </a:r>
                      <a:r>
                        <a:rPr lang="en-US" sz="1100" dirty="0">
                          <a:effectLst/>
                        </a:rPr>
                        <a:t> </a:t>
                      </a:r>
                      <a:r>
                        <a:rPr lang="en-US" sz="1100" dirty="0" err="1">
                          <a:effectLst/>
                        </a:rPr>
                        <a:t>baza</a:t>
                      </a:r>
                      <a:r>
                        <a:rPr lang="en-US" sz="1100" dirty="0">
                          <a:effectLst/>
                        </a:rPr>
                        <a:t> </a:t>
                      </a:r>
                      <a:r>
                        <a:rPr lang="en-US" sz="1100" dirty="0" err="1">
                          <a:effectLst/>
                        </a:rPr>
                        <a:t>datelor</a:t>
                      </a:r>
                      <a:r>
                        <a:rPr lang="en-US" sz="1100" dirty="0">
                          <a:effectLst/>
                        </a:rPr>
                        <a:t> </a:t>
                      </a:r>
                      <a:r>
                        <a:rPr lang="en-US" sz="1100" dirty="0" err="1">
                          <a:effectLst/>
                        </a:rPr>
                        <a:t>statistice</a:t>
                      </a:r>
                      <a:r>
                        <a:rPr lang="en-US" sz="1100" dirty="0">
                          <a:effectLst/>
                        </a:rPr>
                        <a:t> de pe </a:t>
                      </a:r>
                      <a:r>
                        <a:rPr lang="en-US" sz="1100" dirty="0" err="1">
                          <a:effectLst/>
                        </a:rPr>
                        <a:t>platformă</a:t>
                      </a:r>
                      <a:r>
                        <a:rPr lang="en-US" sz="1100" dirty="0">
                          <a:effectLst/>
                        </a:rPr>
                        <a:t> </a:t>
                      </a:r>
                      <a:r>
                        <a:rPr lang="en-US" sz="1100" dirty="0" err="1">
                          <a:effectLst/>
                        </a:rPr>
                        <a:t>și</a:t>
                      </a:r>
                      <a:r>
                        <a:rPr lang="en-US" sz="1100" dirty="0">
                          <a:effectLst/>
                        </a:rPr>
                        <a:t> </a:t>
                      </a:r>
                      <a:r>
                        <a:rPr lang="en-US" sz="1100" dirty="0" err="1">
                          <a:effectLst/>
                        </a:rPr>
                        <a:t>având</a:t>
                      </a:r>
                      <a:r>
                        <a:rPr lang="en-US" sz="1100" dirty="0">
                          <a:effectLst/>
                        </a:rPr>
                        <a:t> ca </a:t>
                      </a:r>
                      <a:r>
                        <a:rPr lang="en-US" sz="1100" dirty="0" err="1">
                          <a:effectLst/>
                        </a:rPr>
                        <a:t>susținători</a:t>
                      </a:r>
                      <a:r>
                        <a:rPr lang="en-US" sz="1100" dirty="0">
                          <a:effectLst/>
                        </a:rPr>
                        <a:t> </a:t>
                      </a:r>
                      <a:r>
                        <a:rPr lang="en-US" sz="1100" dirty="0" err="1">
                          <a:effectLst/>
                        </a:rPr>
                        <a:t>utilizatorii</a:t>
                      </a:r>
                      <a:r>
                        <a:rPr lang="en-US" sz="1100" dirty="0">
                          <a:effectLst/>
                        </a:rPr>
                        <a:t> </a:t>
                      </a:r>
                      <a:r>
                        <a:rPr lang="en-US" sz="1100" dirty="0" err="1">
                          <a:effectLst/>
                        </a:rPr>
                        <a:t>platformei</a:t>
                      </a:r>
                      <a:r>
                        <a:rPr lang="en-US" sz="1100" dirty="0">
                          <a:effectLst/>
                        </a:rPr>
                        <a:t>.</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1962" marR="31962" marT="0" marB="0"/>
                </a:tc>
                <a:extLst>
                  <a:ext uri="{0D108BD9-81ED-4DB2-BD59-A6C34878D82A}">
                    <a16:rowId xmlns:a16="http://schemas.microsoft.com/office/drawing/2014/main" val="3305647589"/>
                  </a:ext>
                </a:extLst>
              </a:tr>
              <a:tr h="1433576">
                <a:tc>
                  <a:txBody>
                    <a:bodyPr/>
                    <a:lstStyle/>
                    <a:p>
                      <a:pPr>
                        <a:lnSpc>
                          <a:spcPct val="107000"/>
                        </a:lnSpc>
                        <a:spcAft>
                          <a:spcPts val="0"/>
                        </a:spcAft>
                      </a:pPr>
                      <a:r>
                        <a:rPr lang="en-US" sz="1100">
                          <a:effectLst/>
                        </a:rPr>
                        <a:t>Rezultate așteptate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31962" marR="31962" marT="0" marB="0"/>
                </a:tc>
                <a:tc>
                  <a:txBody>
                    <a:bodyPr/>
                    <a:lstStyle/>
                    <a:p>
                      <a:pPr marL="342900" lvl="0" indent="-342900">
                        <a:lnSpc>
                          <a:spcPct val="107000"/>
                        </a:lnSpc>
                        <a:spcAft>
                          <a:spcPts val="0"/>
                        </a:spcAft>
                        <a:buFont typeface="+mj-lt"/>
                        <a:buAutoNum type="arabicPeriod"/>
                      </a:pPr>
                      <a:r>
                        <a:rPr lang="en-US" sz="1100" dirty="0" err="1">
                          <a:effectLst/>
                        </a:rPr>
                        <a:t>Oferirea</a:t>
                      </a:r>
                      <a:r>
                        <a:rPr lang="en-US" sz="1100" dirty="0">
                          <a:effectLst/>
                        </a:rPr>
                        <a:t> de </a:t>
                      </a:r>
                      <a:r>
                        <a:rPr lang="en-US" sz="1100" dirty="0" err="1">
                          <a:effectLst/>
                        </a:rPr>
                        <a:t>platformă</a:t>
                      </a:r>
                      <a:r>
                        <a:rPr lang="en-US" sz="1100" dirty="0">
                          <a:effectLst/>
                        </a:rPr>
                        <a:t> </a:t>
                      </a:r>
                      <a:r>
                        <a:rPr lang="en-US" sz="1100" dirty="0" err="1">
                          <a:effectLst/>
                        </a:rPr>
                        <a:t>pentru</a:t>
                      </a:r>
                      <a:r>
                        <a:rPr lang="en-US" sz="1100" dirty="0">
                          <a:effectLst/>
                        </a:rPr>
                        <a:t> ca </a:t>
                      </a:r>
                      <a:r>
                        <a:rPr lang="en-US" sz="1100" dirty="0" err="1">
                          <a:effectLst/>
                        </a:rPr>
                        <a:t>oamenii</a:t>
                      </a:r>
                      <a:r>
                        <a:rPr lang="en-US" sz="1100" dirty="0">
                          <a:effectLst/>
                        </a:rPr>
                        <a:t> </a:t>
                      </a:r>
                      <a:r>
                        <a:rPr lang="en-US" sz="1100" dirty="0" err="1">
                          <a:effectLst/>
                        </a:rPr>
                        <a:t>să</a:t>
                      </a:r>
                      <a:r>
                        <a:rPr lang="en-US" sz="1100" dirty="0">
                          <a:effectLst/>
                        </a:rPr>
                        <a:t> </a:t>
                      </a:r>
                      <a:r>
                        <a:rPr lang="en-US" sz="1100" dirty="0" err="1">
                          <a:effectLst/>
                        </a:rPr>
                        <a:t>poată</a:t>
                      </a:r>
                      <a:r>
                        <a:rPr lang="en-US" sz="1100" dirty="0">
                          <a:effectLst/>
                        </a:rPr>
                        <a:t> active </a:t>
                      </a:r>
                      <a:r>
                        <a:rPr lang="en-US" sz="1100" dirty="0" err="1">
                          <a:effectLst/>
                        </a:rPr>
                        <a:t>și</a:t>
                      </a:r>
                      <a:r>
                        <a:rPr lang="en-US" sz="1100" dirty="0">
                          <a:effectLst/>
                        </a:rPr>
                        <a:t> se </a:t>
                      </a:r>
                      <a:r>
                        <a:rPr lang="en-US" sz="1100" dirty="0" err="1">
                          <a:effectLst/>
                        </a:rPr>
                        <a:t>dezvolta</a:t>
                      </a:r>
                      <a:r>
                        <a:rPr lang="en-US" sz="1100" dirty="0">
                          <a:effectLst/>
                        </a:rPr>
                        <a:t> pe </a:t>
                      </a:r>
                      <a:r>
                        <a:rPr lang="en-US" sz="1100" dirty="0" err="1">
                          <a:effectLst/>
                        </a:rPr>
                        <a:t>timp</a:t>
                      </a:r>
                      <a:r>
                        <a:rPr lang="en-US" sz="1100" dirty="0">
                          <a:effectLst/>
                        </a:rPr>
                        <a:t> de </a:t>
                      </a:r>
                      <a:r>
                        <a:rPr lang="en-US" sz="1100" dirty="0" err="1">
                          <a:effectLst/>
                        </a:rPr>
                        <a:t>criză</a:t>
                      </a:r>
                      <a:r>
                        <a:rPr lang="en-US" sz="1100" dirty="0">
                          <a:effectLst/>
                        </a:rPr>
                        <a:t> </a:t>
                      </a:r>
                      <a:r>
                        <a:rPr lang="en-US" sz="1100" dirty="0" err="1">
                          <a:effectLst/>
                        </a:rPr>
                        <a:t>sau</a:t>
                      </a:r>
                      <a:r>
                        <a:rPr lang="en-US" sz="1100" dirty="0">
                          <a:effectLst/>
                        </a:rPr>
                        <a:t> </a:t>
                      </a:r>
                      <a:r>
                        <a:rPr lang="en-US" sz="1100" dirty="0" err="1">
                          <a:effectLst/>
                        </a:rPr>
                        <a:t>fără</a:t>
                      </a:r>
                      <a:r>
                        <a:rPr lang="en-US" sz="1100" dirty="0">
                          <a:effectLst/>
                        </a:rPr>
                        <a:t> </a:t>
                      </a:r>
                      <a:r>
                        <a:rPr lang="en-US" sz="1100" dirty="0" err="1">
                          <a:effectLst/>
                        </a:rPr>
                        <a:t>resurse</a:t>
                      </a:r>
                      <a:r>
                        <a:rPr lang="en-US" sz="1100" dirty="0">
                          <a:effectLst/>
                        </a:rPr>
                        <a:t> </a:t>
                      </a:r>
                      <a:r>
                        <a:rPr lang="en-US" sz="1100" dirty="0" err="1">
                          <a:effectLst/>
                        </a:rPr>
                        <a:t>financiare</a:t>
                      </a:r>
                      <a:r>
                        <a:rPr lang="en-US" sz="1100" dirty="0">
                          <a:effectLst/>
                        </a:rPr>
                        <a:t>.</a:t>
                      </a:r>
                      <a:endParaRPr lang="ru-MD" sz="1100" dirty="0">
                        <a:effectLst/>
                      </a:endParaRPr>
                    </a:p>
                    <a:p>
                      <a:pPr marL="342900" lvl="0" indent="-342900">
                        <a:lnSpc>
                          <a:spcPct val="107000"/>
                        </a:lnSpc>
                        <a:spcAft>
                          <a:spcPts val="0"/>
                        </a:spcAft>
                        <a:buFont typeface="+mj-lt"/>
                        <a:buAutoNum type="arabicPeriod"/>
                      </a:pPr>
                      <a:r>
                        <a:rPr lang="en-US" sz="1100" dirty="0" err="1">
                          <a:effectLst/>
                        </a:rPr>
                        <a:t>Informarea</a:t>
                      </a:r>
                      <a:r>
                        <a:rPr lang="en-US" sz="1100" dirty="0">
                          <a:effectLst/>
                        </a:rPr>
                        <a:t>, </a:t>
                      </a:r>
                      <a:r>
                        <a:rPr lang="en-US" sz="1100" dirty="0" err="1">
                          <a:effectLst/>
                        </a:rPr>
                        <a:t>instruirea</a:t>
                      </a:r>
                      <a:r>
                        <a:rPr lang="en-US" sz="1100" dirty="0">
                          <a:effectLst/>
                        </a:rPr>
                        <a:t> </a:t>
                      </a:r>
                      <a:r>
                        <a:rPr lang="en-US" sz="1100" dirty="0" err="1">
                          <a:effectLst/>
                        </a:rPr>
                        <a:t>și</a:t>
                      </a:r>
                      <a:r>
                        <a:rPr lang="en-US" sz="1100" dirty="0">
                          <a:effectLst/>
                        </a:rPr>
                        <a:t> </a:t>
                      </a:r>
                      <a:r>
                        <a:rPr lang="en-US" sz="1100" dirty="0" err="1">
                          <a:effectLst/>
                        </a:rPr>
                        <a:t>educarea</a:t>
                      </a:r>
                      <a:r>
                        <a:rPr lang="en-US" sz="1100" dirty="0">
                          <a:effectLst/>
                        </a:rPr>
                        <a:t> </a:t>
                      </a:r>
                      <a:r>
                        <a:rPr lang="en-US" sz="1100" dirty="0" err="1">
                          <a:effectLst/>
                        </a:rPr>
                        <a:t>oamenilor</a:t>
                      </a:r>
                      <a:r>
                        <a:rPr lang="en-US" sz="1100" dirty="0">
                          <a:effectLst/>
                        </a:rPr>
                        <a:t> </a:t>
                      </a:r>
                      <a:r>
                        <a:rPr lang="en-US" sz="1100" dirty="0" err="1">
                          <a:effectLst/>
                        </a:rPr>
                        <a:t>despre</a:t>
                      </a:r>
                      <a:r>
                        <a:rPr lang="en-US" sz="1100" dirty="0">
                          <a:effectLst/>
                        </a:rPr>
                        <a:t> </a:t>
                      </a:r>
                      <a:r>
                        <a:rPr lang="en-US" sz="1100" dirty="0" err="1">
                          <a:effectLst/>
                        </a:rPr>
                        <a:t>situația</a:t>
                      </a:r>
                      <a:r>
                        <a:rPr lang="en-US" sz="1100" dirty="0">
                          <a:effectLst/>
                        </a:rPr>
                        <a:t> social </a:t>
                      </a:r>
                      <a:r>
                        <a:rPr lang="en-US" sz="1100" dirty="0" err="1">
                          <a:effectLst/>
                        </a:rPr>
                        <a:t>economică</a:t>
                      </a:r>
                      <a:r>
                        <a:rPr lang="en-US" sz="1100" dirty="0">
                          <a:effectLst/>
                        </a:rPr>
                        <a:t> din </a:t>
                      </a:r>
                      <a:r>
                        <a:rPr lang="en-US" sz="1100" dirty="0" err="1">
                          <a:effectLst/>
                        </a:rPr>
                        <a:t>țară</a:t>
                      </a:r>
                      <a:r>
                        <a:rPr lang="en-US" sz="1100" dirty="0">
                          <a:effectLst/>
                        </a:rPr>
                        <a:t> </a:t>
                      </a:r>
                      <a:r>
                        <a:rPr lang="en-US" sz="1100" dirty="0" err="1">
                          <a:effectLst/>
                        </a:rPr>
                        <a:t>și</a:t>
                      </a:r>
                      <a:r>
                        <a:rPr lang="en-US" sz="1100" dirty="0">
                          <a:effectLst/>
                        </a:rPr>
                        <a:t> cum </a:t>
                      </a:r>
                      <a:r>
                        <a:rPr lang="en-US" sz="1100" dirty="0" err="1">
                          <a:effectLst/>
                        </a:rPr>
                        <a:t>ea</a:t>
                      </a:r>
                      <a:r>
                        <a:rPr lang="en-US" sz="1100" dirty="0">
                          <a:effectLst/>
                        </a:rPr>
                        <a:t> </a:t>
                      </a:r>
                      <a:r>
                        <a:rPr lang="en-US" sz="1100" dirty="0" err="1">
                          <a:effectLst/>
                        </a:rPr>
                        <a:t>poate</a:t>
                      </a:r>
                      <a:r>
                        <a:rPr lang="en-US" sz="1100" dirty="0">
                          <a:effectLst/>
                        </a:rPr>
                        <a:t> fi </a:t>
                      </a:r>
                      <a:r>
                        <a:rPr lang="en-US" sz="1100" dirty="0" err="1">
                          <a:effectLst/>
                        </a:rPr>
                        <a:t>soluționată</a:t>
                      </a:r>
                      <a:r>
                        <a:rPr lang="en-US" sz="1100" dirty="0">
                          <a:effectLst/>
                        </a:rPr>
                        <a:t>.</a:t>
                      </a:r>
                      <a:endParaRPr lang="ru-MD" sz="1100" dirty="0">
                        <a:effectLst/>
                      </a:endParaRPr>
                    </a:p>
                    <a:p>
                      <a:pPr marL="342900" lvl="0" indent="-342900">
                        <a:lnSpc>
                          <a:spcPct val="107000"/>
                        </a:lnSpc>
                        <a:spcAft>
                          <a:spcPts val="0"/>
                        </a:spcAft>
                        <a:buFont typeface="+mj-lt"/>
                        <a:buAutoNum type="arabicPeriod"/>
                      </a:pPr>
                      <a:r>
                        <a:rPr lang="en-US" sz="1100" dirty="0" err="1">
                          <a:effectLst/>
                        </a:rPr>
                        <a:t>Crearea</a:t>
                      </a:r>
                      <a:r>
                        <a:rPr lang="en-US" sz="1100" dirty="0">
                          <a:effectLst/>
                        </a:rPr>
                        <a:t> </a:t>
                      </a:r>
                      <a:r>
                        <a:rPr lang="en-US" sz="1100" dirty="0" err="1">
                          <a:effectLst/>
                        </a:rPr>
                        <a:t>unei</a:t>
                      </a:r>
                      <a:r>
                        <a:rPr lang="en-US" sz="1100" dirty="0">
                          <a:effectLst/>
                        </a:rPr>
                        <a:t> </a:t>
                      </a:r>
                      <a:r>
                        <a:rPr lang="en-US" sz="1100" dirty="0" err="1">
                          <a:effectLst/>
                        </a:rPr>
                        <a:t>societăți</a:t>
                      </a:r>
                      <a:r>
                        <a:rPr lang="en-US" sz="1100" dirty="0">
                          <a:effectLst/>
                        </a:rPr>
                        <a:t> </a:t>
                      </a:r>
                      <a:r>
                        <a:rPr lang="en-US" sz="1100" dirty="0" err="1">
                          <a:effectLst/>
                        </a:rPr>
                        <a:t>civile</a:t>
                      </a:r>
                      <a:r>
                        <a:rPr lang="en-US" sz="1100" dirty="0">
                          <a:effectLst/>
                        </a:rPr>
                        <a:t> </a:t>
                      </a:r>
                      <a:r>
                        <a:rPr lang="en-US" sz="1100" dirty="0" err="1">
                          <a:effectLst/>
                        </a:rPr>
                        <a:t>dezvoltate</a:t>
                      </a:r>
                      <a:r>
                        <a:rPr lang="en-US" sz="1100" dirty="0">
                          <a:effectLst/>
                        </a:rPr>
                        <a:t> care </a:t>
                      </a:r>
                      <a:r>
                        <a:rPr lang="en-US" sz="1100" dirty="0" err="1">
                          <a:effectLst/>
                        </a:rPr>
                        <a:t>își</a:t>
                      </a:r>
                      <a:r>
                        <a:rPr lang="en-US" sz="1100" dirty="0">
                          <a:effectLst/>
                        </a:rPr>
                        <a:t> </a:t>
                      </a:r>
                      <a:r>
                        <a:rPr lang="en-US" sz="1100" dirty="0" err="1">
                          <a:effectLst/>
                        </a:rPr>
                        <a:t>apără</a:t>
                      </a:r>
                      <a:r>
                        <a:rPr lang="en-US" sz="1100" dirty="0">
                          <a:effectLst/>
                        </a:rPr>
                        <a:t> </a:t>
                      </a:r>
                      <a:r>
                        <a:rPr lang="en-US" sz="1100" dirty="0" err="1">
                          <a:effectLst/>
                        </a:rPr>
                        <a:t>drepturile</a:t>
                      </a:r>
                      <a:r>
                        <a:rPr lang="en-US" sz="1100" dirty="0">
                          <a:effectLst/>
                        </a:rPr>
                        <a:t>.</a:t>
                      </a:r>
                      <a:endParaRPr lang="ru-MD" sz="1100" dirty="0">
                        <a:effectLst/>
                      </a:endParaRPr>
                    </a:p>
                    <a:p>
                      <a:pPr marL="342900" lvl="0" indent="-342900">
                        <a:lnSpc>
                          <a:spcPct val="107000"/>
                        </a:lnSpc>
                        <a:spcAft>
                          <a:spcPts val="0"/>
                        </a:spcAft>
                        <a:buFont typeface="+mj-lt"/>
                        <a:buAutoNum type="arabicPeriod"/>
                      </a:pPr>
                      <a:r>
                        <a:rPr lang="en-US" sz="1100" dirty="0" err="1">
                          <a:effectLst/>
                        </a:rPr>
                        <a:t>Dezvoltarea</a:t>
                      </a:r>
                      <a:r>
                        <a:rPr lang="en-US" sz="1100" dirty="0">
                          <a:effectLst/>
                        </a:rPr>
                        <a:t> </a:t>
                      </a:r>
                      <a:r>
                        <a:rPr lang="en-US" sz="1100" dirty="0" err="1">
                          <a:effectLst/>
                        </a:rPr>
                        <a:t>diferitor</a:t>
                      </a:r>
                      <a:r>
                        <a:rPr lang="en-US" sz="1100" dirty="0">
                          <a:effectLst/>
                        </a:rPr>
                        <a:t> </a:t>
                      </a:r>
                      <a:r>
                        <a:rPr lang="en-US" sz="1100" dirty="0" err="1">
                          <a:effectLst/>
                        </a:rPr>
                        <a:t>organizații</a:t>
                      </a:r>
                      <a:r>
                        <a:rPr lang="en-US" sz="1100" dirty="0">
                          <a:effectLst/>
                        </a:rPr>
                        <a:t> </a:t>
                      </a:r>
                      <a:r>
                        <a:rPr lang="en-US" sz="1100" dirty="0" err="1">
                          <a:effectLst/>
                        </a:rPr>
                        <a:t>sociale</a:t>
                      </a:r>
                      <a:r>
                        <a:rPr lang="en-US" sz="1100" dirty="0">
                          <a:effectLst/>
                        </a:rPr>
                        <a:t> </a:t>
                      </a:r>
                      <a:r>
                        <a:rPr lang="en-US" sz="1100" dirty="0" err="1">
                          <a:effectLst/>
                        </a:rPr>
                        <a:t>pentru</a:t>
                      </a:r>
                      <a:r>
                        <a:rPr lang="en-US" sz="1100" dirty="0">
                          <a:effectLst/>
                        </a:rPr>
                        <a:t> </a:t>
                      </a:r>
                      <a:r>
                        <a:rPr lang="en-US" sz="1100" dirty="0" err="1">
                          <a:effectLst/>
                        </a:rPr>
                        <a:t>apărarea</a:t>
                      </a:r>
                      <a:r>
                        <a:rPr lang="en-US" sz="1100" dirty="0">
                          <a:effectLst/>
                        </a:rPr>
                        <a:t> </a:t>
                      </a:r>
                      <a:r>
                        <a:rPr lang="en-US" sz="1100" dirty="0" err="1">
                          <a:effectLst/>
                        </a:rPr>
                        <a:t>și</a:t>
                      </a:r>
                      <a:r>
                        <a:rPr lang="en-US" sz="1100" dirty="0">
                          <a:effectLst/>
                        </a:rPr>
                        <a:t> </a:t>
                      </a:r>
                      <a:r>
                        <a:rPr lang="en-US" sz="1100" dirty="0" err="1">
                          <a:effectLst/>
                        </a:rPr>
                        <a:t>dezvoltarea</a:t>
                      </a:r>
                      <a:r>
                        <a:rPr lang="en-US" sz="1100" dirty="0">
                          <a:effectLst/>
                        </a:rPr>
                        <a:t> </a:t>
                      </a:r>
                      <a:r>
                        <a:rPr lang="en-US" sz="1100" dirty="0" err="1">
                          <a:effectLst/>
                        </a:rPr>
                        <a:t>societății</a:t>
                      </a:r>
                      <a:r>
                        <a:rPr lang="en-US" sz="1100" dirty="0">
                          <a:effectLst/>
                        </a:rPr>
                        <a:t>.</a:t>
                      </a:r>
                      <a:endParaRPr lang="ru-MD" sz="1100" dirty="0">
                        <a:effectLst/>
                      </a:endParaRPr>
                    </a:p>
                    <a:p>
                      <a:pPr marL="342900" lvl="0" indent="-342900">
                        <a:lnSpc>
                          <a:spcPct val="107000"/>
                        </a:lnSpc>
                        <a:spcAft>
                          <a:spcPts val="0"/>
                        </a:spcAft>
                        <a:buFont typeface="+mj-lt"/>
                        <a:buAutoNum type="arabicPeriod"/>
                      </a:pPr>
                      <a:r>
                        <a:rPr lang="en-US" sz="1100" dirty="0" err="1">
                          <a:effectLst/>
                        </a:rPr>
                        <a:t>Soluționarea</a:t>
                      </a:r>
                      <a:r>
                        <a:rPr lang="en-US" sz="1100" dirty="0">
                          <a:effectLst/>
                        </a:rPr>
                        <a:t> </a:t>
                      </a:r>
                      <a:r>
                        <a:rPr lang="en-US" sz="1100" dirty="0" err="1">
                          <a:effectLst/>
                        </a:rPr>
                        <a:t>problemelor</a:t>
                      </a:r>
                      <a:r>
                        <a:rPr lang="en-US" sz="1100" dirty="0">
                          <a:effectLst/>
                        </a:rPr>
                        <a:t> </a:t>
                      </a:r>
                      <a:r>
                        <a:rPr lang="en-US" sz="1100" dirty="0" err="1">
                          <a:effectLst/>
                        </a:rPr>
                        <a:t>economice</a:t>
                      </a:r>
                      <a:r>
                        <a:rPr lang="en-US" sz="1100" dirty="0">
                          <a:effectLst/>
                        </a:rPr>
                        <a:t> la </a:t>
                      </a:r>
                      <a:r>
                        <a:rPr lang="en-US" sz="1100" dirty="0" err="1">
                          <a:effectLst/>
                        </a:rPr>
                        <a:t>nivel</a:t>
                      </a:r>
                      <a:r>
                        <a:rPr lang="en-US" sz="1100" dirty="0">
                          <a:effectLst/>
                        </a:rPr>
                        <a:t> de stat.</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1962" marR="31962" marT="0" marB="0"/>
                </a:tc>
                <a:extLst>
                  <a:ext uri="{0D108BD9-81ED-4DB2-BD59-A6C34878D82A}">
                    <a16:rowId xmlns:a16="http://schemas.microsoft.com/office/drawing/2014/main" val="3377041089"/>
                  </a:ext>
                </a:extLst>
              </a:tr>
              <a:tr h="355706">
                <a:tc>
                  <a:txBody>
                    <a:bodyPr/>
                    <a:lstStyle/>
                    <a:p>
                      <a:pPr>
                        <a:lnSpc>
                          <a:spcPct val="107000"/>
                        </a:lnSpc>
                        <a:spcAft>
                          <a:spcPts val="0"/>
                        </a:spcAft>
                      </a:pPr>
                      <a:r>
                        <a:rPr lang="en-US" sz="1100">
                          <a:effectLst/>
                        </a:rPr>
                        <a:t>Statutul actual al proiectului</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31962" marR="31962" marT="0" marB="0"/>
                </a:tc>
                <a:tc>
                  <a:txBody>
                    <a:bodyPr/>
                    <a:lstStyle/>
                    <a:p>
                      <a:pPr>
                        <a:lnSpc>
                          <a:spcPct val="107000"/>
                        </a:lnSpc>
                        <a:spcAft>
                          <a:spcPts val="0"/>
                        </a:spcAft>
                      </a:pPr>
                      <a:r>
                        <a:rPr lang="en-US" sz="1100" dirty="0" err="1">
                          <a:effectLst/>
                        </a:rPr>
                        <a:t>Proces</a:t>
                      </a:r>
                      <a:r>
                        <a:rPr lang="en-US" sz="1100" dirty="0">
                          <a:effectLst/>
                        </a:rPr>
                        <a:t> de </a:t>
                      </a:r>
                      <a:r>
                        <a:rPr lang="en-US" sz="1100" dirty="0" err="1">
                          <a:effectLst/>
                        </a:rPr>
                        <a:t>planificare</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1962" marR="31962" marT="0" marB="0"/>
                </a:tc>
                <a:extLst>
                  <a:ext uri="{0D108BD9-81ED-4DB2-BD59-A6C34878D82A}">
                    <a16:rowId xmlns:a16="http://schemas.microsoft.com/office/drawing/2014/main" val="1372059856"/>
                  </a:ext>
                </a:extLst>
              </a:tr>
            </a:tbl>
          </a:graphicData>
        </a:graphic>
      </p:graphicFrame>
    </p:spTree>
    <p:extLst>
      <p:ext uri="{BB962C8B-B14F-4D97-AF65-F5344CB8AC3E}">
        <p14:creationId xmlns:p14="http://schemas.microsoft.com/office/powerpoint/2010/main" val="76429618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normAutofit fontScale="90000"/>
          </a:bodyPr>
          <a:lstStyle/>
          <a:p>
            <a:pPr lvl="0"/>
            <a:r>
              <a:rPr lang="ro-RO" dirty="0"/>
              <a:t>Analiza factorilor interesați</a:t>
            </a:r>
            <a:endParaRPr lang="ru-MD" dirty="0"/>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a:xfrm>
            <a:off x="218115" y="3232871"/>
            <a:ext cx="5607101" cy="2784763"/>
          </a:xfrm>
        </p:spPr>
        <p:txBody>
          <a:bodyPr>
            <a:normAutofit/>
          </a:bodyPr>
          <a:lstStyle/>
          <a:p>
            <a:r>
              <a:rPr lang="ro-RO" b="1" dirty="0"/>
              <a:t>Factori interesați/ Părți interesate:</a:t>
            </a:r>
            <a:endParaRPr lang="ru-MD" dirty="0"/>
          </a:p>
          <a:p>
            <a:pPr lvl="0"/>
            <a:r>
              <a:rPr lang="ro-RO" dirty="0"/>
              <a:t>Cetățenii Republicii Moldova</a:t>
            </a:r>
            <a:endParaRPr lang="ru-MD" dirty="0"/>
          </a:p>
          <a:p>
            <a:pPr lvl="0"/>
            <a:r>
              <a:rPr lang="ro-RO" dirty="0"/>
              <a:t>Organizații și asociații de caritate</a:t>
            </a:r>
            <a:endParaRPr lang="ru-MD" dirty="0"/>
          </a:p>
          <a:p>
            <a:pPr lvl="0"/>
            <a:r>
              <a:rPr lang="ro-RO" dirty="0"/>
              <a:t>Organizații și asociații sociale și nonguvernamentale</a:t>
            </a:r>
            <a:endParaRPr lang="ru-MD" dirty="0"/>
          </a:p>
          <a:p>
            <a:pPr lvl="0"/>
            <a:r>
              <a:rPr lang="ro-RO" dirty="0"/>
              <a:t>Agenți economici și diferrite sindicate</a:t>
            </a:r>
            <a:endParaRPr lang="ru-MD" dirty="0"/>
          </a:p>
          <a:p>
            <a:pPr marL="0" indent="0">
              <a:buNone/>
            </a:pPr>
            <a:r>
              <a:rPr lang="ro-RO" dirty="0"/>
              <a:t> </a:t>
            </a:r>
            <a:endParaRPr lang="ru-MD" dirty="0"/>
          </a:p>
          <a:p>
            <a:r>
              <a:rPr lang="ro-RO" b="1" dirty="0"/>
              <a:t>Beneficiari finali:</a:t>
            </a:r>
            <a:r>
              <a:rPr lang="ro-RO" dirty="0"/>
              <a:t> Cetățenii RM, în special toate persoanele din păturile sociale vulnerabile și care au probleme sociale și financiare.</a:t>
            </a:r>
            <a:endParaRPr lang="ru-MD" dirty="0"/>
          </a:p>
          <a:p>
            <a:pPr marL="0" indent="0">
              <a:buNone/>
            </a:pPr>
            <a:r>
              <a:rPr lang="ro-RO" dirty="0"/>
              <a:t> </a:t>
            </a:r>
            <a:endParaRPr lang="ru-MD" dirty="0"/>
          </a:p>
          <a:p>
            <a:endParaRPr lang="en-US" dirty="0"/>
          </a:p>
        </p:txBody>
      </p:sp>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p>
        </p:txBody>
      </p:sp>
      <p:graphicFrame>
        <p:nvGraphicFramePr>
          <p:cNvPr id="10" name="Table 9">
            <a:extLst>
              <a:ext uri="{FF2B5EF4-FFF2-40B4-BE49-F238E27FC236}">
                <a16:creationId xmlns:a16="http://schemas.microsoft.com/office/drawing/2014/main" id="{7FB2D3AA-9029-4454-BE9C-5303BF5770BB}"/>
              </a:ext>
            </a:extLst>
          </p:cNvPr>
          <p:cNvGraphicFramePr>
            <a:graphicFrameLocks noGrp="1"/>
          </p:cNvGraphicFramePr>
          <p:nvPr>
            <p:extLst>
              <p:ext uri="{D42A27DB-BD31-4B8C-83A1-F6EECF244321}">
                <p14:modId xmlns:p14="http://schemas.microsoft.com/office/powerpoint/2010/main" val="1642188941"/>
              </p:ext>
            </p:extLst>
          </p:nvPr>
        </p:nvGraphicFramePr>
        <p:xfrm>
          <a:off x="5662569" y="1003650"/>
          <a:ext cx="6529432" cy="2586836"/>
        </p:xfrm>
        <a:graphic>
          <a:graphicData uri="http://schemas.openxmlformats.org/drawingml/2006/table">
            <a:tbl>
              <a:tblPr firstRow="1" firstCol="1" bandRow="1">
                <a:tableStyleId>{B301B821-A1FF-4177-AEE7-76D212191A09}</a:tableStyleId>
              </a:tblPr>
              <a:tblGrid>
                <a:gridCol w="3264716">
                  <a:extLst>
                    <a:ext uri="{9D8B030D-6E8A-4147-A177-3AD203B41FA5}">
                      <a16:colId xmlns:a16="http://schemas.microsoft.com/office/drawing/2014/main" val="1927114227"/>
                    </a:ext>
                  </a:extLst>
                </a:gridCol>
                <a:gridCol w="3264716">
                  <a:extLst>
                    <a:ext uri="{9D8B030D-6E8A-4147-A177-3AD203B41FA5}">
                      <a16:colId xmlns:a16="http://schemas.microsoft.com/office/drawing/2014/main" val="972704161"/>
                    </a:ext>
                  </a:extLst>
                </a:gridCol>
              </a:tblGrid>
              <a:tr h="231819">
                <a:tc>
                  <a:txBody>
                    <a:bodyPr/>
                    <a:lstStyle/>
                    <a:p>
                      <a:pPr>
                        <a:lnSpc>
                          <a:spcPct val="107000"/>
                        </a:lnSpc>
                        <a:spcAft>
                          <a:spcPts val="0"/>
                        </a:spcAft>
                      </a:pPr>
                      <a:r>
                        <a:rPr lang="ro-RO" sz="1200">
                          <a:effectLst/>
                        </a:rPr>
                        <a:t>PRO</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o-RO" sz="1200">
                          <a:effectLst/>
                        </a:rPr>
                        <a:t>CONTRA</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598326"/>
                  </a:ext>
                </a:extLst>
              </a:tr>
              <a:tr h="231819">
                <a:tc>
                  <a:txBody>
                    <a:bodyPr/>
                    <a:lstStyle/>
                    <a:p>
                      <a:pPr>
                        <a:lnSpc>
                          <a:spcPct val="107000"/>
                        </a:lnSpc>
                        <a:spcAft>
                          <a:spcPts val="0"/>
                        </a:spcAft>
                      </a:pPr>
                      <a:r>
                        <a:rPr lang="ro-RO" sz="1200">
                          <a:effectLst/>
                        </a:rPr>
                        <a:t>Ajutor reciproc între persoane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o-RO" sz="1200">
                          <a:effectLst/>
                        </a:rPr>
                        <a:t>Interese politice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3973017"/>
                  </a:ext>
                </a:extLst>
              </a:tr>
              <a:tr h="231819">
                <a:tc>
                  <a:txBody>
                    <a:bodyPr/>
                    <a:lstStyle/>
                    <a:p>
                      <a:pPr>
                        <a:lnSpc>
                          <a:spcPct val="107000"/>
                        </a:lnSpc>
                        <a:spcAft>
                          <a:spcPts val="0"/>
                        </a:spcAft>
                      </a:pPr>
                      <a:r>
                        <a:rPr lang="ro-RO" sz="1200">
                          <a:effectLst/>
                        </a:rPr>
                        <a:t>Educarea și informarea persoanelor</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o-RO" sz="1200">
                          <a:effectLst/>
                        </a:rPr>
                        <a:t>Probleme de popularizare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9196007"/>
                  </a:ext>
                </a:extLst>
              </a:tr>
              <a:tr h="231819">
                <a:tc>
                  <a:txBody>
                    <a:bodyPr/>
                    <a:lstStyle/>
                    <a:p>
                      <a:pPr>
                        <a:lnSpc>
                          <a:spcPct val="107000"/>
                        </a:lnSpc>
                        <a:spcAft>
                          <a:spcPts val="0"/>
                        </a:spcAft>
                      </a:pPr>
                      <a:r>
                        <a:rPr lang="ro-RO" sz="1200">
                          <a:effectLst/>
                        </a:rPr>
                        <a:t>Micșorarea șomajului </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o-RO" sz="1200">
                          <a:effectLst/>
                        </a:rPr>
                        <a:t>Interese economice destructive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8297807"/>
                  </a:ext>
                </a:extLst>
              </a:tr>
              <a:tr h="475914">
                <a:tc>
                  <a:txBody>
                    <a:bodyPr/>
                    <a:lstStyle/>
                    <a:p>
                      <a:pPr>
                        <a:lnSpc>
                          <a:spcPct val="107000"/>
                        </a:lnSpc>
                        <a:spcAft>
                          <a:spcPts val="0"/>
                        </a:spcAft>
                      </a:pPr>
                      <a:r>
                        <a:rPr lang="ro-RO" sz="1200">
                          <a:effectLst/>
                        </a:rPr>
                        <a:t>Acordare de susținere și ajutor moral, psihologic sau chiar și material</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o-RO" sz="1200">
                          <a:effectLst/>
                        </a:rPr>
                        <a:t>Indiferența sau neîncrederea din societate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955668"/>
                  </a:ext>
                </a:extLst>
              </a:tr>
              <a:tr h="720008">
                <a:tc>
                  <a:txBody>
                    <a:bodyPr/>
                    <a:lstStyle/>
                    <a:p>
                      <a:pPr>
                        <a:lnSpc>
                          <a:spcPct val="107000"/>
                        </a:lnSpc>
                        <a:spcAft>
                          <a:spcPts val="0"/>
                        </a:spcAft>
                      </a:pPr>
                      <a:r>
                        <a:rPr lang="ro-RO" sz="1200">
                          <a:effectLst/>
                        </a:rPr>
                        <a:t>Finanțări externe și implementarea diferitor programe internaționale pentru apărarea drepturilor</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o-RO" sz="1200">
                          <a:effectLst/>
                        </a:rPr>
                        <a:t>Insuficiență de resurse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7049478"/>
                  </a:ext>
                </a:extLst>
              </a:tr>
              <a:tr h="231819">
                <a:tc>
                  <a:txBody>
                    <a:bodyPr/>
                    <a:lstStyle/>
                    <a:p>
                      <a:pPr>
                        <a:lnSpc>
                          <a:spcPct val="107000"/>
                        </a:lnSpc>
                        <a:spcAft>
                          <a:spcPts val="0"/>
                        </a:spcAft>
                      </a:pPr>
                      <a:r>
                        <a:rPr lang="ro-RO" sz="1200">
                          <a:effectLst/>
                        </a:rPr>
                        <a:t>Micșorarea tensiunii sociale din societate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o-RO" sz="1200">
                          <a:effectLst/>
                        </a:rPr>
                        <a:t> </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4373297"/>
                  </a:ext>
                </a:extLst>
              </a:tr>
              <a:tr h="231819">
                <a:tc>
                  <a:txBody>
                    <a:bodyPr/>
                    <a:lstStyle/>
                    <a:p>
                      <a:pPr>
                        <a:lnSpc>
                          <a:spcPct val="107000"/>
                        </a:lnSpc>
                        <a:spcAft>
                          <a:spcPts val="0"/>
                        </a:spcAft>
                      </a:pPr>
                      <a:r>
                        <a:rPr lang="ro-RO" sz="1200">
                          <a:effectLst/>
                        </a:rPr>
                        <a:t>Potențial de dezvoltare a unei societăți civile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o-RO" sz="1200" dirty="0">
                          <a:effectLst/>
                        </a:rPr>
                        <a:t> </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9614651"/>
                  </a:ext>
                </a:extLst>
              </a:tr>
            </a:tbl>
          </a:graphicData>
        </a:graphic>
      </p:graphicFrame>
      <p:graphicFrame>
        <p:nvGraphicFramePr>
          <p:cNvPr id="11" name="Table 10">
            <a:extLst>
              <a:ext uri="{FF2B5EF4-FFF2-40B4-BE49-F238E27FC236}">
                <a16:creationId xmlns:a16="http://schemas.microsoft.com/office/drawing/2014/main" id="{4BBE567A-AAFD-4829-80BC-DB3E988FA814}"/>
              </a:ext>
            </a:extLst>
          </p:cNvPr>
          <p:cNvGraphicFramePr>
            <a:graphicFrameLocks noGrp="1"/>
          </p:cNvGraphicFramePr>
          <p:nvPr>
            <p:extLst>
              <p:ext uri="{D42A27DB-BD31-4B8C-83A1-F6EECF244321}">
                <p14:modId xmlns:p14="http://schemas.microsoft.com/office/powerpoint/2010/main" val="995057817"/>
              </p:ext>
            </p:extLst>
          </p:nvPr>
        </p:nvGraphicFramePr>
        <p:xfrm>
          <a:off x="5662568" y="4209131"/>
          <a:ext cx="6529431" cy="371730"/>
        </p:xfrm>
        <a:graphic>
          <a:graphicData uri="http://schemas.openxmlformats.org/drawingml/2006/table">
            <a:tbl>
              <a:tblPr firstRow="1" firstCol="1" bandRow="1">
                <a:tableStyleId>{B301B821-A1FF-4177-AEE7-76D212191A09}</a:tableStyleId>
              </a:tblPr>
              <a:tblGrid>
                <a:gridCol w="2176254">
                  <a:extLst>
                    <a:ext uri="{9D8B030D-6E8A-4147-A177-3AD203B41FA5}">
                      <a16:colId xmlns:a16="http://schemas.microsoft.com/office/drawing/2014/main" val="1408271296"/>
                    </a:ext>
                  </a:extLst>
                </a:gridCol>
                <a:gridCol w="2176254">
                  <a:extLst>
                    <a:ext uri="{9D8B030D-6E8A-4147-A177-3AD203B41FA5}">
                      <a16:colId xmlns:a16="http://schemas.microsoft.com/office/drawing/2014/main" val="2622731654"/>
                    </a:ext>
                  </a:extLst>
                </a:gridCol>
                <a:gridCol w="2176923">
                  <a:extLst>
                    <a:ext uri="{9D8B030D-6E8A-4147-A177-3AD203B41FA5}">
                      <a16:colId xmlns:a16="http://schemas.microsoft.com/office/drawing/2014/main" val="668854205"/>
                    </a:ext>
                  </a:extLst>
                </a:gridCol>
              </a:tblGrid>
              <a:tr h="0">
                <a:tc>
                  <a:txBody>
                    <a:bodyPr/>
                    <a:lstStyle/>
                    <a:p>
                      <a:pPr>
                        <a:lnSpc>
                          <a:spcPct val="107000"/>
                        </a:lnSpc>
                        <a:spcAft>
                          <a:spcPts val="0"/>
                        </a:spcAft>
                      </a:pPr>
                      <a:r>
                        <a:rPr lang="ro-RO" sz="1200">
                          <a:effectLst/>
                        </a:rPr>
                        <a:t>Forțe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o-RO" sz="1200">
                          <a:effectLst/>
                        </a:rPr>
                        <a:t>PRO</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o-RO" sz="1200">
                          <a:effectLst/>
                        </a:rPr>
                        <a:t>CONTRA</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2323218"/>
                  </a:ext>
                </a:extLst>
              </a:tr>
              <a:tr h="0">
                <a:tc>
                  <a:txBody>
                    <a:bodyPr/>
                    <a:lstStyle/>
                    <a:p>
                      <a:pPr>
                        <a:lnSpc>
                          <a:spcPct val="107000"/>
                        </a:lnSpc>
                        <a:spcAft>
                          <a:spcPts val="0"/>
                        </a:spcAft>
                      </a:pPr>
                      <a:r>
                        <a:rPr lang="ro-RO" sz="1200">
                          <a:effectLst/>
                        </a:rPr>
                        <a:t>Punctaj acumulat</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o-RO" sz="1200">
                          <a:effectLst/>
                        </a:rPr>
                        <a:t>92</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o-RO" sz="1200" dirty="0">
                          <a:effectLst/>
                        </a:rPr>
                        <a:t>68</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6192473"/>
                  </a:ext>
                </a:extLst>
              </a:tr>
            </a:tbl>
          </a:graphicData>
        </a:graphic>
      </p:graphicFrame>
    </p:spTree>
    <p:extLst>
      <p:ext uri="{BB962C8B-B14F-4D97-AF65-F5344CB8AC3E}">
        <p14:creationId xmlns:p14="http://schemas.microsoft.com/office/powerpoint/2010/main" val="214944588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ro-RO" dirty="0"/>
              <a:t>Problemele depistate</a:t>
            </a:r>
            <a:endParaRPr lang="en-US" dirty="0"/>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p:txBody>
          <a:bodyPr/>
          <a:lstStyle/>
          <a:p>
            <a:r>
              <a:rPr lang="en-US" dirty="0"/>
              <a:t>LOREM IPSUM DOLOR SIT AMET, CONSECTETUER ADIPISCING ELIT</a:t>
            </a:r>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a:t>
            </a:r>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ADD A FOOTER</a:t>
            </a:r>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p>
        </p:txBody>
      </p:sp>
      <p:graphicFrame>
        <p:nvGraphicFramePr>
          <p:cNvPr id="4" name="Table 3">
            <a:extLst>
              <a:ext uri="{FF2B5EF4-FFF2-40B4-BE49-F238E27FC236}">
                <a16:creationId xmlns:a16="http://schemas.microsoft.com/office/drawing/2014/main" id="{EB464B1E-8D52-4D77-A896-D3AD6E0F2440}"/>
              </a:ext>
            </a:extLst>
          </p:cNvPr>
          <p:cNvGraphicFramePr>
            <a:graphicFrameLocks noGrp="1"/>
          </p:cNvGraphicFramePr>
          <p:nvPr>
            <p:extLst>
              <p:ext uri="{D42A27DB-BD31-4B8C-83A1-F6EECF244321}">
                <p14:modId xmlns:p14="http://schemas.microsoft.com/office/powerpoint/2010/main" val="2003226532"/>
              </p:ext>
            </p:extLst>
          </p:nvPr>
        </p:nvGraphicFramePr>
        <p:xfrm>
          <a:off x="5956182" y="0"/>
          <a:ext cx="6230122" cy="4664278"/>
        </p:xfrm>
        <a:graphic>
          <a:graphicData uri="http://schemas.openxmlformats.org/drawingml/2006/table">
            <a:tbl>
              <a:tblPr firstRow="1" firstCol="1" bandRow="1">
                <a:tableStyleId>{B301B821-A1FF-4177-AEE7-76D212191A09}</a:tableStyleId>
              </a:tblPr>
              <a:tblGrid>
                <a:gridCol w="1691409">
                  <a:extLst>
                    <a:ext uri="{9D8B030D-6E8A-4147-A177-3AD203B41FA5}">
                      <a16:colId xmlns:a16="http://schemas.microsoft.com/office/drawing/2014/main" val="3440365838"/>
                    </a:ext>
                  </a:extLst>
                </a:gridCol>
                <a:gridCol w="788925">
                  <a:extLst>
                    <a:ext uri="{9D8B030D-6E8A-4147-A177-3AD203B41FA5}">
                      <a16:colId xmlns:a16="http://schemas.microsoft.com/office/drawing/2014/main" val="1724053650"/>
                    </a:ext>
                  </a:extLst>
                </a:gridCol>
                <a:gridCol w="931172">
                  <a:extLst>
                    <a:ext uri="{9D8B030D-6E8A-4147-A177-3AD203B41FA5}">
                      <a16:colId xmlns:a16="http://schemas.microsoft.com/office/drawing/2014/main" val="1380484684"/>
                    </a:ext>
                  </a:extLst>
                </a:gridCol>
                <a:gridCol w="930574">
                  <a:extLst>
                    <a:ext uri="{9D8B030D-6E8A-4147-A177-3AD203B41FA5}">
                      <a16:colId xmlns:a16="http://schemas.microsoft.com/office/drawing/2014/main" val="1372338774"/>
                    </a:ext>
                  </a:extLst>
                </a:gridCol>
                <a:gridCol w="918620">
                  <a:extLst>
                    <a:ext uri="{9D8B030D-6E8A-4147-A177-3AD203B41FA5}">
                      <a16:colId xmlns:a16="http://schemas.microsoft.com/office/drawing/2014/main" val="3762363839"/>
                    </a:ext>
                  </a:extLst>
                </a:gridCol>
                <a:gridCol w="969422">
                  <a:extLst>
                    <a:ext uri="{9D8B030D-6E8A-4147-A177-3AD203B41FA5}">
                      <a16:colId xmlns:a16="http://schemas.microsoft.com/office/drawing/2014/main" val="1564585934"/>
                    </a:ext>
                  </a:extLst>
                </a:gridCol>
              </a:tblGrid>
              <a:tr h="412477">
                <a:tc>
                  <a:txBody>
                    <a:bodyPr/>
                    <a:lstStyle/>
                    <a:p>
                      <a:pPr algn="ctr">
                        <a:lnSpc>
                          <a:spcPct val="107000"/>
                        </a:lnSpc>
                        <a:spcAft>
                          <a:spcPts val="0"/>
                        </a:spcAft>
                      </a:pPr>
                      <a:r>
                        <a:rPr lang="ro-RO" sz="1100">
                          <a:effectLst/>
                        </a:rPr>
                        <a:t> </a:t>
                      </a:r>
                      <a:endParaRPr lang="ru-MD" sz="1100">
                        <a:effectLst/>
                      </a:endParaRPr>
                    </a:p>
                    <a:p>
                      <a:pPr algn="ctr">
                        <a:lnSpc>
                          <a:spcPct val="107000"/>
                        </a:lnSpc>
                        <a:spcAft>
                          <a:spcPts val="0"/>
                        </a:spcAft>
                      </a:pPr>
                      <a:r>
                        <a:rPr lang="ro-RO" sz="1100">
                          <a:effectLst/>
                        </a:rPr>
                        <a:t>Problema</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tc>
                <a:tc>
                  <a:txBody>
                    <a:bodyPr/>
                    <a:lstStyle/>
                    <a:p>
                      <a:pPr algn="ctr">
                        <a:lnSpc>
                          <a:spcPct val="107000"/>
                        </a:lnSpc>
                        <a:spcAft>
                          <a:spcPts val="0"/>
                        </a:spcAft>
                      </a:pPr>
                      <a:r>
                        <a:rPr lang="ro-RO" sz="1100">
                          <a:effectLst/>
                        </a:rPr>
                        <a:t>Ulmanu Cristian</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tc>
                <a:tc>
                  <a:txBody>
                    <a:bodyPr/>
                    <a:lstStyle/>
                    <a:p>
                      <a:pPr algn="ctr">
                        <a:lnSpc>
                          <a:spcPct val="107000"/>
                        </a:lnSpc>
                        <a:spcAft>
                          <a:spcPts val="0"/>
                        </a:spcAft>
                      </a:pPr>
                      <a:r>
                        <a:rPr lang="ro-RO" sz="1100">
                          <a:effectLst/>
                        </a:rPr>
                        <a:t>Zbîrnea</a:t>
                      </a:r>
                      <a:endParaRPr lang="ru-MD" sz="1100">
                        <a:effectLst/>
                      </a:endParaRPr>
                    </a:p>
                    <a:p>
                      <a:pPr algn="ctr">
                        <a:lnSpc>
                          <a:spcPct val="107000"/>
                        </a:lnSpc>
                        <a:spcAft>
                          <a:spcPts val="0"/>
                        </a:spcAft>
                      </a:pPr>
                      <a:r>
                        <a:rPr lang="ro-RO" sz="1100">
                          <a:effectLst/>
                        </a:rPr>
                        <a:t>Mihai</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tc>
                <a:tc>
                  <a:txBody>
                    <a:bodyPr/>
                    <a:lstStyle/>
                    <a:p>
                      <a:pPr algn="ctr">
                        <a:lnSpc>
                          <a:spcPct val="107000"/>
                        </a:lnSpc>
                        <a:spcAft>
                          <a:spcPts val="0"/>
                        </a:spcAft>
                      </a:pPr>
                      <a:r>
                        <a:rPr lang="ro-RO" sz="1100">
                          <a:effectLst/>
                        </a:rPr>
                        <a:t>Tcaciuc </a:t>
                      </a:r>
                      <a:endParaRPr lang="ru-MD" sz="1100">
                        <a:effectLst/>
                      </a:endParaRPr>
                    </a:p>
                    <a:p>
                      <a:pPr algn="ctr">
                        <a:lnSpc>
                          <a:spcPct val="107000"/>
                        </a:lnSpc>
                        <a:spcAft>
                          <a:spcPts val="0"/>
                        </a:spcAft>
                      </a:pPr>
                      <a:r>
                        <a:rPr lang="ro-RO" sz="1100">
                          <a:effectLst/>
                        </a:rPr>
                        <a:t>Maxim</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tc>
                <a:tc>
                  <a:txBody>
                    <a:bodyPr/>
                    <a:lstStyle/>
                    <a:p>
                      <a:pPr algn="ctr">
                        <a:lnSpc>
                          <a:spcPct val="107000"/>
                        </a:lnSpc>
                        <a:spcAft>
                          <a:spcPts val="0"/>
                        </a:spcAft>
                      </a:pPr>
                      <a:r>
                        <a:rPr lang="ro-RO" sz="1100">
                          <a:effectLst/>
                        </a:rPr>
                        <a:t>Media</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tc>
                <a:tc>
                  <a:txBody>
                    <a:bodyPr/>
                    <a:lstStyle/>
                    <a:p>
                      <a:pPr algn="ctr">
                        <a:lnSpc>
                          <a:spcPct val="107000"/>
                        </a:lnSpc>
                        <a:spcAft>
                          <a:spcPts val="0"/>
                        </a:spcAft>
                      </a:pPr>
                      <a:r>
                        <a:rPr lang="ro-RO" sz="1100">
                          <a:effectLst/>
                        </a:rPr>
                        <a:t>Prioritate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tc>
                <a:extLst>
                  <a:ext uri="{0D108BD9-81ED-4DB2-BD59-A6C34878D82A}">
                    <a16:rowId xmlns:a16="http://schemas.microsoft.com/office/drawing/2014/main" val="1256320999"/>
                  </a:ext>
                </a:extLst>
              </a:tr>
              <a:tr h="1216269">
                <a:tc>
                  <a:txBody>
                    <a:bodyPr/>
                    <a:lstStyle/>
                    <a:p>
                      <a:pPr>
                        <a:lnSpc>
                          <a:spcPct val="107000"/>
                        </a:lnSpc>
                        <a:spcAft>
                          <a:spcPts val="0"/>
                        </a:spcAft>
                      </a:pPr>
                      <a:r>
                        <a:rPr lang="ro-RO" sz="1200">
                          <a:effectLst/>
                        </a:rPr>
                        <a:t>Lipsa unui mecanism de soluționare a problemelor economice și sociale din țară provocate de către crize.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tc>
                <a:tc>
                  <a:txBody>
                    <a:bodyPr/>
                    <a:lstStyle/>
                    <a:p>
                      <a:pPr algn="ctr">
                        <a:lnSpc>
                          <a:spcPct val="107000"/>
                        </a:lnSpc>
                        <a:spcAft>
                          <a:spcPts val="0"/>
                        </a:spcAft>
                      </a:pPr>
                      <a:r>
                        <a:rPr lang="ro-RO" sz="1200">
                          <a:effectLst/>
                        </a:rPr>
                        <a:t>10</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tc>
                  <a:txBody>
                    <a:bodyPr/>
                    <a:lstStyle/>
                    <a:p>
                      <a:pPr algn="ctr">
                        <a:lnSpc>
                          <a:spcPct val="107000"/>
                        </a:lnSpc>
                        <a:spcAft>
                          <a:spcPts val="0"/>
                        </a:spcAft>
                      </a:pPr>
                      <a:r>
                        <a:rPr lang="ro-RO" sz="1200">
                          <a:effectLst/>
                        </a:rPr>
                        <a:t>8</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tc>
                  <a:txBody>
                    <a:bodyPr/>
                    <a:lstStyle/>
                    <a:p>
                      <a:pPr algn="ctr">
                        <a:lnSpc>
                          <a:spcPct val="107000"/>
                        </a:lnSpc>
                        <a:spcAft>
                          <a:spcPts val="0"/>
                        </a:spcAft>
                      </a:pPr>
                      <a:r>
                        <a:rPr lang="ro-RO" sz="1200">
                          <a:effectLst/>
                        </a:rPr>
                        <a:t>8</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tc>
                  <a:txBody>
                    <a:bodyPr/>
                    <a:lstStyle/>
                    <a:p>
                      <a:pPr algn="ctr">
                        <a:lnSpc>
                          <a:spcPct val="107000"/>
                        </a:lnSpc>
                        <a:spcAft>
                          <a:spcPts val="0"/>
                        </a:spcAft>
                      </a:pPr>
                      <a:r>
                        <a:rPr lang="ro-RO" sz="1200">
                          <a:effectLst/>
                        </a:rPr>
                        <a:t>8.66</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tc>
                  <a:txBody>
                    <a:bodyPr/>
                    <a:lstStyle/>
                    <a:p>
                      <a:pPr algn="ctr">
                        <a:lnSpc>
                          <a:spcPct val="107000"/>
                        </a:lnSpc>
                        <a:spcAft>
                          <a:spcPts val="0"/>
                        </a:spcAft>
                      </a:pPr>
                      <a:r>
                        <a:rPr lang="ro-RO" sz="1200">
                          <a:effectLst/>
                        </a:rPr>
                        <a:t>3</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extLst>
                  <a:ext uri="{0D108BD9-81ED-4DB2-BD59-A6C34878D82A}">
                    <a16:rowId xmlns:a16="http://schemas.microsoft.com/office/drawing/2014/main" val="1154615988"/>
                  </a:ext>
                </a:extLst>
              </a:tr>
              <a:tr h="1216269">
                <a:tc>
                  <a:txBody>
                    <a:bodyPr/>
                    <a:lstStyle/>
                    <a:p>
                      <a:pPr>
                        <a:lnSpc>
                          <a:spcPct val="107000"/>
                        </a:lnSpc>
                        <a:spcAft>
                          <a:spcPts val="0"/>
                        </a:spcAft>
                      </a:pPr>
                      <a:r>
                        <a:rPr lang="ro-RO" sz="1200">
                          <a:effectLst/>
                        </a:rPr>
                        <a:t>Lipsa de platformă online de informare, schimb de experiență și ajutor reciproc dintre persoanele afectate de criza economică.</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tc>
                <a:tc>
                  <a:txBody>
                    <a:bodyPr/>
                    <a:lstStyle/>
                    <a:p>
                      <a:pPr algn="ctr">
                        <a:lnSpc>
                          <a:spcPct val="107000"/>
                        </a:lnSpc>
                        <a:spcAft>
                          <a:spcPts val="0"/>
                        </a:spcAft>
                      </a:pPr>
                      <a:r>
                        <a:rPr lang="ro-RO" sz="1200">
                          <a:effectLst/>
                        </a:rPr>
                        <a:t>18</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tc>
                  <a:txBody>
                    <a:bodyPr/>
                    <a:lstStyle/>
                    <a:p>
                      <a:pPr algn="ctr">
                        <a:lnSpc>
                          <a:spcPct val="107000"/>
                        </a:lnSpc>
                        <a:spcAft>
                          <a:spcPts val="0"/>
                        </a:spcAft>
                      </a:pPr>
                      <a:r>
                        <a:rPr lang="ro-RO" sz="1200">
                          <a:effectLst/>
                        </a:rPr>
                        <a:t>19</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tc>
                  <a:txBody>
                    <a:bodyPr/>
                    <a:lstStyle/>
                    <a:p>
                      <a:pPr algn="ctr">
                        <a:lnSpc>
                          <a:spcPct val="107000"/>
                        </a:lnSpc>
                        <a:spcAft>
                          <a:spcPts val="0"/>
                        </a:spcAft>
                      </a:pPr>
                      <a:r>
                        <a:rPr lang="ro-RO" sz="1200">
                          <a:effectLst/>
                        </a:rPr>
                        <a:t>18</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tc>
                  <a:txBody>
                    <a:bodyPr/>
                    <a:lstStyle/>
                    <a:p>
                      <a:pPr algn="ctr">
                        <a:lnSpc>
                          <a:spcPct val="107000"/>
                        </a:lnSpc>
                        <a:spcAft>
                          <a:spcPts val="0"/>
                        </a:spcAft>
                      </a:pPr>
                      <a:r>
                        <a:rPr lang="ro-RO" sz="1200">
                          <a:effectLst/>
                        </a:rPr>
                        <a:t>18.33</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tc>
                  <a:txBody>
                    <a:bodyPr/>
                    <a:lstStyle/>
                    <a:p>
                      <a:pPr algn="ctr">
                        <a:lnSpc>
                          <a:spcPct val="107000"/>
                        </a:lnSpc>
                        <a:spcAft>
                          <a:spcPts val="0"/>
                        </a:spcAft>
                      </a:pPr>
                      <a:r>
                        <a:rPr lang="ro-RO" sz="1200">
                          <a:effectLst/>
                        </a:rPr>
                        <a:t>1</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extLst>
                  <a:ext uri="{0D108BD9-81ED-4DB2-BD59-A6C34878D82A}">
                    <a16:rowId xmlns:a16="http://schemas.microsoft.com/office/drawing/2014/main" val="3682703780"/>
                  </a:ext>
                </a:extLst>
              </a:tr>
              <a:tr h="1011844">
                <a:tc>
                  <a:txBody>
                    <a:bodyPr/>
                    <a:lstStyle/>
                    <a:p>
                      <a:pPr>
                        <a:lnSpc>
                          <a:spcPct val="107000"/>
                        </a:lnSpc>
                        <a:spcAft>
                          <a:spcPts val="0"/>
                        </a:spcAft>
                      </a:pPr>
                      <a:r>
                        <a:rPr lang="ro-RO" sz="1200">
                          <a:effectLst/>
                        </a:rPr>
                        <a:t>Lipsa de organizații puternice ce ar lupta pentru drepturile și bunăstarea oamenilor afectați.</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tc>
                <a:tc>
                  <a:txBody>
                    <a:bodyPr/>
                    <a:lstStyle/>
                    <a:p>
                      <a:pPr algn="ctr">
                        <a:lnSpc>
                          <a:spcPct val="107000"/>
                        </a:lnSpc>
                        <a:spcAft>
                          <a:spcPts val="0"/>
                        </a:spcAft>
                      </a:pPr>
                      <a:r>
                        <a:rPr lang="ro-RO" sz="1200" dirty="0">
                          <a:effectLst/>
                        </a:rPr>
                        <a:t>11</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tc>
                  <a:txBody>
                    <a:bodyPr/>
                    <a:lstStyle/>
                    <a:p>
                      <a:pPr algn="ctr">
                        <a:lnSpc>
                          <a:spcPct val="107000"/>
                        </a:lnSpc>
                        <a:spcAft>
                          <a:spcPts val="0"/>
                        </a:spcAft>
                      </a:pPr>
                      <a:r>
                        <a:rPr lang="ro-RO" sz="1200">
                          <a:effectLst/>
                        </a:rPr>
                        <a:t>11</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tc>
                  <a:txBody>
                    <a:bodyPr/>
                    <a:lstStyle/>
                    <a:p>
                      <a:pPr algn="ctr">
                        <a:lnSpc>
                          <a:spcPct val="107000"/>
                        </a:lnSpc>
                        <a:spcAft>
                          <a:spcPts val="0"/>
                        </a:spcAft>
                      </a:pPr>
                      <a:r>
                        <a:rPr lang="ro-RO" sz="1200">
                          <a:effectLst/>
                        </a:rPr>
                        <a:t>14</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tc>
                  <a:txBody>
                    <a:bodyPr/>
                    <a:lstStyle/>
                    <a:p>
                      <a:pPr algn="ctr">
                        <a:lnSpc>
                          <a:spcPct val="107000"/>
                        </a:lnSpc>
                        <a:spcAft>
                          <a:spcPts val="0"/>
                        </a:spcAft>
                      </a:pPr>
                      <a:r>
                        <a:rPr lang="ro-RO" sz="1200">
                          <a:effectLst/>
                        </a:rPr>
                        <a:t>12</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tc>
                  <a:txBody>
                    <a:bodyPr/>
                    <a:lstStyle/>
                    <a:p>
                      <a:pPr algn="ctr">
                        <a:lnSpc>
                          <a:spcPct val="107000"/>
                        </a:lnSpc>
                        <a:spcAft>
                          <a:spcPts val="0"/>
                        </a:spcAft>
                      </a:pPr>
                      <a:r>
                        <a:rPr lang="ro-RO" sz="1200">
                          <a:effectLst/>
                        </a:rPr>
                        <a:t>2</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extLst>
                  <a:ext uri="{0D108BD9-81ED-4DB2-BD59-A6C34878D82A}">
                    <a16:rowId xmlns:a16="http://schemas.microsoft.com/office/drawing/2014/main" val="2626246643"/>
                  </a:ext>
                </a:extLst>
              </a:tr>
              <a:tr h="807419">
                <a:tc>
                  <a:txBody>
                    <a:bodyPr/>
                    <a:lstStyle/>
                    <a:p>
                      <a:pPr>
                        <a:lnSpc>
                          <a:spcPct val="107000"/>
                        </a:lnSpc>
                        <a:spcAft>
                          <a:spcPts val="0"/>
                        </a:spcAft>
                      </a:pPr>
                      <a:r>
                        <a:rPr lang="ro-RO" sz="1200" dirty="0">
                          <a:effectLst/>
                        </a:rPr>
                        <a:t>Lipsa de scocietate civilă structurată orientată pe dezvoltarea comună a societății. </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tc>
                <a:tc>
                  <a:txBody>
                    <a:bodyPr/>
                    <a:lstStyle/>
                    <a:p>
                      <a:pPr algn="ctr">
                        <a:lnSpc>
                          <a:spcPct val="107000"/>
                        </a:lnSpc>
                        <a:spcAft>
                          <a:spcPts val="0"/>
                        </a:spcAft>
                      </a:pPr>
                      <a:r>
                        <a:rPr lang="ro-RO" sz="1200">
                          <a:effectLst/>
                        </a:rPr>
                        <a:t>9</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tc>
                  <a:txBody>
                    <a:bodyPr/>
                    <a:lstStyle/>
                    <a:p>
                      <a:pPr algn="ctr">
                        <a:lnSpc>
                          <a:spcPct val="107000"/>
                        </a:lnSpc>
                        <a:spcAft>
                          <a:spcPts val="0"/>
                        </a:spcAft>
                      </a:pPr>
                      <a:r>
                        <a:rPr lang="ro-RO" sz="1200">
                          <a:effectLst/>
                        </a:rPr>
                        <a:t>8</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tc>
                  <a:txBody>
                    <a:bodyPr/>
                    <a:lstStyle/>
                    <a:p>
                      <a:pPr algn="ctr">
                        <a:lnSpc>
                          <a:spcPct val="107000"/>
                        </a:lnSpc>
                        <a:spcAft>
                          <a:spcPts val="0"/>
                        </a:spcAft>
                      </a:pPr>
                      <a:r>
                        <a:rPr lang="ro-RO" sz="1200">
                          <a:effectLst/>
                        </a:rPr>
                        <a:t>8</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tc>
                  <a:txBody>
                    <a:bodyPr/>
                    <a:lstStyle/>
                    <a:p>
                      <a:pPr algn="ctr">
                        <a:lnSpc>
                          <a:spcPct val="107000"/>
                        </a:lnSpc>
                        <a:spcAft>
                          <a:spcPts val="0"/>
                        </a:spcAft>
                      </a:pPr>
                      <a:r>
                        <a:rPr lang="ro-RO" sz="1200">
                          <a:effectLst/>
                        </a:rPr>
                        <a:t>8.33</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tc>
                  <a:txBody>
                    <a:bodyPr/>
                    <a:lstStyle/>
                    <a:p>
                      <a:pPr algn="ctr">
                        <a:lnSpc>
                          <a:spcPct val="107000"/>
                        </a:lnSpc>
                        <a:spcAft>
                          <a:spcPts val="0"/>
                        </a:spcAft>
                      </a:pPr>
                      <a:r>
                        <a:rPr lang="ro-RO" sz="1200" dirty="0">
                          <a:effectLst/>
                        </a:rPr>
                        <a:t>4</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449" marR="68449" marT="0" marB="0" anchor="ctr"/>
                </a:tc>
                <a:extLst>
                  <a:ext uri="{0D108BD9-81ED-4DB2-BD59-A6C34878D82A}">
                    <a16:rowId xmlns:a16="http://schemas.microsoft.com/office/drawing/2014/main" val="4272948026"/>
                  </a:ext>
                </a:extLst>
              </a:tr>
            </a:tbl>
          </a:graphicData>
        </a:graphic>
      </p:graphicFrame>
      <p:pic>
        <p:nvPicPr>
          <p:cNvPr id="11" name="Picture 10">
            <a:extLst>
              <a:ext uri="{FF2B5EF4-FFF2-40B4-BE49-F238E27FC236}">
                <a16:creationId xmlns:a16="http://schemas.microsoft.com/office/drawing/2014/main" id="{DBCC3621-1D0B-41AB-B0E8-5331E74DE436}"/>
              </a:ext>
            </a:extLst>
          </p:cNvPr>
          <p:cNvPicPr/>
          <p:nvPr/>
        </p:nvPicPr>
        <p:blipFill>
          <a:blip r:embed="rId2"/>
          <a:stretch>
            <a:fillRect/>
          </a:stretch>
        </p:blipFill>
        <p:spPr>
          <a:xfrm>
            <a:off x="-1" y="3152219"/>
            <a:ext cx="5956183" cy="3705781"/>
          </a:xfrm>
          <a:prstGeom prst="rect">
            <a:avLst/>
          </a:prstGeom>
        </p:spPr>
      </p:pic>
    </p:spTree>
    <p:extLst>
      <p:ext uri="{BB962C8B-B14F-4D97-AF65-F5344CB8AC3E}">
        <p14:creationId xmlns:p14="http://schemas.microsoft.com/office/powerpoint/2010/main" val="29051119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a:xfrm>
            <a:off x="633823" y="1697072"/>
            <a:ext cx="5021940" cy="804338"/>
          </a:xfrm>
        </p:spPr>
        <p:txBody>
          <a:bodyPr/>
          <a:lstStyle/>
          <a:p>
            <a:r>
              <a:rPr lang="ro-RO" dirty="0"/>
              <a:t>Strategia aleasă</a:t>
            </a:r>
            <a:endParaRPr lang="en-US" dirty="0"/>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p:txBody>
          <a:bodyPr/>
          <a:lstStyle/>
          <a:p>
            <a:r>
              <a:rPr lang="en-US" dirty="0"/>
              <a:t>LOREM IPSUM DOLOR SIT AMET, CONSECTETUER ADIPISCING ELIT</a:t>
            </a:r>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a:t>
            </a:r>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ADD A FOOTER</a:t>
            </a:r>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p>
        </p:txBody>
      </p:sp>
      <p:graphicFrame>
        <p:nvGraphicFramePr>
          <p:cNvPr id="9" name="Table 8">
            <a:extLst>
              <a:ext uri="{FF2B5EF4-FFF2-40B4-BE49-F238E27FC236}">
                <a16:creationId xmlns:a16="http://schemas.microsoft.com/office/drawing/2014/main" id="{64972DBF-3F26-42FB-8DBA-A1F10E37381B}"/>
              </a:ext>
            </a:extLst>
          </p:cNvPr>
          <p:cNvGraphicFramePr>
            <a:graphicFrameLocks noGrp="1"/>
          </p:cNvGraphicFramePr>
          <p:nvPr>
            <p:extLst>
              <p:ext uri="{D42A27DB-BD31-4B8C-83A1-F6EECF244321}">
                <p14:modId xmlns:p14="http://schemas.microsoft.com/office/powerpoint/2010/main" val="1548105397"/>
              </p:ext>
            </p:extLst>
          </p:nvPr>
        </p:nvGraphicFramePr>
        <p:xfrm>
          <a:off x="0" y="2835718"/>
          <a:ext cx="5427677" cy="4022282"/>
        </p:xfrm>
        <a:graphic>
          <a:graphicData uri="http://schemas.openxmlformats.org/drawingml/2006/table">
            <a:tbl>
              <a:tblPr firstRow="1" firstCol="1" bandRow="1">
                <a:tableStyleId>{B301B821-A1FF-4177-AEE7-76D212191A09}</a:tableStyleId>
              </a:tblPr>
              <a:tblGrid>
                <a:gridCol w="1493100">
                  <a:extLst>
                    <a:ext uri="{9D8B030D-6E8A-4147-A177-3AD203B41FA5}">
                      <a16:colId xmlns:a16="http://schemas.microsoft.com/office/drawing/2014/main" val="2435120039"/>
                    </a:ext>
                  </a:extLst>
                </a:gridCol>
                <a:gridCol w="635869">
                  <a:extLst>
                    <a:ext uri="{9D8B030D-6E8A-4147-A177-3AD203B41FA5}">
                      <a16:colId xmlns:a16="http://schemas.microsoft.com/office/drawing/2014/main" val="3954104528"/>
                    </a:ext>
                  </a:extLst>
                </a:gridCol>
                <a:gridCol w="818709">
                  <a:extLst>
                    <a:ext uri="{9D8B030D-6E8A-4147-A177-3AD203B41FA5}">
                      <a16:colId xmlns:a16="http://schemas.microsoft.com/office/drawing/2014/main" val="4101243675"/>
                    </a:ext>
                  </a:extLst>
                </a:gridCol>
                <a:gridCol w="818709">
                  <a:extLst>
                    <a:ext uri="{9D8B030D-6E8A-4147-A177-3AD203B41FA5}">
                      <a16:colId xmlns:a16="http://schemas.microsoft.com/office/drawing/2014/main" val="4207841978"/>
                    </a:ext>
                  </a:extLst>
                </a:gridCol>
                <a:gridCol w="812198">
                  <a:extLst>
                    <a:ext uri="{9D8B030D-6E8A-4147-A177-3AD203B41FA5}">
                      <a16:colId xmlns:a16="http://schemas.microsoft.com/office/drawing/2014/main" val="1924554423"/>
                    </a:ext>
                  </a:extLst>
                </a:gridCol>
                <a:gridCol w="849092">
                  <a:extLst>
                    <a:ext uri="{9D8B030D-6E8A-4147-A177-3AD203B41FA5}">
                      <a16:colId xmlns:a16="http://schemas.microsoft.com/office/drawing/2014/main" val="2704758907"/>
                    </a:ext>
                  </a:extLst>
                </a:gridCol>
              </a:tblGrid>
              <a:tr h="517525">
                <a:tc>
                  <a:txBody>
                    <a:bodyPr/>
                    <a:lstStyle/>
                    <a:p>
                      <a:pPr algn="ctr">
                        <a:lnSpc>
                          <a:spcPct val="107000"/>
                        </a:lnSpc>
                        <a:spcAft>
                          <a:spcPts val="0"/>
                        </a:spcAft>
                      </a:pPr>
                      <a:r>
                        <a:rPr lang="ro-RO" sz="1100" dirty="0">
                          <a:effectLst/>
                        </a:rPr>
                        <a:t> </a:t>
                      </a:r>
                      <a:endParaRPr lang="ru-MD" sz="1100" dirty="0">
                        <a:effectLst/>
                      </a:endParaRPr>
                    </a:p>
                    <a:p>
                      <a:pPr algn="ctr">
                        <a:lnSpc>
                          <a:spcPct val="107000"/>
                        </a:lnSpc>
                        <a:spcAft>
                          <a:spcPts val="0"/>
                        </a:spcAft>
                      </a:pPr>
                      <a:r>
                        <a:rPr lang="ro-RO" sz="1100" dirty="0">
                          <a:effectLst/>
                        </a:rPr>
                        <a:t>Strategia</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o-RO" sz="1100">
                          <a:effectLst/>
                        </a:rPr>
                        <a:t> </a:t>
                      </a:r>
                      <a:endParaRPr lang="ru-MD" sz="1100">
                        <a:effectLst/>
                      </a:endParaRPr>
                    </a:p>
                    <a:p>
                      <a:pPr algn="ctr">
                        <a:lnSpc>
                          <a:spcPct val="107000"/>
                        </a:lnSpc>
                        <a:spcAft>
                          <a:spcPts val="0"/>
                        </a:spcAft>
                      </a:pPr>
                      <a:r>
                        <a:rPr lang="ro-RO" sz="1100">
                          <a:effectLst/>
                        </a:rPr>
                        <a:t>Ulmanu Cristian</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o-RO" sz="1100">
                          <a:effectLst/>
                        </a:rPr>
                        <a:t> </a:t>
                      </a:r>
                      <a:endParaRPr lang="ru-MD" sz="1100">
                        <a:effectLst/>
                      </a:endParaRPr>
                    </a:p>
                    <a:p>
                      <a:pPr algn="ctr">
                        <a:lnSpc>
                          <a:spcPct val="107000"/>
                        </a:lnSpc>
                        <a:spcAft>
                          <a:spcPts val="0"/>
                        </a:spcAft>
                      </a:pPr>
                      <a:r>
                        <a:rPr lang="ro-RO" sz="1100">
                          <a:effectLst/>
                        </a:rPr>
                        <a:t>Zbîrnea</a:t>
                      </a:r>
                      <a:endParaRPr lang="ru-MD" sz="1100">
                        <a:effectLst/>
                      </a:endParaRPr>
                    </a:p>
                    <a:p>
                      <a:pPr algn="ctr">
                        <a:lnSpc>
                          <a:spcPct val="107000"/>
                        </a:lnSpc>
                        <a:spcAft>
                          <a:spcPts val="0"/>
                        </a:spcAft>
                      </a:pPr>
                      <a:r>
                        <a:rPr lang="en-US" sz="1100">
                          <a:effectLst/>
                        </a:rPr>
                        <a:t>Mihai</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o-RO" sz="1100">
                          <a:effectLst/>
                        </a:rPr>
                        <a:t> </a:t>
                      </a:r>
                      <a:endParaRPr lang="ru-MD" sz="1100">
                        <a:effectLst/>
                      </a:endParaRPr>
                    </a:p>
                    <a:p>
                      <a:pPr algn="ctr">
                        <a:lnSpc>
                          <a:spcPct val="107000"/>
                        </a:lnSpc>
                        <a:spcAft>
                          <a:spcPts val="0"/>
                        </a:spcAft>
                      </a:pPr>
                      <a:r>
                        <a:rPr lang="ro-RO" sz="1100">
                          <a:effectLst/>
                        </a:rPr>
                        <a:t>Tcaciuc</a:t>
                      </a:r>
                      <a:endParaRPr lang="ru-MD" sz="1100">
                        <a:effectLst/>
                      </a:endParaRPr>
                    </a:p>
                    <a:p>
                      <a:pPr algn="ctr">
                        <a:lnSpc>
                          <a:spcPct val="107000"/>
                        </a:lnSpc>
                        <a:spcAft>
                          <a:spcPts val="0"/>
                        </a:spcAft>
                      </a:pPr>
                      <a:r>
                        <a:rPr lang="ro-RO" sz="1100">
                          <a:effectLst/>
                        </a:rPr>
                        <a:t>Maxim</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o-RO" sz="1100" dirty="0">
                          <a:effectLst/>
                        </a:rPr>
                        <a:t> </a:t>
                      </a:r>
                      <a:endParaRPr lang="ru-MD" sz="1100" dirty="0">
                        <a:effectLst/>
                      </a:endParaRPr>
                    </a:p>
                    <a:p>
                      <a:pPr algn="ctr">
                        <a:lnSpc>
                          <a:spcPct val="107000"/>
                        </a:lnSpc>
                        <a:spcAft>
                          <a:spcPts val="0"/>
                        </a:spcAft>
                      </a:pPr>
                      <a:r>
                        <a:rPr lang="ro-RO" sz="1100" dirty="0">
                          <a:effectLst/>
                        </a:rPr>
                        <a:t>Media</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o-RO" sz="1100">
                          <a:effectLst/>
                        </a:rPr>
                        <a:t> </a:t>
                      </a:r>
                      <a:endParaRPr lang="ru-MD" sz="1100">
                        <a:effectLst/>
                      </a:endParaRPr>
                    </a:p>
                    <a:p>
                      <a:pPr algn="ctr">
                        <a:lnSpc>
                          <a:spcPct val="107000"/>
                        </a:lnSpc>
                        <a:spcAft>
                          <a:spcPts val="0"/>
                        </a:spcAft>
                      </a:pPr>
                      <a:r>
                        <a:rPr lang="ro-RO" sz="1100">
                          <a:effectLst/>
                        </a:rPr>
                        <a:t>Prioritate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5860268"/>
                  </a:ext>
                </a:extLst>
              </a:tr>
              <a:tr h="517525">
                <a:tc>
                  <a:txBody>
                    <a:bodyPr/>
                    <a:lstStyle/>
                    <a:p>
                      <a:pPr>
                        <a:lnSpc>
                          <a:spcPct val="107000"/>
                        </a:lnSpc>
                        <a:spcAft>
                          <a:spcPts val="0"/>
                        </a:spcAft>
                      </a:pPr>
                      <a:r>
                        <a:rPr lang="ro-RO" sz="1200">
                          <a:effectLst/>
                        </a:rPr>
                        <a:t>Să creăm o platformă online de informare, schimb de experiență și ajutor reciproc dintre persoanele afectate de criza economică.</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o-RO" sz="1200">
                          <a:effectLst/>
                        </a:rPr>
                        <a:t>47</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1200">
                          <a:effectLst/>
                        </a:rPr>
                        <a:t>45</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1200" dirty="0">
                          <a:effectLst/>
                        </a:rPr>
                        <a:t>45</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1200" dirty="0">
                          <a:effectLst/>
                        </a:rPr>
                        <a:t>45.66</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1200">
                          <a:effectLst/>
                        </a:rPr>
                        <a:t>1</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0865766"/>
                  </a:ext>
                </a:extLst>
              </a:tr>
              <a:tr h="517525">
                <a:tc>
                  <a:txBody>
                    <a:bodyPr/>
                    <a:lstStyle/>
                    <a:p>
                      <a:pPr>
                        <a:lnSpc>
                          <a:spcPct val="107000"/>
                        </a:lnSpc>
                        <a:spcAft>
                          <a:spcPts val="0"/>
                        </a:spcAft>
                      </a:pPr>
                      <a:r>
                        <a:rPr lang="ro-RO" sz="1200">
                          <a:effectLst/>
                        </a:rPr>
                        <a:t>Să consolidăm societatea pntru rezolvarea concretă a problemelor economice prin intermediul unei organizații obștești.</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o-RO" sz="1200">
                          <a:effectLst/>
                        </a:rPr>
                        <a:t>37</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1200">
                          <a:effectLst/>
                        </a:rPr>
                        <a:t>39</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1200">
                          <a:effectLst/>
                        </a:rPr>
                        <a:t>38</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1200">
                          <a:effectLst/>
                        </a:rPr>
                        <a:t>38</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1200">
                          <a:effectLst/>
                        </a:rPr>
                        <a:t>2</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99652906"/>
                  </a:ext>
                </a:extLst>
              </a:tr>
              <a:tr h="517525">
                <a:tc>
                  <a:txBody>
                    <a:bodyPr/>
                    <a:lstStyle/>
                    <a:p>
                      <a:pPr>
                        <a:lnSpc>
                          <a:spcPct val="107000"/>
                        </a:lnSpc>
                        <a:spcAft>
                          <a:spcPts val="0"/>
                        </a:spcAft>
                      </a:pPr>
                      <a:r>
                        <a:rPr lang="ro-RO" sz="1200">
                          <a:effectLst/>
                        </a:rPr>
                        <a:t>Să schimbăm politica de stat și orientarea politicii spre crearea unui stat social.</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o-RO" sz="1200">
                          <a:effectLst/>
                        </a:rPr>
                        <a:t>39</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1200">
                          <a:effectLst/>
                        </a:rPr>
                        <a:t>35</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1200">
                          <a:effectLst/>
                        </a:rPr>
                        <a:t>35</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1200">
                          <a:effectLst/>
                        </a:rPr>
                        <a:t>36.33</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1200" dirty="0">
                          <a:effectLst/>
                        </a:rPr>
                        <a:t>3</a:t>
                      </a:r>
                      <a:endParaRPr lang="ru-MD" sz="1100" dirty="0">
                        <a:effectLst/>
                      </a:endParaRPr>
                    </a:p>
                    <a:p>
                      <a:pPr algn="ctr">
                        <a:lnSpc>
                          <a:spcPct val="107000"/>
                        </a:lnSpc>
                        <a:spcAft>
                          <a:spcPts val="0"/>
                        </a:spcAft>
                      </a:pPr>
                      <a:r>
                        <a:rPr lang="ro-RO" sz="1200" dirty="0">
                          <a:effectLst/>
                        </a:rPr>
                        <a:t> </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0099625"/>
                  </a:ext>
                </a:extLst>
              </a:tr>
            </a:tbl>
          </a:graphicData>
        </a:graphic>
      </p:graphicFrame>
      <p:pic>
        <p:nvPicPr>
          <p:cNvPr id="12" name="Picture 11">
            <a:extLst>
              <a:ext uri="{FF2B5EF4-FFF2-40B4-BE49-F238E27FC236}">
                <a16:creationId xmlns:a16="http://schemas.microsoft.com/office/drawing/2014/main" id="{64FEE064-8D98-4325-8A95-156537356E5F}"/>
              </a:ext>
            </a:extLst>
          </p:cNvPr>
          <p:cNvPicPr/>
          <p:nvPr/>
        </p:nvPicPr>
        <p:blipFill>
          <a:blip r:embed="rId2"/>
          <a:stretch>
            <a:fillRect/>
          </a:stretch>
        </p:blipFill>
        <p:spPr>
          <a:xfrm>
            <a:off x="5427677" y="0"/>
            <a:ext cx="6764323" cy="6858000"/>
          </a:xfrm>
          <a:prstGeom prst="rect">
            <a:avLst/>
          </a:prstGeom>
        </p:spPr>
      </p:pic>
    </p:spTree>
    <p:extLst>
      <p:ext uri="{BB962C8B-B14F-4D97-AF65-F5344CB8AC3E}">
        <p14:creationId xmlns:p14="http://schemas.microsoft.com/office/powerpoint/2010/main" val="364811119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a:xfrm>
            <a:off x="633823" y="1697072"/>
            <a:ext cx="5021940" cy="804338"/>
          </a:xfrm>
        </p:spPr>
        <p:txBody>
          <a:bodyPr/>
          <a:lstStyle/>
          <a:p>
            <a:r>
              <a:rPr lang="ro-RO" dirty="0"/>
              <a:t>Bugetul proiectului</a:t>
            </a:r>
            <a:endParaRPr lang="en-US" dirty="0"/>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7</a:t>
            </a:fld>
            <a:endParaRPr lang="en-US"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ADD A FOOTER</a:t>
            </a:r>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p>
        </p:txBody>
      </p:sp>
      <p:pic>
        <p:nvPicPr>
          <p:cNvPr id="9" name="Picture 8">
            <a:extLst>
              <a:ext uri="{FF2B5EF4-FFF2-40B4-BE49-F238E27FC236}">
                <a16:creationId xmlns:a16="http://schemas.microsoft.com/office/drawing/2014/main" id="{9CE93BE7-C505-4F36-B91C-830E8ED5455E}"/>
              </a:ext>
            </a:extLst>
          </p:cNvPr>
          <p:cNvPicPr>
            <a:picLocks noChangeAspect="1"/>
          </p:cNvPicPr>
          <p:nvPr/>
        </p:nvPicPr>
        <p:blipFill>
          <a:blip r:embed="rId2"/>
          <a:stretch>
            <a:fillRect/>
          </a:stretch>
        </p:blipFill>
        <p:spPr>
          <a:xfrm>
            <a:off x="5334000" y="0"/>
            <a:ext cx="6858000" cy="3638550"/>
          </a:xfrm>
          <a:prstGeom prst="rect">
            <a:avLst/>
          </a:prstGeom>
        </p:spPr>
      </p:pic>
      <p:pic>
        <p:nvPicPr>
          <p:cNvPr id="10" name="Picture 9">
            <a:extLst>
              <a:ext uri="{FF2B5EF4-FFF2-40B4-BE49-F238E27FC236}">
                <a16:creationId xmlns:a16="http://schemas.microsoft.com/office/drawing/2014/main" id="{B5A39666-E57A-42D1-97F5-FCA8B01031E4}"/>
              </a:ext>
            </a:extLst>
          </p:cNvPr>
          <p:cNvPicPr>
            <a:picLocks noChangeAspect="1"/>
          </p:cNvPicPr>
          <p:nvPr/>
        </p:nvPicPr>
        <p:blipFill>
          <a:blip r:embed="rId3"/>
          <a:stretch>
            <a:fillRect/>
          </a:stretch>
        </p:blipFill>
        <p:spPr>
          <a:xfrm>
            <a:off x="5333998" y="3638550"/>
            <a:ext cx="6858001" cy="3369948"/>
          </a:xfrm>
          <a:prstGeom prst="rect">
            <a:avLst/>
          </a:prstGeom>
        </p:spPr>
      </p:pic>
      <p:pic>
        <p:nvPicPr>
          <p:cNvPr id="11" name="Picture 10">
            <a:extLst>
              <a:ext uri="{FF2B5EF4-FFF2-40B4-BE49-F238E27FC236}">
                <a16:creationId xmlns:a16="http://schemas.microsoft.com/office/drawing/2014/main" id="{1DFE77C7-38AD-472B-BD4C-ACB855D818C7}"/>
              </a:ext>
            </a:extLst>
          </p:cNvPr>
          <p:cNvPicPr>
            <a:picLocks noChangeAspect="1"/>
          </p:cNvPicPr>
          <p:nvPr/>
        </p:nvPicPr>
        <p:blipFill>
          <a:blip r:embed="rId4"/>
          <a:stretch>
            <a:fillRect/>
          </a:stretch>
        </p:blipFill>
        <p:spPr>
          <a:xfrm>
            <a:off x="-80963" y="3067050"/>
            <a:ext cx="5414959" cy="3790950"/>
          </a:xfrm>
          <a:prstGeom prst="rect">
            <a:avLst/>
          </a:prstGeom>
        </p:spPr>
      </p:pic>
    </p:spTree>
    <p:extLst>
      <p:ext uri="{BB962C8B-B14F-4D97-AF65-F5344CB8AC3E}">
        <p14:creationId xmlns:p14="http://schemas.microsoft.com/office/powerpoint/2010/main" val="320424556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a:xfrm>
            <a:off x="633823" y="1697072"/>
            <a:ext cx="5021940" cy="804338"/>
          </a:xfrm>
        </p:spPr>
        <p:txBody>
          <a:bodyPr/>
          <a:lstStyle/>
          <a:p>
            <a:r>
              <a:rPr lang="ro-RO" dirty="0"/>
              <a:t>Riscurile depistate</a:t>
            </a:r>
            <a:endParaRPr lang="en-US" dirty="0"/>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ADD A FOOTER</a:t>
            </a:r>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p>
        </p:txBody>
      </p:sp>
      <p:graphicFrame>
        <p:nvGraphicFramePr>
          <p:cNvPr id="4" name="Table 3">
            <a:extLst>
              <a:ext uri="{FF2B5EF4-FFF2-40B4-BE49-F238E27FC236}">
                <a16:creationId xmlns:a16="http://schemas.microsoft.com/office/drawing/2014/main" id="{3845C3B1-0B1A-4594-9936-FCA9754DA296}"/>
              </a:ext>
            </a:extLst>
          </p:cNvPr>
          <p:cNvGraphicFramePr>
            <a:graphicFrameLocks noGrp="1"/>
          </p:cNvGraphicFramePr>
          <p:nvPr>
            <p:extLst>
              <p:ext uri="{D42A27DB-BD31-4B8C-83A1-F6EECF244321}">
                <p14:modId xmlns:p14="http://schemas.microsoft.com/office/powerpoint/2010/main" val="1553035861"/>
              </p:ext>
            </p:extLst>
          </p:nvPr>
        </p:nvGraphicFramePr>
        <p:xfrm>
          <a:off x="4686300" y="0"/>
          <a:ext cx="7508499" cy="6857998"/>
        </p:xfrm>
        <a:graphic>
          <a:graphicData uri="http://schemas.openxmlformats.org/drawingml/2006/table">
            <a:tbl>
              <a:tblPr firstRow="1" firstCol="1" bandRow="1">
                <a:tableStyleId>{B301B821-A1FF-4177-AEE7-76D212191A09}</a:tableStyleId>
              </a:tblPr>
              <a:tblGrid>
                <a:gridCol w="2257772">
                  <a:extLst>
                    <a:ext uri="{9D8B030D-6E8A-4147-A177-3AD203B41FA5}">
                      <a16:colId xmlns:a16="http://schemas.microsoft.com/office/drawing/2014/main" val="3864250135"/>
                    </a:ext>
                  </a:extLst>
                </a:gridCol>
                <a:gridCol w="5250727">
                  <a:extLst>
                    <a:ext uri="{9D8B030D-6E8A-4147-A177-3AD203B41FA5}">
                      <a16:colId xmlns:a16="http://schemas.microsoft.com/office/drawing/2014/main" val="1369484775"/>
                    </a:ext>
                  </a:extLst>
                </a:gridCol>
              </a:tblGrid>
              <a:tr h="177980">
                <a:tc>
                  <a:txBody>
                    <a:bodyPr/>
                    <a:lstStyle/>
                    <a:p>
                      <a:pPr algn="ctr">
                        <a:lnSpc>
                          <a:spcPct val="107000"/>
                        </a:lnSpc>
                        <a:spcAft>
                          <a:spcPts val="0"/>
                        </a:spcAft>
                      </a:pPr>
                      <a:r>
                        <a:rPr lang="ro-RO" sz="1100">
                          <a:effectLst/>
                        </a:rPr>
                        <a:t>Riscuri</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nchor="b"/>
                </a:tc>
                <a:tc>
                  <a:txBody>
                    <a:bodyPr/>
                    <a:lstStyle/>
                    <a:p>
                      <a:pPr algn="ctr">
                        <a:lnSpc>
                          <a:spcPct val="107000"/>
                        </a:lnSpc>
                        <a:spcAft>
                          <a:spcPts val="0"/>
                        </a:spcAft>
                      </a:pPr>
                      <a:r>
                        <a:rPr lang="en-US" sz="1100">
                          <a:effectLst/>
                        </a:rPr>
                        <a:t>Acțiuni de diminuare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nchor="b"/>
                </a:tc>
                <a:extLst>
                  <a:ext uri="{0D108BD9-81ED-4DB2-BD59-A6C34878D82A}">
                    <a16:rowId xmlns:a16="http://schemas.microsoft.com/office/drawing/2014/main" val="761510072"/>
                  </a:ext>
                </a:extLst>
              </a:tr>
              <a:tr h="552922">
                <a:tc>
                  <a:txBody>
                    <a:bodyPr/>
                    <a:lstStyle/>
                    <a:p>
                      <a:pPr>
                        <a:lnSpc>
                          <a:spcPct val="107000"/>
                        </a:lnSpc>
                        <a:spcAft>
                          <a:spcPts val="0"/>
                        </a:spcAft>
                      </a:pPr>
                      <a:r>
                        <a:rPr lang="ro-RO" sz="1100">
                          <a:effectLst/>
                        </a:rPr>
                        <a:t>Conflicte de interese in echipa</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nchor="ctr"/>
                </a:tc>
                <a:tc>
                  <a:txBody>
                    <a:bodyPr/>
                    <a:lstStyle/>
                    <a:p>
                      <a:pPr marL="342900" lvl="0" indent="-342900">
                        <a:lnSpc>
                          <a:spcPct val="107000"/>
                        </a:lnSpc>
                        <a:spcAft>
                          <a:spcPts val="0"/>
                        </a:spcAft>
                        <a:buFont typeface="Symbol" panose="05050102010706020507" pitchFamily="18" charset="2"/>
                        <a:buChar char=""/>
                      </a:pPr>
                      <a:r>
                        <a:rPr lang="en-US" sz="1100">
                          <a:effectLst/>
                        </a:rPr>
                        <a:t>Organizarea de meetinguri regulate pentru stabilirea situa</a:t>
                      </a:r>
                      <a:r>
                        <a:rPr lang="ro-RO" sz="1100">
                          <a:effectLst/>
                        </a:rPr>
                        <a:t>ției din echipă și care sunt conflictele de interese.</a:t>
                      </a:r>
                      <a:endParaRPr lang="ru-MD" sz="1100">
                        <a:effectLst/>
                      </a:endParaRPr>
                    </a:p>
                    <a:p>
                      <a:pPr marL="342900" lvl="0" indent="-342900">
                        <a:lnSpc>
                          <a:spcPct val="107000"/>
                        </a:lnSpc>
                        <a:spcAft>
                          <a:spcPts val="0"/>
                        </a:spcAft>
                        <a:buFont typeface="Symbol" panose="05050102010706020507" pitchFamily="18" charset="2"/>
                        <a:buChar char=""/>
                      </a:pPr>
                      <a:r>
                        <a:rPr lang="ro-RO" sz="1100">
                          <a:effectLst/>
                        </a:rPr>
                        <a:t>Debaterea problemelor pentru alegerea soluției optime.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extLst>
                  <a:ext uri="{0D108BD9-81ED-4DB2-BD59-A6C34878D82A}">
                    <a16:rowId xmlns:a16="http://schemas.microsoft.com/office/drawing/2014/main" val="1583297701"/>
                  </a:ext>
                </a:extLst>
              </a:tr>
              <a:tr h="740393">
                <a:tc>
                  <a:txBody>
                    <a:bodyPr/>
                    <a:lstStyle/>
                    <a:p>
                      <a:pPr>
                        <a:lnSpc>
                          <a:spcPct val="107000"/>
                        </a:lnSpc>
                        <a:spcAft>
                          <a:spcPts val="0"/>
                        </a:spcAft>
                      </a:pPr>
                      <a:r>
                        <a:rPr lang="ro-RO" sz="1100">
                          <a:effectLst/>
                        </a:rPr>
                        <a:t> </a:t>
                      </a:r>
                      <a:endParaRPr lang="ru-MD" sz="1100">
                        <a:effectLst/>
                      </a:endParaRPr>
                    </a:p>
                    <a:p>
                      <a:pPr>
                        <a:lnSpc>
                          <a:spcPct val="107000"/>
                        </a:lnSpc>
                        <a:spcAft>
                          <a:spcPts val="0"/>
                        </a:spcAft>
                      </a:pPr>
                      <a:r>
                        <a:rPr lang="ro-RO" sz="1100">
                          <a:effectLst/>
                        </a:rPr>
                        <a:t>Numărul redus de specialiști disponibili</a:t>
                      </a:r>
                      <a:endParaRPr lang="ru-MD" sz="1100">
                        <a:effectLst/>
                      </a:endParaRPr>
                    </a:p>
                    <a:p>
                      <a:pPr>
                        <a:lnSpc>
                          <a:spcPct val="107000"/>
                        </a:lnSpc>
                        <a:spcAft>
                          <a:spcPts val="0"/>
                        </a:spcAft>
                      </a:pPr>
                      <a:r>
                        <a:rPr lang="en-US" sz="1100">
                          <a:effectLst/>
                        </a:rPr>
                        <a:t> </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tc>
                  <a:txBody>
                    <a:bodyPr/>
                    <a:lstStyle/>
                    <a:p>
                      <a:pPr marL="342900" lvl="0" indent="-342900">
                        <a:lnSpc>
                          <a:spcPct val="107000"/>
                        </a:lnSpc>
                        <a:spcAft>
                          <a:spcPts val="0"/>
                        </a:spcAft>
                        <a:buFont typeface="Symbol" panose="05050102010706020507" pitchFamily="18" charset="2"/>
                        <a:buChar char=""/>
                      </a:pPr>
                      <a:r>
                        <a:rPr lang="en-US" sz="1100" dirty="0" err="1">
                          <a:effectLst/>
                        </a:rPr>
                        <a:t>Căutarea</a:t>
                      </a:r>
                      <a:r>
                        <a:rPr lang="en-US" sz="1100" dirty="0">
                          <a:effectLst/>
                        </a:rPr>
                        <a:t> </a:t>
                      </a:r>
                      <a:r>
                        <a:rPr lang="en-US" sz="1100" dirty="0" err="1">
                          <a:effectLst/>
                        </a:rPr>
                        <a:t>riguroasă</a:t>
                      </a:r>
                      <a:r>
                        <a:rPr lang="en-US" sz="1100" dirty="0">
                          <a:effectLst/>
                        </a:rPr>
                        <a:t> a </a:t>
                      </a:r>
                      <a:r>
                        <a:rPr lang="en-US" sz="1100" dirty="0" err="1">
                          <a:effectLst/>
                        </a:rPr>
                        <a:t>tuturor</a:t>
                      </a:r>
                      <a:r>
                        <a:rPr lang="en-US" sz="1100" dirty="0">
                          <a:effectLst/>
                        </a:rPr>
                        <a:t> </a:t>
                      </a:r>
                      <a:r>
                        <a:rPr lang="en-US" sz="1100" dirty="0" err="1">
                          <a:effectLst/>
                        </a:rPr>
                        <a:t>specialiștilor</a:t>
                      </a:r>
                      <a:r>
                        <a:rPr lang="en-US" sz="1100" dirty="0">
                          <a:effectLst/>
                        </a:rPr>
                        <a:t> care pot </a:t>
                      </a:r>
                      <a:r>
                        <a:rPr lang="en-US" sz="1100" dirty="0" err="1">
                          <a:effectLst/>
                        </a:rPr>
                        <a:t>să</a:t>
                      </a:r>
                      <a:r>
                        <a:rPr lang="en-US" sz="1100" dirty="0">
                          <a:effectLst/>
                        </a:rPr>
                        <a:t> se </a:t>
                      </a:r>
                      <a:r>
                        <a:rPr lang="en-US" sz="1100" dirty="0" err="1">
                          <a:effectLst/>
                        </a:rPr>
                        <a:t>implice</a:t>
                      </a:r>
                      <a:r>
                        <a:rPr lang="en-US" sz="1100" dirty="0">
                          <a:effectLst/>
                        </a:rPr>
                        <a:t> </a:t>
                      </a:r>
                      <a:r>
                        <a:rPr lang="en-US" sz="1100" dirty="0" err="1">
                          <a:effectLst/>
                        </a:rPr>
                        <a:t>în</a:t>
                      </a:r>
                      <a:r>
                        <a:rPr lang="en-US" sz="1100" dirty="0">
                          <a:effectLst/>
                        </a:rPr>
                        <a:t> </a:t>
                      </a:r>
                      <a:r>
                        <a:rPr lang="en-US" sz="1100" dirty="0" err="1">
                          <a:effectLst/>
                        </a:rPr>
                        <a:t>proiect</a:t>
                      </a:r>
                      <a:r>
                        <a:rPr lang="en-US" sz="1100" dirty="0">
                          <a:effectLst/>
                        </a:rPr>
                        <a:t>.</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extLst>
                  <a:ext uri="{0D108BD9-81ED-4DB2-BD59-A6C34878D82A}">
                    <a16:rowId xmlns:a16="http://schemas.microsoft.com/office/drawing/2014/main" val="1498394688"/>
                  </a:ext>
                </a:extLst>
              </a:tr>
              <a:tr h="365451">
                <a:tc>
                  <a:txBody>
                    <a:bodyPr/>
                    <a:lstStyle/>
                    <a:p>
                      <a:pPr>
                        <a:lnSpc>
                          <a:spcPct val="107000"/>
                        </a:lnSpc>
                        <a:spcAft>
                          <a:spcPts val="0"/>
                        </a:spcAft>
                      </a:pPr>
                      <a:r>
                        <a:rPr lang="ro-RO" sz="1100" dirty="0">
                          <a:effectLst/>
                        </a:rPr>
                        <a:t>Greseli in procesul de proiectare</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nchor="ctr"/>
                </a:tc>
                <a:tc>
                  <a:txBody>
                    <a:bodyPr/>
                    <a:lstStyle/>
                    <a:p>
                      <a:pPr marL="342900" lvl="0" indent="-342900">
                        <a:lnSpc>
                          <a:spcPct val="107000"/>
                        </a:lnSpc>
                        <a:spcAft>
                          <a:spcPts val="0"/>
                        </a:spcAft>
                        <a:buFont typeface="Symbol" panose="05050102010706020507" pitchFamily="18" charset="2"/>
                        <a:buChar char=""/>
                      </a:pPr>
                      <a:r>
                        <a:rPr lang="en-US" sz="1100" dirty="0" err="1">
                          <a:effectLst/>
                        </a:rPr>
                        <a:t>Verificarea</a:t>
                      </a:r>
                      <a:r>
                        <a:rPr lang="en-US" sz="1100" dirty="0">
                          <a:effectLst/>
                        </a:rPr>
                        <a:t> </a:t>
                      </a:r>
                      <a:r>
                        <a:rPr lang="en-US" sz="1100" dirty="0" err="1">
                          <a:effectLst/>
                        </a:rPr>
                        <a:t>progresului</a:t>
                      </a:r>
                      <a:r>
                        <a:rPr lang="en-US" sz="1100" dirty="0">
                          <a:effectLst/>
                        </a:rPr>
                        <a:t> periodic.</a:t>
                      </a:r>
                      <a:endParaRPr lang="ru-MD" sz="1100" dirty="0">
                        <a:effectLst/>
                      </a:endParaRPr>
                    </a:p>
                    <a:p>
                      <a:pPr marL="342900" lvl="0" indent="-342900">
                        <a:lnSpc>
                          <a:spcPct val="107000"/>
                        </a:lnSpc>
                        <a:spcAft>
                          <a:spcPts val="0"/>
                        </a:spcAft>
                        <a:buFont typeface="Symbol" panose="05050102010706020507" pitchFamily="18" charset="2"/>
                        <a:buChar char=""/>
                      </a:pPr>
                      <a:r>
                        <a:rPr lang="en-US" sz="1100" dirty="0" err="1">
                          <a:effectLst/>
                        </a:rPr>
                        <a:t>Stoparea</a:t>
                      </a:r>
                      <a:r>
                        <a:rPr lang="en-US" sz="1100" dirty="0">
                          <a:effectLst/>
                        </a:rPr>
                        <a:t> </a:t>
                      </a:r>
                      <a:r>
                        <a:rPr lang="en-US" sz="1100" dirty="0" err="1">
                          <a:effectLst/>
                        </a:rPr>
                        <a:t>procesului</a:t>
                      </a:r>
                      <a:r>
                        <a:rPr lang="en-US" sz="1100" dirty="0">
                          <a:effectLst/>
                        </a:rPr>
                        <a:t> la </a:t>
                      </a:r>
                      <a:r>
                        <a:rPr lang="en-US" sz="1100" dirty="0" err="1">
                          <a:effectLst/>
                        </a:rPr>
                        <a:t>depistarea</a:t>
                      </a:r>
                      <a:r>
                        <a:rPr lang="en-US" sz="1100" dirty="0">
                          <a:effectLst/>
                        </a:rPr>
                        <a:t> </a:t>
                      </a:r>
                      <a:r>
                        <a:rPr lang="en-US" sz="1100" dirty="0" err="1">
                          <a:effectLst/>
                        </a:rPr>
                        <a:t>erorilor</a:t>
                      </a:r>
                      <a:r>
                        <a:rPr lang="en-US" sz="1100" dirty="0">
                          <a:effectLst/>
                        </a:rPr>
                        <a:t> </a:t>
                      </a:r>
                      <a:r>
                        <a:rPr lang="en-US" sz="1100" dirty="0" err="1">
                          <a:effectLst/>
                        </a:rPr>
                        <a:t>majore</a:t>
                      </a:r>
                      <a:r>
                        <a:rPr lang="en-US" sz="1100" dirty="0">
                          <a:effectLst/>
                        </a:rPr>
                        <a:t>.</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extLst>
                  <a:ext uri="{0D108BD9-81ED-4DB2-BD59-A6C34878D82A}">
                    <a16:rowId xmlns:a16="http://schemas.microsoft.com/office/drawing/2014/main" val="1403063958"/>
                  </a:ext>
                </a:extLst>
              </a:tr>
              <a:tr h="552922">
                <a:tc>
                  <a:txBody>
                    <a:bodyPr/>
                    <a:lstStyle/>
                    <a:p>
                      <a:pPr>
                        <a:lnSpc>
                          <a:spcPct val="107000"/>
                        </a:lnSpc>
                        <a:spcAft>
                          <a:spcPts val="0"/>
                        </a:spcAft>
                      </a:pPr>
                      <a:r>
                        <a:rPr lang="ro-RO" sz="1100">
                          <a:effectLst/>
                        </a:rPr>
                        <a:t>Testare necalitativa</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nchor="ctr"/>
                </a:tc>
                <a:tc>
                  <a:txBody>
                    <a:bodyPr/>
                    <a:lstStyle/>
                    <a:p>
                      <a:pPr marL="342900" lvl="0" indent="-342900">
                        <a:lnSpc>
                          <a:spcPct val="107000"/>
                        </a:lnSpc>
                        <a:spcAft>
                          <a:spcPts val="0"/>
                        </a:spcAft>
                        <a:buFont typeface="Symbol" panose="05050102010706020507" pitchFamily="18" charset="2"/>
                        <a:buChar char=""/>
                      </a:pPr>
                      <a:r>
                        <a:rPr lang="en-US" sz="1100">
                          <a:effectLst/>
                        </a:rPr>
                        <a:t>Crearea a cât mai multe teste manual și automatizate.</a:t>
                      </a:r>
                      <a:endParaRPr lang="ru-MD" sz="1100">
                        <a:effectLst/>
                      </a:endParaRPr>
                    </a:p>
                    <a:p>
                      <a:pPr marL="342900" lvl="0" indent="-342900">
                        <a:lnSpc>
                          <a:spcPct val="107000"/>
                        </a:lnSpc>
                        <a:spcAft>
                          <a:spcPts val="0"/>
                        </a:spcAft>
                        <a:buFont typeface="Symbol" panose="05050102010706020507" pitchFamily="18" charset="2"/>
                        <a:buChar char=""/>
                      </a:pPr>
                      <a:r>
                        <a:rPr lang="en-US" sz="1100">
                          <a:effectLst/>
                        </a:rPr>
                        <a:t>Promovarea dialogului dintre testeri și developer.</a:t>
                      </a:r>
                      <a:endParaRPr lang="ru-MD" sz="1100">
                        <a:effectLst/>
                      </a:endParaRPr>
                    </a:p>
                    <a:p>
                      <a:pPr marL="342900" lvl="0" indent="-342900">
                        <a:lnSpc>
                          <a:spcPct val="107000"/>
                        </a:lnSpc>
                        <a:spcAft>
                          <a:spcPts val="0"/>
                        </a:spcAft>
                        <a:buFont typeface="Symbol" panose="05050102010706020507" pitchFamily="18" charset="2"/>
                        <a:buChar char=""/>
                      </a:pPr>
                      <a:r>
                        <a:rPr lang="en-US" sz="1100">
                          <a:effectLst/>
                        </a:rPr>
                        <a:t>Code review de către toată echipa.</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extLst>
                  <a:ext uri="{0D108BD9-81ED-4DB2-BD59-A6C34878D82A}">
                    <a16:rowId xmlns:a16="http://schemas.microsoft.com/office/drawing/2014/main" val="2689571422"/>
                  </a:ext>
                </a:extLst>
              </a:tr>
              <a:tr h="300222">
                <a:tc>
                  <a:txBody>
                    <a:bodyPr/>
                    <a:lstStyle/>
                    <a:p>
                      <a:pPr>
                        <a:lnSpc>
                          <a:spcPct val="107000"/>
                        </a:lnSpc>
                        <a:spcAft>
                          <a:spcPts val="0"/>
                        </a:spcAft>
                      </a:pPr>
                      <a:r>
                        <a:rPr lang="ro-RO" sz="1100" dirty="0">
                          <a:effectLst/>
                        </a:rPr>
                        <a:t>Defectarea tehnicii</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nchor="ctr"/>
                </a:tc>
                <a:tc>
                  <a:txBody>
                    <a:bodyPr/>
                    <a:lstStyle/>
                    <a:p>
                      <a:pPr marL="342900" lvl="0" indent="-342900">
                        <a:lnSpc>
                          <a:spcPct val="107000"/>
                        </a:lnSpc>
                        <a:spcAft>
                          <a:spcPts val="0"/>
                        </a:spcAft>
                        <a:buFont typeface="Symbol" panose="05050102010706020507" pitchFamily="18" charset="2"/>
                        <a:buChar char=""/>
                      </a:pPr>
                      <a:r>
                        <a:rPr lang="en-US" sz="1100" dirty="0" err="1">
                          <a:effectLst/>
                        </a:rPr>
                        <a:t>Cumpărarea</a:t>
                      </a:r>
                      <a:r>
                        <a:rPr lang="en-US" sz="1100" dirty="0">
                          <a:effectLst/>
                        </a:rPr>
                        <a:t> </a:t>
                      </a:r>
                      <a:r>
                        <a:rPr lang="en-US" sz="1100" dirty="0" err="1">
                          <a:effectLst/>
                        </a:rPr>
                        <a:t>tehnicii</a:t>
                      </a:r>
                      <a:r>
                        <a:rPr lang="en-US" sz="1100" dirty="0">
                          <a:effectLst/>
                        </a:rPr>
                        <a:t> licentiate cu </a:t>
                      </a:r>
                      <a:r>
                        <a:rPr lang="en-US" sz="1100" dirty="0" err="1">
                          <a:effectLst/>
                        </a:rPr>
                        <a:t>garanție</a:t>
                      </a:r>
                      <a:r>
                        <a:rPr lang="en-US" sz="1100" dirty="0">
                          <a:effectLst/>
                        </a:rPr>
                        <a:t>.</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extLst>
                  <a:ext uri="{0D108BD9-81ED-4DB2-BD59-A6C34878D82A}">
                    <a16:rowId xmlns:a16="http://schemas.microsoft.com/office/drawing/2014/main" val="3441423186"/>
                  </a:ext>
                </a:extLst>
              </a:tr>
              <a:tr h="360266">
                <a:tc>
                  <a:txBody>
                    <a:bodyPr/>
                    <a:lstStyle/>
                    <a:p>
                      <a:pPr>
                        <a:lnSpc>
                          <a:spcPct val="107000"/>
                        </a:lnSpc>
                        <a:spcAft>
                          <a:spcPts val="0"/>
                        </a:spcAft>
                      </a:pPr>
                      <a:r>
                        <a:rPr lang="ro-RO" sz="1100" dirty="0">
                          <a:effectLst/>
                        </a:rPr>
                        <a:t>Plasarea informatiei neactuale</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tc>
                  <a:txBody>
                    <a:bodyPr/>
                    <a:lstStyle/>
                    <a:p>
                      <a:pPr marL="342900" lvl="0" indent="-342900">
                        <a:lnSpc>
                          <a:spcPct val="107000"/>
                        </a:lnSpc>
                        <a:spcAft>
                          <a:spcPts val="0"/>
                        </a:spcAft>
                        <a:buFont typeface="Symbol" panose="05050102010706020507" pitchFamily="18" charset="2"/>
                        <a:buChar char=""/>
                      </a:pPr>
                      <a:r>
                        <a:rPr lang="en-US" sz="1100">
                          <a:effectLst/>
                        </a:rPr>
                        <a:t>Verificarea de către moderator a informației periodic.</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extLst>
                  <a:ext uri="{0D108BD9-81ED-4DB2-BD59-A6C34878D82A}">
                    <a16:rowId xmlns:a16="http://schemas.microsoft.com/office/drawing/2014/main" val="1326953273"/>
                  </a:ext>
                </a:extLst>
              </a:tr>
              <a:tr h="552922">
                <a:tc>
                  <a:txBody>
                    <a:bodyPr/>
                    <a:lstStyle/>
                    <a:p>
                      <a:pPr>
                        <a:lnSpc>
                          <a:spcPct val="107000"/>
                        </a:lnSpc>
                        <a:spcAft>
                          <a:spcPts val="0"/>
                        </a:spcAft>
                      </a:pPr>
                      <a:r>
                        <a:rPr lang="ro-RO" sz="1100" dirty="0">
                          <a:effectLst/>
                        </a:rPr>
                        <a:t>Selectarea  unui comaprtiment care nu este actual</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tc>
                  <a:txBody>
                    <a:bodyPr/>
                    <a:lstStyle/>
                    <a:p>
                      <a:pPr marL="342900" lvl="0" indent="-342900">
                        <a:lnSpc>
                          <a:spcPct val="107000"/>
                        </a:lnSpc>
                        <a:spcAft>
                          <a:spcPts val="0"/>
                        </a:spcAft>
                        <a:buFont typeface="Symbol" panose="05050102010706020507" pitchFamily="18" charset="2"/>
                        <a:buChar char=""/>
                      </a:pPr>
                      <a:r>
                        <a:rPr lang="en-US" sz="1100" dirty="0" err="1">
                          <a:effectLst/>
                        </a:rPr>
                        <a:t>Consultarea</a:t>
                      </a:r>
                      <a:r>
                        <a:rPr lang="en-US" sz="1100" dirty="0">
                          <a:effectLst/>
                        </a:rPr>
                        <a:t> cu </a:t>
                      </a:r>
                      <a:r>
                        <a:rPr lang="en-US" sz="1100" dirty="0" err="1">
                          <a:effectLst/>
                        </a:rPr>
                        <a:t>echipa</a:t>
                      </a:r>
                      <a:r>
                        <a:rPr lang="en-US" sz="1100" dirty="0">
                          <a:effectLst/>
                        </a:rPr>
                        <a:t> </a:t>
                      </a:r>
                      <a:r>
                        <a:rPr lang="en-US" sz="1100" dirty="0" err="1">
                          <a:effectLst/>
                        </a:rPr>
                        <a:t>despre</a:t>
                      </a:r>
                      <a:r>
                        <a:rPr lang="en-US" sz="1100" dirty="0">
                          <a:effectLst/>
                        </a:rPr>
                        <a:t> </a:t>
                      </a:r>
                      <a:r>
                        <a:rPr lang="en-US" sz="1100" dirty="0" err="1">
                          <a:effectLst/>
                        </a:rPr>
                        <a:t>alegerea</a:t>
                      </a:r>
                      <a:r>
                        <a:rPr lang="en-US" sz="1100" dirty="0">
                          <a:effectLst/>
                        </a:rPr>
                        <a:t> </a:t>
                      </a:r>
                      <a:r>
                        <a:rPr lang="en-US" sz="1100" dirty="0" err="1">
                          <a:effectLst/>
                        </a:rPr>
                        <a:t>compartimentului</a:t>
                      </a:r>
                      <a:r>
                        <a:rPr lang="en-US" sz="1100" dirty="0">
                          <a:effectLst/>
                        </a:rPr>
                        <a:t>.</a:t>
                      </a:r>
                      <a:endParaRPr lang="ru-MD" sz="1100" dirty="0">
                        <a:effectLst/>
                      </a:endParaRPr>
                    </a:p>
                    <a:p>
                      <a:pPr marL="342900" lvl="0" indent="-342900">
                        <a:lnSpc>
                          <a:spcPct val="107000"/>
                        </a:lnSpc>
                        <a:spcAft>
                          <a:spcPts val="0"/>
                        </a:spcAft>
                        <a:buFont typeface="Symbol" panose="05050102010706020507" pitchFamily="18" charset="2"/>
                        <a:buChar char=""/>
                      </a:pPr>
                      <a:r>
                        <a:rPr lang="en-US" sz="1100" dirty="0" err="1">
                          <a:effectLst/>
                        </a:rPr>
                        <a:t>Consultarea</a:t>
                      </a:r>
                      <a:r>
                        <a:rPr lang="en-US" sz="1100" dirty="0">
                          <a:effectLst/>
                        </a:rPr>
                        <a:t> cu </a:t>
                      </a:r>
                      <a:r>
                        <a:rPr lang="en-US" sz="1100" dirty="0" err="1">
                          <a:effectLst/>
                        </a:rPr>
                        <a:t>utilizatorii</a:t>
                      </a:r>
                      <a:r>
                        <a:rPr lang="en-US" sz="1100" dirty="0">
                          <a:effectLst/>
                        </a:rPr>
                        <a:t> </a:t>
                      </a:r>
                      <a:r>
                        <a:rPr lang="en-US" sz="1100" dirty="0" err="1">
                          <a:effectLst/>
                        </a:rPr>
                        <a:t>platformei</a:t>
                      </a:r>
                      <a:r>
                        <a:rPr lang="en-US" sz="1100" dirty="0">
                          <a:effectLst/>
                        </a:rPr>
                        <a:t>.</a:t>
                      </a:r>
                      <a:endParaRPr lang="ru-MD" sz="1100" dirty="0">
                        <a:effectLst/>
                      </a:endParaRPr>
                    </a:p>
                    <a:p>
                      <a:pPr marL="342900" lvl="0" indent="-342900">
                        <a:lnSpc>
                          <a:spcPct val="107000"/>
                        </a:lnSpc>
                        <a:spcAft>
                          <a:spcPts val="0"/>
                        </a:spcAft>
                        <a:buFont typeface="Symbol" panose="05050102010706020507" pitchFamily="18" charset="2"/>
                        <a:buChar char=""/>
                      </a:pPr>
                      <a:r>
                        <a:rPr lang="en-US" sz="1100" dirty="0" err="1">
                          <a:effectLst/>
                        </a:rPr>
                        <a:t>Analiza</a:t>
                      </a:r>
                      <a:r>
                        <a:rPr lang="en-US" sz="1100" dirty="0">
                          <a:effectLst/>
                        </a:rPr>
                        <a:t> </a:t>
                      </a:r>
                      <a:r>
                        <a:rPr lang="en-US" sz="1100" dirty="0" err="1">
                          <a:effectLst/>
                        </a:rPr>
                        <a:t>rapoartelor</a:t>
                      </a:r>
                      <a:r>
                        <a:rPr lang="en-US" sz="1100" dirty="0">
                          <a:effectLst/>
                        </a:rPr>
                        <a:t> de pe </a:t>
                      </a:r>
                      <a:r>
                        <a:rPr lang="en-US" sz="1100" dirty="0" err="1">
                          <a:effectLst/>
                        </a:rPr>
                        <a:t>platformă</a:t>
                      </a:r>
                      <a:r>
                        <a:rPr lang="en-US" sz="1100" dirty="0">
                          <a:effectLst/>
                        </a:rPr>
                        <a:t>.</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extLst>
                  <a:ext uri="{0D108BD9-81ED-4DB2-BD59-A6C34878D82A}">
                    <a16:rowId xmlns:a16="http://schemas.microsoft.com/office/drawing/2014/main" val="2855939779"/>
                  </a:ext>
                </a:extLst>
              </a:tr>
              <a:tr h="450333">
                <a:tc>
                  <a:txBody>
                    <a:bodyPr/>
                    <a:lstStyle/>
                    <a:p>
                      <a:pPr>
                        <a:lnSpc>
                          <a:spcPct val="107000"/>
                        </a:lnSpc>
                        <a:spcAft>
                          <a:spcPts val="0"/>
                        </a:spcAft>
                      </a:pPr>
                      <a:r>
                        <a:rPr lang="ro-RO" sz="1100">
                          <a:effectLst/>
                        </a:rPr>
                        <a:t>Necesita mult timp pentru a fi creat</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tc>
                  <a:txBody>
                    <a:bodyPr/>
                    <a:lstStyle/>
                    <a:p>
                      <a:pPr marL="342900" lvl="0" indent="-342900">
                        <a:lnSpc>
                          <a:spcPct val="107000"/>
                        </a:lnSpc>
                        <a:spcAft>
                          <a:spcPts val="0"/>
                        </a:spcAft>
                        <a:buFont typeface="Symbol" panose="05050102010706020507" pitchFamily="18" charset="2"/>
                        <a:buChar char=""/>
                      </a:pPr>
                      <a:r>
                        <a:rPr lang="en-US" sz="1100">
                          <a:effectLst/>
                        </a:rPr>
                        <a:t>Crearea unui orar de implementare care presupune unele abateri de la termini.</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extLst>
                  <a:ext uri="{0D108BD9-81ED-4DB2-BD59-A6C34878D82A}">
                    <a16:rowId xmlns:a16="http://schemas.microsoft.com/office/drawing/2014/main" val="2725698314"/>
                  </a:ext>
                </a:extLst>
              </a:tr>
              <a:tr h="450333">
                <a:tc>
                  <a:txBody>
                    <a:bodyPr/>
                    <a:lstStyle/>
                    <a:p>
                      <a:pPr>
                        <a:lnSpc>
                          <a:spcPct val="107000"/>
                        </a:lnSpc>
                        <a:spcAft>
                          <a:spcPts val="0"/>
                        </a:spcAft>
                      </a:pPr>
                      <a:r>
                        <a:rPr lang="ro-RO" sz="1100" dirty="0">
                          <a:effectLst/>
                        </a:rPr>
                        <a:t>Adaugarea cu greseli</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tc>
                  <a:txBody>
                    <a:bodyPr/>
                    <a:lstStyle/>
                    <a:p>
                      <a:pPr marL="342900" lvl="0" indent="-342900">
                        <a:lnSpc>
                          <a:spcPct val="107000"/>
                        </a:lnSpc>
                        <a:spcAft>
                          <a:spcPts val="0"/>
                        </a:spcAft>
                        <a:buFont typeface="Symbol" panose="05050102010706020507" pitchFamily="18" charset="2"/>
                        <a:buChar char=""/>
                      </a:pPr>
                      <a:r>
                        <a:rPr lang="en-US" sz="1100" dirty="0" err="1">
                          <a:effectLst/>
                        </a:rPr>
                        <a:t>Testarea</a:t>
                      </a:r>
                      <a:r>
                        <a:rPr lang="en-US" sz="1100" dirty="0">
                          <a:effectLst/>
                        </a:rPr>
                        <a:t> </a:t>
                      </a:r>
                      <a:r>
                        <a:rPr lang="en-US" sz="1100" dirty="0" err="1">
                          <a:effectLst/>
                        </a:rPr>
                        <a:t>compartimentului</a:t>
                      </a:r>
                      <a:r>
                        <a:rPr lang="en-US" sz="1100" dirty="0">
                          <a:effectLst/>
                        </a:rPr>
                        <a:t> local </a:t>
                      </a:r>
                      <a:r>
                        <a:rPr lang="en-US" sz="1100" dirty="0" err="1">
                          <a:effectLst/>
                        </a:rPr>
                        <a:t>și</a:t>
                      </a:r>
                      <a:r>
                        <a:rPr lang="en-US" sz="1100" dirty="0">
                          <a:effectLst/>
                        </a:rPr>
                        <a:t> </a:t>
                      </a:r>
                      <a:r>
                        <a:rPr lang="en-US" sz="1100" dirty="0" err="1">
                          <a:effectLst/>
                        </a:rPr>
                        <a:t>după</a:t>
                      </a:r>
                      <a:r>
                        <a:rPr lang="en-US" sz="1100" dirty="0">
                          <a:effectLst/>
                        </a:rPr>
                        <a:t> </a:t>
                      </a:r>
                      <a:r>
                        <a:rPr lang="en-US" sz="1100" dirty="0" err="1">
                          <a:effectLst/>
                        </a:rPr>
                        <a:t>aceea</a:t>
                      </a:r>
                      <a:r>
                        <a:rPr lang="en-US" sz="1100" dirty="0">
                          <a:effectLst/>
                        </a:rPr>
                        <a:t> </a:t>
                      </a:r>
                      <a:r>
                        <a:rPr lang="en-US" sz="1100" dirty="0" err="1">
                          <a:effectLst/>
                        </a:rPr>
                        <a:t>adăugarea</a:t>
                      </a:r>
                      <a:r>
                        <a:rPr lang="en-US" sz="1100" dirty="0">
                          <a:effectLst/>
                        </a:rPr>
                        <a:t> remote.</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extLst>
                  <a:ext uri="{0D108BD9-81ED-4DB2-BD59-A6C34878D82A}">
                    <a16:rowId xmlns:a16="http://schemas.microsoft.com/office/drawing/2014/main" val="2895358600"/>
                  </a:ext>
                </a:extLst>
              </a:tr>
              <a:tr h="450333">
                <a:tc>
                  <a:txBody>
                    <a:bodyPr/>
                    <a:lstStyle/>
                    <a:p>
                      <a:pPr>
                        <a:lnSpc>
                          <a:spcPct val="107000"/>
                        </a:lnSpc>
                        <a:spcAft>
                          <a:spcPts val="0"/>
                        </a:spcAft>
                      </a:pPr>
                      <a:r>
                        <a:rPr lang="ro-RO" sz="1100">
                          <a:effectLst/>
                        </a:rPr>
                        <a:t>Algoritm nedefenit, interes mic de la utilizatori pentru a oferi feedback</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tc>
                  <a:txBody>
                    <a:bodyPr/>
                    <a:lstStyle/>
                    <a:p>
                      <a:pPr marL="342900" lvl="0" indent="-342900">
                        <a:lnSpc>
                          <a:spcPct val="107000"/>
                        </a:lnSpc>
                        <a:spcAft>
                          <a:spcPts val="0"/>
                        </a:spcAft>
                        <a:buFont typeface="Symbol" panose="05050102010706020507" pitchFamily="18" charset="2"/>
                        <a:buChar char=""/>
                      </a:pPr>
                      <a:r>
                        <a:rPr lang="en-US" sz="1100">
                          <a:effectLst/>
                        </a:rPr>
                        <a:t>Promovarea culturii de feedback.</a:t>
                      </a:r>
                      <a:endParaRPr lang="ru-MD" sz="1100">
                        <a:effectLst/>
                      </a:endParaRPr>
                    </a:p>
                    <a:p>
                      <a:pPr marL="342900" lvl="0" indent="-342900">
                        <a:lnSpc>
                          <a:spcPct val="107000"/>
                        </a:lnSpc>
                        <a:spcAft>
                          <a:spcPts val="0"/>
                        </a:spcAft>
                        <a:buFont typeface="Symbol" panose="05050102010706020507" pitchFamily="18" charset="2"/>
                        <a:buChar char=""/>
                      </a:pPr>
                      <a:r>
                        <a:rPr lang="en-US" sz="1100">
                          <a:effectLst/>
                        </a:rPr>
                        <a:t>Oferirea de bonusuri pentru cei mai activi utilizatori.</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extLst>
                  <a:ext uri="{0D108BD9-81ED-4DB2-BD59-A6C34878D82A}">
                    <a16:rowId xmlns:a16="http://schemas.microsoft.com/office/drawing/2014/main" val="2450380906"/>
                  </a:ext>
                </a:extLst>
              </a:tr>
              <a:tr h="450333">
                <a:tc>
                  <a:txBody>
                    <a:bodyPr/>
                    <a:lstStyle/>
                    <a:p>
                      <a:pPr>
                        <a:lnSpc>
                          <a:spcPct val="107000"/>
                        </a:lnSpc>
                        <a:spcAft>
                          <a:spcPts val="0"/>
                        </a:spcAft>
                      </a:pPr>
                      <a:r>
                        <a:rPr lang="ro-RO" sz="1100">
                          <a:effectLst/>
                        </a:rPr>
                        <a:t>Prețuri înalte la publicitate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tc>
                  <a:txBody>
                    <a:bodyPr/>
                    <a:lstStyle/>
                    <a:p>
                      <a:pPr marL="342900" lvl="0" indent="-342900">
                        <a:lnSpc>
                          <a:spcPct val="107000"/>
                        </a:lnSpc>
                        <a:spcAft>
                          <a:spcPts val="0"/>
                        </a:spcAft>
                        <a:buFont typeface="Symbol" panose="05050102010706020507" pitchFamily="18" charset="2"/>
                        <a:buChar char=""/>
                      </a:pPr>
                      <a:r>
                        <a:rPr lang="ro-RO" sz="1100">
                          <a:effectLst/>
                        </a:rPr>
                        <a:t>Căutarea ofertelor avantajoase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extLst>
                  <a:ext uri="{0D108BD9-81ED-4DB2-BD59-A6C34878D82A}">
                    <a16:rowId xmlns:a16="http://schemas.microsoft.com/office/drawing/2014/main" val="540054423"/>
                  </a:ext>
                </a:extLst>
              </a:tr>
              <a:tr h="552922">
                <a:tc>
                  <a:txBody>
                    <a:bodyPr/>
                    <a:lstStyle/>
                    <a:p>
                      <a:pPr>
                        <a:lnSpc>
                          <a:spcPct val="107000"/>
                        </a:lnSpc>
                        <a:spcAft>
                          <a:spcPts val="0"/>
                        </a:spcAft>
                      </a:pPr>
                      <a:r>
                        <a:rPr lang="ro-RO" sz="1100">
                          <a:effectLst/>
                        </a:rPr>
                        <a:t>Nu-si indeplinesc datoriile conform contractului, preturile inalte de publicitate.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tc>
                  <a:txBody>
                    <a:bodyPr/>
                    <a:lstStyle/>
                    <a:p>
                      <a:pPr marL="342900" lvl="0" indent="-342900">
                        <a:lnSpc>
                          <a:spcPct val="107000"/>
                        </a:lnSpc>
                        <a:spcAft>
                          <a:spcPts val="0"/>
                        </a:spcAft>
                        <a:buFont typeface="Symbol" panose="05050102010706020507" pitchFamily="18" charset="2"/>
                        <a:buChar char=""/>
                      </a:pPr>
                      <a:r>
                        <a:rPr lang="en-US" sz="1100">
                          <a:effectLst/>
                        </a:rPr>
                        <a:t>Consultarea ratingului la alegerea surselor media.</a:t>
                      </a:r>
                      <a:endParaRPr lang="ru-MD" sz="1100">
                        <a:effectLst/>
                      </a:endParaRPr>
                    </a:p>
                    <a:p>
                      <a:pPr marL="342900" lvl="0" indent="-342900">
                        <a:lnSpc>
                          <a:spcPct val="107000"/>
                        </a:lnSpc>
                        <a:spcAft>
                          <a:spcPts val="0"/>
                        </a:spcAft>
                        <a:buFont typeface="Symbol" panose="05050102010706020507" pitchFamily="18" charset="2"/>
                        <a:buChar char=""/>
                      </a:pPr>
                      <a:r>
                        <a:rPr lang="en-US" sz="1100">
                          <a:effectLst/>
                        </a:rPr>
                        <a:t>Consultarea cu juriști și marketologi.</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extLst>
                  <a:ext uri="{0D108BD9-81ED-4DB2-BD59-A6C34878D82A}">
                    <a16:rowId xmlns:a16="http://schemas.microsoft.com/office/drawing/2014/main" val="2620694502"/>
                  </a:ext>
                </a:extLst>
              </a:tr>
              <a:tr h="450333">
                <a:tc>
                  <a:txBody>
                    <a:bodyPr/>
                    <a:lstStyle/>
                    <a:p>
                      <a:pPr>
                        <a:lnSpc>
                          <a:spcPct val="107000"/>
                        </a:lnSpc>
                        <a:spcAft>
                          <a:spcPts val="0"/>
                        </a:spcAft>
                      </a:pPr>
                      <a:r>
                        <a:rPr lang="ro-RO" sz="1100">
                          <a:effectLst/>
                        </a:rPr>
                        <a:t>ONG-urle nu doresc sa colaboreze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tc>
                  <a:txBody>
                    <a:bodyPr/>
                    <a:lstStyle/>
                    <a:p>
                      <a:pPr marL="342900" lvl="0" indent="-342900">
                        <a:lnSpc>
                          <a:spcPct val="107000"/>
                        </a:lnSpc>
                        <a:spcAft>
                          <a:spcPts val="0"/>
                        </a:spcAft>
                        <a:buFont typeface="Symbol" panose="05050102010706020507" pitchFamily="18" charset="2"/>
                        <a:buChar char=""/>
                      </a:pPr>
                      <a:r>
                        <a:rPr lang="en-US" sz="1100">
                          <a:effectLst/>
                        </a:rPr>
                        <a:t>Căutarea ONG-urilor interesate.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extLst>
                  <a:ext uri="{0D108BD9-81ED-4DB2-BD59-A6C34878D82A}">
                    <a16:rowId xmlns:a16="http://schemas.microsoft.com/office/drawing/2014/main" val="479343466"/>
                  </a:ext>
                </a:extLst>
              </a:tr>
              <a:tr h="450333">
                <a:tc>
                  <a:txBody>
                    <a:bodyPr/>
                    <a:lstStyle/>
                    <a:p>
                      <a:pPr>
                        <a:lnSpc>
                          <a:spcPct val="107000"/>
                        </a:lnSpc>
                        <a:spcAft>
                          <a:spcPts val="0"/>
                        </a:spcAft>
                      </a:pPr>
                      <a:r>
                        <a:rPr lang="ro-RO" sz="1100">
                          <a:effectLst/>
                        </a:rPr>
                        <a:t>Autoritatile nu permit organizarea a actiunilor sociale</a:t>
                      </a:r>
                      <a:endParaRPr lang="ru-MD" sz="110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tc>
                  <a:txBody>
                    <a:bodyPr/>
                    <a:lstStyle/>
                    <a:p>
                      <a:pPr marL="342900" lvl="0" indent="-342900">
                        <a:lnSpc>
                          <a:spcPct val="107000"/>
                        </a:lnSpc>
                        <a:spcAft>
                          <a:spcPts val="0"/>
                        </a:spcAft>
                        <a:buFont typeface="Symbol" panose="05050102010706020507" pitchFamily="18" charset="2"/>
                        <a:buChar char=""/>
                      </a:pPr>
                      <a:r>
                        <a:rPr lang="en-US" sz="1100" dirty="0" err="1">
                          <a:effectLst/>
                        </a:rPr>
                        <a:t>Cointeresarea</a:t>
                      </a:r>
                      <a:r>
                        <a:rPr lang="en-US" sz="1100" dirty="0">
                          <a:effectLst/>
                        </a:rPr>
                        <a:t> </a:t>
                      </a:r>
                      <a:r>
                        <a:rPr lang="en-US" sz="1100" dirty="0" err="1">
                          <a:effectLst/>
                        </a:rPr>
                        <a:t>autorităților</a:t>
                      </a:r>
                      <a:r>
                        <a:rPr lang="en-US" sz="1100" dirty="0">
                          <a:effectLst/>
                        </a:rPr>
                        <a:t> </a:t>
                      </a:r>
                      <a:r>
                        <a:rPr lang="en-US" sz="1100" dirty="0" err="1">
                          <a:effectLst/>
                        </a:rPr>
                        <a:t>prin</a:t>
                      </a:r>
                      <a:r>
                        <a:rPr lang="en-US" sz="1100" dirty="0">
                          <a:effectLst/>
                        </a:rPr>
                        <a:t> </a:t>
                      </a:r>
                      <a:r>
                        <a:rPr lang="en-US" sz="1100" dirty="0" err="1">
                          <a:effectLst/>
                        </a:rPr>
                        <a:t>faptul</a:t>
                      </a:r>
                      <a:r>
                        <a:rPr lang="en-US" sz="1100" dirty="0">
                          <a:effectLst/>
                        </a:rPr>
                        <a:t> </a:t>
                      </a:r>
                      <a:r>
                        <a:rPr lang="en-US" sz="1100" dirty="0" err="1">
                          <a:effectLst/>
                        </a:rPr>
                        <a:t>că</a:t>
                      </a:r>
                      <a:r>
                        <a:rPr lang="en-US" sz="1100" dirty="0">
                          <a:effectLst/>
                        </a:rPr>
                        <a:t> </a:t>
                      </a:r>
                      <a:r>
                        <a:rPr lang="en-US" sz="1100" dirty="0" err="1">
                          <a:effectLst/>
                        </a:rPr>
                        <a:t>activitățile</a:t>
                      </a:r>
                      <a:r>
                        <a:rPr lang="en-US" sz="1100" dirty="0">
                          <a:effectLst/>
                        </a:rPr>
                        <a:t> au un impact social major.</a:t>
                      </a:r>
                      <a:endParaRPr lang="ru-M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5132" marR="25132" marT="0" marB="0"/>
                </a:tc>
                <a:extLst>
                  <a:ext uri="{0D108BD9-81ED-4DB2-BD59-A6C34878D82A}">
                    <a16:rowId xmlns:a16="http://schemas.microsoft.com/office/drawing/2014/main" val="2261297437"/>
                  </a:ext>
                </a:extLst>
              </a:tr>
            </a:tbl>
          </a:graphicData>
        </a:graphic>
      </p:graphicFrame>
      <p:pic>
        <p:nvPicPr>
          <p:cNvPr id="8194" name="Picture 2" descr="5 SEO Risks Worth Taking (Plus 3 You Must Avoid)">
            <a:extLst>
              <a:ext uri="{FF2B5EF4-FFF2-40B4-BE49-F238E27FC236}">
                <a16:creationId xmlns:a16="http://schemas.microsoft.com/office/drawing/2014/main" id="{780DB594-DFC1-4C7E-9779-9E44382BA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17556"/>
            <a:ext cx="4457700" cy="2340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31428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ro-RO" dirty="0"/>
              <a:t>Impactul proiectului</a:t>
            </a:r>
            <a:endParaRPr lang="en-US"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66675" y="3095624"/>
            <a:ext cx="6029325" cy="2695575"/>
          </a:xfrm>
        </p:spPr>
        <p:txBody>
          <a:bodyPr>
            <a:normAutofit fontScale="85000" lnSpcReduction="20000"/>
          </a:bodyPr>
          <a:lstStyle/>
          <a:p>
            <a:r>
              <a:rPr lang="ro-RO" dirty="0"/>
              <a:t>Impactul tehnologic urmărit constă în dezvoltarea unei platforme unice la noi în țară cu o funcționalitate bine determinată ce va permite socializarea, schimbul de expreriență, dezvoltarea profesională a tuturor utilizatorilor ei. Platforma va fi amplă și se va dezvolta continuu, vor apărea noi compartimente, funcționalități, etc.</a:t>
            </a:r>
            <a:endParaRPr lang="ru-MD" dirty="0"/>
          </a:p>
          <a:p>
            <a:r>
              <a:rPr lang="ro-RO" dirty="0"/>
              <a:t>	</a:t>
            </a:r>
            <a:r>
              <a:rPr lang="en-US" dirty="0" err="1"/>
              <a:t>Impactul</a:t>
            </a:r>
            <a:r>
              <a:rPr lang="en-US" dirty="0"/>
              <a:t> social al </a:t>
            </a:r>
            <a:r>
              <a:rPr lang="en-US" dirty="0" err="1"/>
              <a:t>proiectului</a:t>
            </a:r>
            <a:r>
              <a:rPr lang="en-US" dirty="0"/>
              <a:t> </a:t>
            </a:r>
            <a:r>
              <a:rPr lang="en-US" dirty="0" err="1"/>
              <a:t>este</a:t>
            </a:r>
            <a:r>
              <a:rPr lang="en-US" dirty="0"/>
              <a:t> major, </a:t>
            </a:r>
            <a:r>
              <a:rPr lang="en-US" dirty="0" err="1"/>
              <a:t>prin</a:t>
            </a:r>
            <a:r>
              <a:rPr lang="en-US" dirty="0"/>
              <a:t> </a:t>
            </a:r>
            <a:r>
              <a:rPr lang="en-US" dirty="0" err="1"/>
              <a:t>reducerea</a:t>
            </a:r>
            <a:r>
              <a:rPr lang="en-US" dirty="0"/>
              <a:t> </a:t>
            </a:r>
            <a:r>
              <a:rPr lang="en-US" dirty="0" err="1"/>
              <a:t>șomajului</a:t>
            </a:r>
            <a:r>
              <a:rPr lang="en-US" dirty="0"/>
              <a:t> </a:t>
            </a:r>
            <a:r>
              <a:rPr lang="en-US" dirty="0" err="1"/>
              <a:t>si</a:t>
            </a:r>
            <a:r>
              <a:rPr lang="en-US" dirty="0"/>
              <a:t> </a:t>
            </a:r>
            <a:r>
              <a:rPr lang="en-US" dirty="0" err="1"/>
              <a:t>oferirea</a:t>
            </a:r>
            <a:r>
              <a:rPr lang="en-US" dirty="0"/>
              <a:t> </a:t>
            </a:r>
            <a:r>
              <a:rPr lang="en-US" dirty="0" err="1"/>
              <a:t>lor</a:t>
            </a:r>
            <a:r>
              <a:rPr lang="en-US" dirty="0"/>
              <a:t> </a:t>
            </a:r>
            <a:r>
              <a:rPr lang="en-US" dirty="0" err="1"/>
              <a:t>locuri</a:t>
            </a:r>
            <a:r>
              <a:rPr lang="en-US" dirty="0"/>
              <a:t> de </a:t>
            </a:r>
            <a:r>
              <a:rPr lang="en-US" dirty="0" err="1"/>
              <a:t>munca</a:t>
            </a:r>
            <a:r>
              <a:rPr lang="en-US" dirty="0"/>
              <a:t> </a:t>
            </a:r>
            <a:r>
              <a:rPr lang="en-US" dirty="0" err="1"/>
              <a:t>potrivite</a:t>
            </a:r>
            <a:r>
              <a:rPr lang="en-US" dirty="0"/>
              <a:t>. </a:t>
            </a:r>
            <a:r>
              <a:rPr lang="en-US" dirty="0" err="1"/>
              <a:t>Problemele</a:t>
            </a:r>
            <a:r>
              <a:rPr lang="en-US" dirty="0"/>
              <a:t> pe care le </a:t>
            </a:r>
            <a:r>
              <a:rPr lang="en-US" dirty="0" err="1"/>
              <a:t>poate</a:t>
            </a:r>
            <a:r>
              <a:rPr lang="en-US" dirty="0"/>
              <a:t> </a:t>
            </a:r>
            <a:r>
              <a:rPr lang="en-US" dirty="0" err="1"/>
              <a:t>soluţiona</a:t>
            </a:r>
            <a:r>
              <a:rPr lang="en-US" dirty="0"/>
              <a:t> </a:t>
            </a:r>
            <a:r>
              <a:rPr lang="en-US" dirty="0" err="1"/>
              <a:t>proiectul</a:t>
            </a:r>
            <a:r>
              <a:rPr lang="en-US" dirty="0"/>
              <a:t> au o </a:t>
            </a:r>
            <a:r>
              <a:rPr lang="en-US" dirty="0" err="1"/>
              <a:t>adresabilitate</a:t>
            </a:r>
            <a:r>
              <a:rPr lang="en-US" dirty="0"/>
              <a:t> </a:t>
            </a:r>
            <a:r>
              <a:rPr lang="en-US" dirty="0" err="1"/>
              <a:t>socială</a:t>
            </a:r>
            <a:r>
              <a:rPr lang="en-US" dirty="0"/>
              <a:t> </a:t>
            </a:r>
            <a:r>
              <a:rPr lang="en-US" dirty="0" err="1"/>
              <a:t>şi</a:t>
            </a:r>
            <a:r>
              <a:rPr lang="en-US" dirty="0"/>
              <a:t> </a:t>
            </a:r>
            <a:r>
              <a:rPr lang="en-US" dirty="0" err="1"/>
              <a:t>profesională</a:t>
            </a:r>
            <a:r>
              <a:rPr lang="en-US" dirty="0"/>
              <a:t> de </a:t>
            </a:r>
            <a:r>
              <a:rPr lang="en-US" dirty="0" err="1"/>
              <a:t>maximă</a:t>
            </a:r>
            <a:r>
              <a:rPr lang="en-US" dirty="0"/>
              <a:t> </a:t>
            </a:r>
            <a:r>
              <a:rPr lang="en-US" dirty="0" err="1"/>
              <a:t>importanţă</a:t>
            </a:r>
            <a:r>
              <a:rPr lang="en-US" dirty="0"/>
              <a:t>, care </a:t>
            </a:r>
            <a:r>
              <a:rPr lang="en-US" dirty="0" err="1"/>
              <a:t>poate</a:t>
            </a:r>
            <a:r>
              <a:rPr lang="en-US" dirty="0"/>
              <a:t> fi </a:t>
            </a:r>
            <a:r>
              <a:rPr lang="en-US" dirty="0" err="1"/>
              <a:t>rezumată</a:t>
            </a:r>
            <a:r>
              <a:rPr lang="en-US" dirty="0"/>
              <a:t> </a:t>
            </a:r>
            <a:r>
              <a:rPr lang="en-US" dirty="0" err="1"/>
              <a:t>astfel</a:t>
            </a:r>
            <a:r>
              <a:rPr lang="en-US" dirty="0"/>
              <a:t>:</a:t>
            </a:r>
            <a:endParaRPr lang="ru-MD" dirty="0"/>
          </a:p>
          <a:p>
            <a:pPr lvl="0"/>
            <a:r>
              <a:rPr lang="en-US" dirty="0" err="1"/>
              <a:t>Crearea</a:t>
            </a:r>
            <a:r>
              <a:rPr lang="en-US" dirty="0"/>
              <a:t> </a:t>
            </a:r>
            <a:r>
              <a:rPr lang="en-US" dirty="0" err="1"/>
              <a:t>unor</a:t>
            </a:r>
            <a:r>
              <a:rPr lang="en-US" dirty="0"/>
              <a:t> </a:t>
            </a:r>
            <a:r>
              <a:rPr lang="en-US" dirty="0" err="1"/>
              <a:t>noi</a:t>
            </a:r>
            <a:r>
              <a:rPr lang="en-US" dirty="0"/>
              <a:t> </a:t>
            </a:r>
            <a:r>
              <a:rPr lang="en-US" dirty="0" err="1"/>
              <a:t>locuri</a:t>
            </a:r>
            <a:r>
              <a:rPr lang="en-US" dirty="0"/>
              <a:t> de </a:t>
            </a:r>
            <a:r>
              <a:rPr lang="en-US" dirty="0" err="1"/>
              <a:t>muncă</a:t>
            </a:r>
            <a:r>
              <a:rPr lang="en-US" dirty="0"/>
              <a:t> </a:t>
            </a:r>
            <a:endParaRPr lang="ru-MD" dirty="0"/>
          </a:p>
          <a:p>
            <a:pPr lvl="0"/>
            <a:r>
              <a:rPr lang="ro-RO" dirty="0"/>
              <a:t>Oferirea unor cursuri de calificare conform unui domeniu bine ales.</a:t>
            </a:r>
            <a:endParaRPr lang="ru-MD" dirty="0"/>
          </a:p>
          <a:p>
            <a:pPr lvl="0"/>
            <a:r>
              <a:rPr lang="ro-RO" dirty="0"/>
              <a:t>Micsorarea numarului de saraci, posibil micșorarea șomajului.</a:t>
            </a:r>
            <a:endParaRPr lang="ru-MD" dirty="0"/>
          </a:p>
          <a:p>
            <a:r>
              <a:rPr lang="en-US" dirty="0" err="1"/>
              <a:t>Impactul</a:t>
            </a:r>
            <a:r>
              <a:rPr lang="en-US" dirty="0"/>
              <a:t> economic al </a:t>
            </a:r>
            <a:r>
              <a:rPr lang="en-US" dirty="0" err="1"/>
              <a:t>proiectului</a:t>
            </a:r>
            <a:r>
              <a:rPr lang="en-US" dirty="0"/>
              <a:t> </a:t>
            </a:r>
            <a:r>
              <a:rPr lang="en-US" dirty="0" err="1"/>
              <a:t>este</a:t>
            </a:r>
            <a:r>
              <a:rPr lang="en-US" dirty="0"/>
              <a:t> </a:t>
            </a:r>
            <a:r>
              <a:rPr lang="en-US" dirty="0" err="1"/>
              <a:t>cel</a:t>
            </a:r>
            <a:r>
              <a:rPr lang="en-US" dirty="0"/>
              <a:t> </a:t>
            </a:r>
            <a:r>
              <a:rPr lang="en-US" dirty="0" err="1"/>
              <a:t>mai</a:t>
            </a:r>
            <a:r>
              <a:rPr lang="en-US" dirty="0"/>
              <a:t> major, </a:t>
            </a:r>
            <a:r>
              <a:rPr lang="en-US" dirty="0" err="1"/>
              <a:t>deoarece</a:t>
            </a:r>
            <a:r>
              <a:rPr lang="en-US" dirty="0"/>
              <a:t> </a:t>
            </a:r>
            <a:r>
              <a:rPr lang="en-US" dirty="0" err="1"/>
              <a:t>prin</a:t>
            </a:r>
            <a:r>
              <a:rPr lang="en-US" dirty="0"/>
              <a:t> </a:t>
            </a:r>
            <a:r>
              <a:rPr lang="en-US" dirty="0" err="1"/>
              <a:t>crearea</a:t>
            </a:r>
            <a:r>
              <a:rPr lang="en-US" dirty="0"/>
              <a:t> a </a:t>
            </a:r>
            <a:r>
              <a:rPr lang="en-US" dirty="0" err="1"/>
              <a:t>noilor</a:t>
            </a:r>
            <a:r>
              <a:rPr lang="en-US" dirty="0"/>
              <a:t> </a:t>
            </a:r>
            <a:r>
              <a:rPr lang="en-US" dirty="0" err="1"/>
              <a:t>locuri</a:t>
            </a:r>
            <a:r>
              <a:rPr lang="en-US" dirty="0"/>
              <a:t> de </a:t>
            </a:r>
            <a:r>
              <a:rPr lang="en-US" dirty="0" err="1"/>
              <a:t>munca</a:t>
            </a:r>
            <a:r>
              <a:rPr lang="en-US" dirty="0"/>
              <a:t> , </a:t>
            </a:r>
            <a:r>
              <a:rPr lang="en-US" dirty="0" err="1"/>
              <a:t>vor</a:t>
            </a:r>
            <a:r>
              <a:rPr lang="en-US" dirty="0"/>
              <a:t> fi </a:t>
            </a:r>
            <a:r>
              <a:rPr lang="en-US" dirty="0" err="1"/>
              <a:t>mai</a:t>
            </a:r>
            <a:r>
              <a:rPr lang="en-US" dirty="0"/>
              <a:t> </a:t>
            </a:r>
            <a:r>
              <a:rPr lang="en-US" dirty="0" err="1"/>
              <a:t>multe</a:t>
            </a:r>
            <a:r>
              <a:rPr lang="en-US" dirty="0"/>
              <a:t> personae implicate in </a:t>
            </a:r>
            <a:r>
              <a:rPr lang="en-US" dirty="0" err="1"/>
              <a:t>cimpul</a:t>
            </a:r>
            <a:r>
              <a:rPr lang="en-US" dirty="0"/>
              <a:t> </a:t>
            </a:r>
            <a:r>
              <a:rPr lang="en-US" dirty="0" err="1"/>
              <a:t>muncii</a:t>
            </a:r>
            <a:r>
              <a:rPr lang="en-US" dirty="0"/>
              <a:t>, </a:t>
            </a:r>
            <a:r>
              <a:rPr lang="en-US" dirty="0" err="1"/>
              <a:t>si</a:t>
            </a:r>
            <a:r>
              <a:rPr lang="en-US" dirty="0"/>
              <a:t> ca </a:t>
            </a:r>
            <a:r>
              <a:rPr lang="en-US" dirty="0" err="1"/>
              <a:t>urmarea</a:t>
            </a:r>
            <a:r>
              <a:rPr lang="en-US" dirty="0"/>
              <a:t> </a:t>
            </a:r>
            <a:r>
              <a:rPr lang="en-US" dirty="0" err="1"/>
              <a:t>va</a:t>
            </a:r>
            <a:r>
              <a:rPr lang="en-US" dirty="0"/>
              <a:t> </a:t>
            </a:r>
            <a:r>
              <a:rPr lang="en-US" dirty="0" err="1"/>
              <a:t>încetini</a:t>
            </a:r>
            <a:r>
              <a:rPr lang="en-US" dirty="0"/>
              <a:t> </a:t>
            </a:r>
            <a:r>
              <a:rPr lang="en-US" dirty="0" err="1"/>
              <a:t>sau</a:t>
            </a:r>
            <a:r>
              <a:rPr lang="en-US" dirty="0"/>
              <a:t> </a:t>
            </a:r>
            <a:r>
              <a:rPr lang="en-US" dirty="0" err="1"/>
              <a:t>va</a:t>
            </a:r>
            <a:r>
              <a:rPr lang="en-US" dirty="0"/>
              <a:t> </a:t>
            </a:r>
            <a:r>
              <a:rPr lang="en-US" dirty="0" err="1"/>
              <a:t>stopa</a:t>
            </a:r>
            <a:r>
              <a:rPr lang="en-US" dirty="0"/>
              <a:t> </a:t>
            </a:r>
            <a:r>
              <a:rPr lang="en-US" dirty="0" err="1"/>
              <a:t>proceesul</a:t>
            </a:r>
            <a:r>
              <a:rPr lang="en-US" dirty="0"/>
              <a:t> de </a:t>
            </a:r>
            <a:r>
              <a:rPr lang="en-US" dirty="0" err="1"/>
              <a:t>sărăcire</a:t>
            </a:r>
            <a:r>
              <a:rPr lang="en-US" dirty="0"/>
              <a:t> a </a:t>
            </a:r>
            <a:r>
              <a:rPr lang="en-US" dirty="0" err="1"/>
              <a:t>populației</a:t>
            </a:r>
            <a:r>
              <a:rPr lang="en-US" dirty="0"/>
              <a:t>. </a:t>
            </a:r>
            <a:r>
              <a:rPr lang="en-US" dirty="0" err="1"/>
              <a:t>Acest</a:t>
            </a:r>
            <a:r>
              <a:rPr lang="en-US" dirty="0"/>
              <a:t> </a:t>
            </a:r>
            <a:r>
              <a:rPr lang="en-US" dirty="0" err="1"/>
              <a:t>fapt</a:t>
            </a:r>
            <a:r>
              <a:rPr lang="en-US" dirty="0"/>
              <a:t> </a:t>
            </a:r>
            <a:r>
              <a:rPr lang="en-US" dirty="0" err="1"/>
              <a:t>va</a:t>
            </a:r>
            <a:r>
              <a:rPr lang="en-US" dirty="0"/>
              <a:t> duce la </a:t>
            </a:r>
            <a:r>
              <a:rPr lang="en-US" dirty="0" err="1"/>
              <a:t>cresterea</a:t>
            </a:r>
            <a:r>
              <a:rPr lang="en-US" dirty="0"/>
              <a:t> </a:t>
            </a:r>
            <a:r>
              <a:rPr lang="en-US" dirty="0" err="1"/>
              <a:t>economica</a:t>
            </a:r>
            <a:r>
              <a:rPr lang="en-US" dirty="0"/>
              <a:t> a </a:t>
            </a:r>
            <a:r>
              <a:rPr lang="en-US" dirty="0" err="1"/>
              <a:t>statului</a:t>
            </a:r>
            <a:r>
              <a:rPr lang="en-US" dirty="0"/>
              <a:t>, </a:t>
            </a:r>
            <a:r>
              <a:rPr lang="en-US" dirty="0" err="1"/>
              <a:t>vor</a:t>
            </a:r>
            <a:r>
              <a:rPr lang="en-US" dirty="0"/>
              <a:t> fi </a:t>
            </a:r>
            <a:r>
              <a:rPr lang="en-US" dirty="0" err="1"/>
              <a:t>majorate</a:t>
            </a:r>
            <a:r>
              <a:rPr lang="en-US" dirty="0"/>
              <a:t> </a:t>
            </a:r>
            <a:r>
              <a:rPr lang="en-US" dirty="0" err="1"/>
              <a:t>salariile</a:t>
            </a:r>
            <a:r>
              <a:rPr lang="en-US" dirty="0"/>
              <a:t>, </a:t>
            </a:r>
            <a:r>
              <a:rPr lang="en-US" dirty="0" err="1"/>
              <a:t>si</a:t>
            </a:r>
            <a:r>
              <a:rPr lang="en-US" dirty="0"/>
              <a:t> </a:t>
            </a:r>
            <a:r>
              <a:rPr lang="en-US" dirty="0" err="1"/>
              <a:t>respectiv</a:t>
            </a:r>
            <a:r>
              <a:rPr lang="en-US" dirty="0"/>
              <a:t> </a:t>
            </a:r>
            <a:r>
              <a:rPr lang="en-US" dirty="0" err="1"/>
              <a:t>vor</a:t>
            </a:r>
            <a:r>
              <a:rPr lang="en-US" dirty="0"/>
              <a:t> fi </a:t>
            </a:r>
            <a:r>
              <a:rPr lang="en-US" dirty="0" err="1"/>
              <a:t>imbunatatite</a:t>
            </a:r>
            <a:r>
              <a:rPr lang="en-US" dirty="0"/>
              <a:t> </a:t>
            </a:r>
            <a:r>
              <a:rPr lang="en-US" dirty="0" err="1"/>
              <a:t>conditiile</a:t>
            </a:r>
            <a:r>
              <a:rPr lang="en-US" dirty="0"/>
              <a:t> de </a:t>
            </a:r>
            <a:r>
              <a:rPr lang="en-US" dirty="0" err="1"/>
              <a:t>viata</a:t>
            </a:r>
            <a:r>
              <a:rPr lang="en-US" dirty="0"/>
              <a:t> a </a:t>
            </a:r>
            <a:r>
              <a:rPr lang="en-US" dirty="0" err="1"/>
              <a:t>populatiei</a:t>
            </a:r>
            <a:r>
              <a:rPr lang="en-US" dirty="0"/>
              <a:t>.</a:t>
            </a:r>
            <a:endParaRPr lang="ru-MD" dirty="0"/>
          </a:p>
          <a:p>
            <a:endParaRPr lang="en-US" dirty="0"/>
          </a:p>
        </p:txBody>
      </p:sp>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9</a:t>
            </a:fld>
            <a:endParaRPr lang="en-US"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p>
        </p:txBody>
      </p:sp>
      <p:pic>
        <p:nvPicPr>
          <p:cNvPr id="9218" name="Picture 2" descr="What To Consider When Choosing a Web Platform For Your Business -  DEZZAIN.COM">
            <a:extLst>
              <a:ext uri="{FF2B5EF4-FFF2-40B4-BE49-F238E27FC236}">
                <a16:creationId xmlns:a16="http://schemas.microsoft.com/office/drawing/2014/main" id="{15A25B4D-4457-4869-B4F4-AEF026B39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178" y="1664492"/>
            <a:ext cx="4848222" cy="3155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803063"/>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2.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0</TotalTime>
  <Words>1487</Words>
  <Application>Microsoft Office PowerPoint</Application>
  <PresentationFormat>Widescreen</PresentationFormat>
  <Paragraphs>249</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Courier New</vt:lpstr>
      <vt:lpstr>Gill Sans MT</vt:lpstr>
      <vt:lpstr>Segoe UI</vt:lpstr>
      <vt:lpstr>Segoe UI Light</vt:lpstr>
      <vt:lpstr>Segoe UI Semibold</vt:lpstr>
      <vt:lpstr>Symbol</vt:lpstr>
      <vt:lpstr>Tahoma</vt:lpstr>
      <vt:lpstr>Times New Roman</vt:lpstr>
      <vt:lpstr>Office Theme</vt:lpstr>
      <vt:lpstr>Platforma socială “Oaza speranței”</vt:lpstr>
      <vt:lpstr>Domeniul Problematic</vt:lpstr>
      <vt:lpstr>Conceptul proiectului</vt:lpstr>
      <vt:lpstr>Analiza factorilor interesați</vt:lpstr>
      <vt:lpstr>Problemele depistate</vt:lpstr>
      <vt:lpstr>Strategia aleasă</vt:lpstr>
      <vt:lpstr>Bugetul proiectului</vt:lpstr>
      <vt:lpstr>Riscurile depistate</vt:lpstr>
      <vt:lpstr>Impactul proiectului</vt:lpstr>
      <vt:lpstr>Durabilitatea proiectului</vt:lpstr>
      <vt:lpstr>Activitățile </vt:lpstr>
      <vt:lpstr>Calea Critică</vt:lpstr>
      <vt:lpstr>Cerere de finanțare</vt:lpstr>
      <vt:lpstr>Bugetul detaliat</vt:lpstr>
      <vt:lpstr>CV-urile membrilor echipei</vt:lpstr>
      <vt:lpstr>Concluzii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2021-01-21T05:48:59Z</dcterms:created>
  <dcterms:modified xsi:type="dcterms:W3CDTF">2021-01-21T10:21:33Z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