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7" r:id="rId4"/>
    <p:sldId id="268" r:id="rId5"/>
    <p:sldId id="269" r:id="rId6"/>
    <p:sldId id="270" r:id="rId7"/>
    <p:sldId id="257" r:id="rId8"/>
    <p:sldId id="258" r:id="rId9"/>
    <p:sldId id="259" r:id="rId10"/>
    <p:sldId id="261" r:id="rId11"/>
    <p:sldId id="260" r:id="rId12"/>
    <p:sldId id="262" r:id="rId13"/>
    <p:sldId id="271" r:id="rId14"/>
    <p:sldId id="263" r:id="rId15"/>
    <p:sldId id="272" r:id="rId16"/>
    <p:sldId id="273"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1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ru-RU"/>
              <a:t>Образец заголовка</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E912F36E-5706-48D3-AB82-345B2CCB4599}" type="datetimeFigureOut">
              <a:rPr lang="en-US" smtClean="0"/>
              <a:t>12/8/2020</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BD203BE6-B406-45C9-B429-D5028B724E6F}" type="slidenum">
              <a:rPr lang="en-US" smtClean="0"/>
              <a:t>‹#›</a:t>
            </a:fld>
            <a:endParaRPr lang="en-US"/>
          </a:p>
        </p:txBody>
      </p:sp>
    </p:spTree>
    <p:extLst>
      <p:ext uri="{BB962C8B-B14F-4D97-AF65-F5344CB8AC3E}">
        <p14:creationId xmlns:p14="http://schemas.microsoft.com/office/powerpoint/2010/main" val="1415186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912F36E-5706-48D3-AB82-345B2CCB4599}"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03BE6-B406-45C9-B429-D5028B724E6F}" type="slidenum">
              <a:rPr lang="en-US" smtClean="0"/>
              <a:t>‹#›</a:t>
            </a:fld>
            <a:endParaRPr lang="en-US"/>
          </a:p>
        </p:txBody>
      </p:sp>
    </p:spTree>
    <p:extLst>
      <p:ext uri="{BB962C8B-B14F-4D97-AF65-F5344CB8AC3E}">
        <p14:creationId xmlns:p14="http://schemas.microsoft.com/office/powerpoint/2010/main" val="2804407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912F36E-5706-48D3-AB82-345B2CCB4599}"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03BE6-B406-45C9-B429-D5028B724E6F}" type="slidenum">
              <a:rPr lang="en-US" smtClean="0"/>
              <a:t>‹#›</a:t>
            </a:fld>
            <a:endParaRPr lang="en-US"/>
          </a:p>
        </p:txBody>
      </p:sp>
    </p:spTree>
    <p:extLst>
      <p:ext uri="{BB962C8B-B14F-4D97-AF65-F5344CB8AC3E}">
        <p14:creationId xmlns:p14="http://schemas.microsoft.com/office/powerpoint/2010/main" val="4220770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912F36E-5706-48D3-AB82-345B2CCB4599}"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03BE6-B406-45C9-B429-D5028B724E6F}" type="slidenum">
              <a:rPr lang="en-US" smtClean="0"/>
              <a:t>‹#›</a:t>
            </a:fld>
            <a:endParaRPr lang="en-US"/>
          </a:p>
        </p:txBody>
      </p:sp>
    </p:spTree>
    <p:extLst>
      <p:ext uri="{BB962C8B-B14F-4D97-AF65-F5344CB8AC3E}">
        <p14:creationId xmlns:p14="http://schemas.microsoft.com/office/powerpoint/2010/main" val="3031587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ru-RU"/>
              <a:t>Образец заголовка</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E912F36E-5706-48D3-AB82-345B2CCB4599}"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03BE6-B406-45C9-B429-D5028B724E6F}" type="slidenum">
              <a:rPr lang="en-US" smtClean="0"/>
              <a:t>‹#›</a:t>
            </a:fld>
            <a:endParaRPr lang="en-US"/>
          </a:p>
        </p:txBody>
      </p:sp>
    </p:spTree>
    <p:extLst>
      <p:ext uri="{BB962C8B-B14F-4D97-AF65-F5344CB8AC3E}">
        <p14:creationId xmlns:p14="http://schemas.microsoft.com/office/powerpoint/2010/main" val="4155106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E912F36E-5706-48D3-AB82-345B2CCB4599}"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03BE6-B406-45C9-B429-D5028B724E6F}" type="slidenum">
              <a:rPr lang="en-US" smtClean="0"/>
              <a:t>‹#›</a:t>
            </a:fld>
            <a:endParaRPr lang="en-US"/>
          </a:p>
        </p:txBody>
      </p:sp>
    </p:spTree>
    <p:extLst>
      <p:ext uri="{BB962C8B-B14F-4D97-AF65-F5344CB8AC3E}">
        <p14:creationId xmlns:p14="http://schemas.microsoft.com/office/powerpoint/2010/main" val="383470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E912F36E-5706-48D3-AB82-345B2CCB4599}" type="datetimeFigureOut">
              <a:rPr lang="en-US" smtClean="0"/>
              <a:t>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203BE6-B406-45C9-B429-D5028B724E6F}" type="slidenum">
              <a:rPr lang="en-US" smtClean="0"/>
              <a:t>‹#›</a:t>
            </a:fld>
            <a:endParaRPr lang="en-US"/>
          </a:p>
        </p:txBody>
      </p:sp>
    </p:spTree>
    <p:extLst>
      <p:ext uri="{BB962C8B-B14F-4D97-AF65-F5344CB8AC3E}">
        <p14:creationId xmlns:p14="http://schemas.microsoft.com/office/powerpoint/2010/main" val="2942932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E912F36E-5706-48D3-AB82-345B2CCB4599}" type="datetimeFigureOut">
              <a:rPr lang="en-US" smtClean="0"/>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203BE6-B406-45C9-B429-D5028B724E6F}" type="slidenum">
              <a:rPr lang="en-US" smtClean="0"/>
              <a:t>‹#›</a:t>
            </a:fld>
            <a:endParaRPr lang="en-US"/>
          </a:p>
        </p:txBody>
      </p:sp>
    </p:spTree>
    <p:extLst>
      <p:ext uri="{BB962C8B-B14F-4D97-AF65-F5344CB8AC3E}">
        <p14:creationId xmlns:p14="http://schemas.microsoft.com/office/powerpoint/2010/main" val="3073697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12F36E-5706-48D3-AB82-345B2CCB4599}" type="datetimeFigureOut">
              <a:rPr lang="en-US" smtClean="0"/>
              <a:t>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203BE6-B406-45C9-B429-D5028B724E6F}" type="slidenum">
              <a:rPr lang="en-US" smtClean="0"/>
              <a:t>‹#›</a:t>
            </a:fld>
            <a:endParaRPr lang="en-US"/>
          </a:p>
        </p:txBody>
      </p:sp>
    </p:spTree>
    <p:extLst>
      <p:ext uri="{BB962C8B-B14F-4D97-AF65-F5344CB8AC3E}">
        <p14:creationId xmlns:p14="http://schemas.microsoft.com/office/powerpoint/2010/main" val="720001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ru-RU"/>
              <a:t>Образец заголовка</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ru-RU"/>
              <a:t>Образец текста</a:t>
            </a:r>
          </a:p>
        </p:txBody>
      </p:sp>
      <p:sp>
        <p:nvSpPr>
          <p:cNvPr id="5" name="Date Placeholder 4"/>
          <p:cNvSpPr>
            <a:spLocks noGrp="1"/>
          </p:cNvSpPr>
          <p:nvPr>
            <p:ph type="dt" sz="half" idx="10"/>
          </p:nvPr>
        </p:nvSpPr>
        <p:spPr/>
        <p:txBody>
          <a:bodyPr/>
          <a:lstStyle/>
          <a:p>
            <a:fld id="{E912F36E-5706-48D3-AB82-345B2CCB4599}"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BD203BE6-B406-45C9-B429-D5028B724E6F}" type="slidenum">
              <a:rPr lang="en-US" smtClean="0"/>
              <a:t>‹#›</a:t>
            </a:fld>
            <a:endParaRPr lang="en-US"/>
          </a:p>
        </p:txBody>
      </p:sp>
    </p:spTree>
    <p:extLst>
      <p:ext uri="{BB962C8B-B14F-4D97-AF65-F5344CB8AC3E}">
        <p14:creationId xmlns:p14="http://schemas.microsoft.com/office/powerpoint/2010/main" val="2774443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E912F36E-5706-48D3-AB82-345B2CCB4599}" type="datetimeFigureOut">
              <a:rPr lang="en-US" smtClean="0"/>
              <a:t>12/8/2020</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BD203BE6-B406-45C9-B429-D5028B724E6F}" type="slidenum">
              <a:rPr lang="en-US" smtClean="0"/>
              <a:t>‹#›</a:t>
            </a:fld>
            <a:endParaRPr lang="en-US"/>
          </a:p>
        </p:txBody>
      </p:sp>
    </p:spTree>
    <p:extLst>
      <p:ext uri="{BB962C8B-B14F-4D97-AF65-F5344CB8AC3E}">
        <p14:creationId xmlns:p14="http://schemas.microsoft.com/office/powerpoint/2010/main" val="38499620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E912F36E-5706-48D3-AB82-345B2CCB4599}" type="datetimeFigureOut">
              <a:rPr lang="en-US" smtClean="0"/>
              <a:t>12/8/2020</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BD203BE6-B406-45C9-B429-D5028B724E6F}" type="slidenum">
              <a:rPr lang="en-US" smtClean="0"/>
              <a:t>‹#›</a:t>
            </a:fld>
            <a:endParaRPr lang="en-US"/>
          </a:p>
        </p:txBody>
      </p:sp>
    </p:spTree>
    <p:extLst>
      <p:ext uri="{BB962C8B-B14F-4D97-AF65-F5344CB8AC3E}">
        <p14:creationId xmlns:p14="http://schemas.microsoft.com/office/powerpoint/2010/main" val="24740649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o-RO" b="1" dirty="0"/>
              <a:t>Platforma socială </a:t>
            </a:r>
            <a:r>
              <a:rPr lang="en-US" b="1" dirty="0"/>
              <a:t>“</a:t>
            </a:r>
            <a:r>
              <a:rPr lang="en-US" b="1" dirty="0" err="1"/>
              <a:t>Oaza</a:t>
            </a:r>
            <a:r>
              <a:rPr lang="en-US" b="1" dirty="0"/>
              <a:t> </a:t>
            </a:r>
            <a:r>
              <a:rPr lang="en-US" b="1" dirty="0" err="1"/>
              <a:t>speranței</a:t>
            </a:r>
            <a:r>
              <a:rPr lang="en-US" b="1" dirty="0"/>
              <a:t>”</a:t>
            </a:r>
            <a:endParaRPr lang="en-US" dirty="0"/>
          </a:p>
        </p:txBody>
      </p:sp>
      <p:sp>
        <p:nvSpPr>
          <p:cNvPr id="3" name="Subtitle 2">
            <a:extLst>
              <a:ext uri="{FF2B5EF4-FFF2-40B4-BE49-F238E27FC236}">
                <a16:creationId xmlns:a16="http://schemas.microsoft.com/office/drawing/2014/main" id="{B0317202-65F3-4DDF-A36E-FEE61EEE2F06}"/>
              </a:ext>
            </a:extLst>
          </p:cNvPr>
          <p:cNvSpPr>
            <a:spLocks noGrp="1"/>
          </p:cNvSpPr>
          <p:nvPr>
            <p:ph type="subTitle" idx="1"/>
          </p:nvPr>
        </p:nvSpPr>
        <p:spPr/>
        <p:txBody>
          <a:bodyPr>
            <a:normAutofit lnSpcReduction="10000"/>
          </a:bodyPr>
          <a:lstStyle/>
          <a:p>
            <a:r>
              <a:rPr lang="ro-RO" dirty="0"/>
              <a:t>Ulmanu Cristian</a:t>
            </a:r>
          </a:p>
          <a:p>
            <a:r>
              <a:rPr lang="ro-RO" dirty="0"/>
              <a:t>Tcaciuc Maxim</a:t>
            </a:r>
          </a:p>
          <a:p>
            <a:r>
              <a:rPr lang="ro-RO" dirty="0"/>
              <a:t>Zbîrnea Mihai </a:t>
            </a:r>
            <a:endParaRPr lang="ru-MD" dirty="0"/>
          </a:p>
        </p:txBody>
      </p:sp>
    </p:spTree>
    <p:extLst>
      <p:ext uri="{BB962C8B-B14F-4D97-AF65-F5344CB8AC3E}">
        <p14:creationId xmlns:p14="http://schemas.microsoft.com/office/powerpoint/2010/main" val="2293204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57224" y="1343891"/>
            <a:ext cx="10772775" cy="813840"/>
          </a:xfrm>
        </p:spPr>
        <p:txBody>
          <a:bodyPr>
            <a:normAutofit fontScale="90000"/>
          </a:bodyPr>
          <a:lstStyle/>
          <a:p>
            <a:r>
              <a:rPr lang="ro-RO" b="1" dirty="0"/>
              <a:t>12.2    Cuantificarea(Evaluarea și monitorizarea) riscurilor proiectului. Determinarea reacții la risc</a:t>
            </a:r>
            <a:br>
              <a:rPr lang="en-US" b="1" dirty="0"/>
            </a:br>
            <a:endParaRPr lang="en-US" dirty="0"/>
          </a:p>
        </p:txBody>
      </p:sp>
      <p:sp>
        <p:nvSpPr>
          <p:cNvPr id="3" name="Объект 2"/>
          <p:cNvSpPr>
            <a:spLocks noGrp="1"/>
          </p:cNvSpPr>
          <p:nvPr>
            <p:ph idx="1"/>
          </p:nvPr>
        </p:nvSpPr>
        <p:spPr/>
        <p:txBody>
          <a:bodyPr/>
          <a:lstStyle/>
          <a:p>
            <a:endParaRPr lang="en-US" dirty="0"/>
          </a:p>
          <a:p>
            <a:r>
              <a:rPr lang="ro-RO" dirty="0"/>
              <a:t>La etapa de monitorizare a riscurilor, propunem un set de acțiuni pentru diminuarea sau prevenirea riscurilor.</a:t>
            </a:r>
            <a:endParaRPr lang="en-US" dirty="0"/>
          </a:p>
        </p:txBody>
      </p:sp>
    </p:spTree>
    <p:extLst>
      <p:ext uri="{BB962C8B-B14F-4D97-AF65-F5344CB8AC3E}">
        <p14:creationId xmlns:p14="http://schemas.microsoft.com/office/powerpoint/2010/main" val="874082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1720877" y="0"/>
            <a:ext cx="9234958" cy="5085773"/>
          </a:xfrm>
          <a:prstGeom prst="rect">
            <a:avLst/>
          </a:prstGeom>
        </p:spPr>
      </p:pic>
    </p:spTree>
    <p:extLst>
      <p:ext uri="{BB962C8B-B14F-4D97-AF65-F5344CB8AC3E}">
        <p14:creationId xmlns:p14="http://schemas.microsoft.com/office/powerpoint/2010/main" val="603742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1171852" y="269113"/>
            <a:ext cx="9942991" cy="4436052"/>
          </a:xfrm>
          <a:prstGeom prst="rect">
            <a:avLst/>
          </a:prstGeom>
        </p:spPr>
      </p:pic>
      <p:pic>
        <p:nvPicPr>
          <p:cNvPr id="5" name="Рисунок 4"/>
          <p:cNvPicPr>
            <a:picLocks noChangeAspect="1"/>
          </p:cNvPicPr>
          <p:nvPr/>
        </p:nvPicPr>
        <p:blipFill>
          <a:blip r:embed="rId3"/>
          <a:stretch>
            <a:fillRect/>
          </a:stretch>
        </p:blipFill>
        <p:spPr>
          <a:xfrm>
            <a:off x="958788" y="4759832"/>
            <a:ext cx="10156055" cy="1829055"/>
          </a:xfrm>
          <a:prstGeom prst="rect">
            <a:avLst/>
          </a:prstGeom>
        </p:spPr>
      </p:pic>
    </p:spTree>
    <p:extLst>
      <p:ext uri="{BB962C8B-B14F-4D97-AF65-F5344CB8AC3E}">
        <p14:creationId xmlns:p14="http://schemas.microsoft.com/office/powerpoint/2010/main" val="1702501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C49CA-D1E4-438D-87A0-962B62A7FD91}"/>
              </a:ext>
            </a:extLst>
          </p:cNvPr>
          <p:cNvSpPr>
            <a:spLocks noGrp="1"/>
          </p:cNvSpPr>
          <p:nvPr>
            <p:ph type="title"/>
          </p:nvPr>
        </p:nvSpPr>
        <p:spPr/>
        <p:txBody>
          <a:bodyPr/>
          <a:lstStyle/>
          <a:p>
            <a:endParaRPr lang="ru-MD"/>
          </a:p>
        </p:txBody>
      </p:sp>
      <p:sp>
        <p:nvSpPr>
          <p:cNvPr id="3" name="Content Placeholder 2">
            <a:extLst>
              <a:ext uri="{FF2B5EF4-FFF2-40B4-BE49-F238E27FC236}">
                <a16:creationId xmlns:a16="http://schemas.microsoft.com/office/drawing/2014/main" id="{AF589B12-0FF1-47C9-A4DC-17C9E8EEFA9C}"/>
              </a:ext>
            </a:extLst>
          </p:cNvPr>
          <p:cNvSpPr>
            <a:spLocks noGrp="1"/>
          </p:cNvSpPr>
          <p:nvPr>
            <p:ph idx="1"/>
          </p:nvPr>
        </p:nvSpPr>
        <p:spPr/>
        <p:txBody>
          <a:bodyPr/>
          <a:lstStyle/>
          <a:p>
            <a:endParaRPr lang="ru-MD"/>
          </a:p>
        </p:txBody>
      </p:sp>
      <p:pic>
        <p:nvPicPr>
          <p:cNvPr id="4" name="Picture 3">
            <a:extLst>
              <a:ext uri="{FF2B5EF4-FFF2-40B4-BE49-F238E27FC236}">
                <a16:creationId xmlns:a16="http://schemas.microsoft.com/office/drawing/2014/main" id="{7B990489-02E4-4D88-8021-6526B1E6BB45}"/>
              </a:ext>
            </a:extLst>
          </p:cNvPr>
          <p:cNvPicPr>
            <a:picLocks noChangeAspect="1"/>
          </p:cNvPicPr>
          <p:nvPr/>
        </p:nvPicPr>
        <p:blipFill>
          <a:blip r:embed="rId2"/>
          <a:stretch>
            <a:fillRect/>
          </a:stretch>
        </p:blipFill>
        <p:spPr>
          <a:xfrm>
            <a:off x="76200" y="204787"/>
            <a:ext cx="12115800" cy="6448425"/>
          </a:xfrm>
          <a:prstGeom prst="rect">
            <a:avLst/>
          </a:prstGeom>
        </p:spPr>
      </p:pic>
    </p:spTree>
    <p:extLst>
      <p:ext uri="{BB962C8B-B14F-4D97-AF65-F5344CB8AC3E}">
        <p14:creationId xmlns:p14="http://schemas.microsoft.com/office/powerpoint/2010/main" val="3233332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48947" y="404553"/>
            <a:ext cx="10753725" cy="2227811"/>
          </a:xfrm>
        </p:spPr>
        <p:txBody>
          <a:bodyPr/>
          <a:lstStyle/>
          <a:p>
            <a:r>
              <a:rPr lang="ro-RO" dirty="0"/>
              <a:t> </a:t>
            </a:r>
            <a:endParaRPr lang="en-US" dirty="0"/>
          </a:p>
        </p:txBody>
      </p:sp>
      <p:pic>
        <p:nvPicPr>
          <p:cNvPr id="4" name="Рисунок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923725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93F3D-F284-497D-9473-AC910CF4ADDD}"/>
              </a:ext>
            </a:extLst>
          </p:cNvPr>
          <p:cNvSpPr>
            <a:spLocks noGrp="1"/>
          </p:cNvSpPr>
          <p:nvPr>
            <p:ph type="title"/>
          </p:nvPr>
        </p:nvSpPr>
        <p:spPr/>
        <p:txBody>
          <a:bodyPr/>
          <a:lstStyle/>
          <a:p>
            <a:endParaRPr lang="ru-MD"/>
          </a:p>
        </p:txBody>
      </p:sp>
      <p:sp>
        <p:nvSpPr>
          <p:cNvPr id="3" name="Content Placeholder 2">
            <a:extLst>
              <a:ext uri="{FF2B5EF4-FFF2-40B4-BE49-F238E27FC236}">
                <a16:creationId xmlns:a16="http://schemas.microsoft.com/office/drawing/2014/main" id="{815E05CD-8F39-4263-90A6-4AA7DD01919D}"/>
              </a:ext>
            </a:extLst>
          </p:cNvPr>
          <p:cNvSpPr>
            <a:spLocks noGrp="1"/>
          </p:cNvSpPr>
          <p:nvPr>
            <p:ph idx="1"/>
          </p:nvPr>
        </p:nvSpPr>
        <p:spPr/>
        <p:txBody>
          <a:bodyPr/>
          <a:lstStyle/>
          <a:p>
            <a:endParaRPr lang="ru-MD"/>
          </a:p>
        </p:txBody>
      </p:sp>
      <p:pic>
        <p:nvPicPr>
          <p:cNvPr id="4" name="Picture 3">
            <a:extLst>
              <a:ext uri="{FF2B5EF4-FFF2-40B4-BE49-F238E27FC236}">
                <a16:creationId xmlns:a16="http://schemas.microsoft.com/office/drawing/2014/main" id="{74540C86-41F0-400E-9830-C84C6DD3D163}"/>
              </a:ext>
            </a:extLst>
          </p:cNvPr>
          <p:cNvPicPr>
            <a:picLocks noChangeAspect="1"/>
          </p:cNvPicPr>
          <p:nvPr/>
        </p:nvPicPr>
        <p:blipFill>
          <a:blip r:embed="rId2"/>
          <a:stretch>
            <a:fillRect/>
          </a:stretch>
        </p:blipFill>
        <p:spPr>
          <a:xfrm>
            <a:off x="-33338" y="104775"/>
            <a:ext cx="12225338" cy="6648450"/>
          </a:xfrm>
          <a:prstGeom prst="rect">
            <a:avLst/>
          </a:prstGeom>
        </p:spPr>
      </p:pic>
    </p:spTree>
    <p:extLst>
      <p:ext uri="{BB962C8B-B14F-4D97-AF65-F5344CB8AC3E}">
        <p14:creationId xmlns:p14="http://schemas.microsoft.com/office/powerpoint/2010/main" val="1991297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A2EDF-FC67-4B65-8AD8-34F1FCACDB6D}"/>
              </a:ext>
            </a:extLst>
          </p:cNvPr>
          <p:cNvSpPr>
            <a:spLocks noGrp="1"/>
          </p:cNvSpPr>
          <p:nvPr>
            <p:ph type="title"/>
          </p:nvPr>
        </p:nvSpPr>
        <p:spPr/>
        <p:txBody>
          <a:bodyPr/>
          <a:lstStyle/>
          <a:p>
            <a:endParaRPr lang="ru-MD"/>
          </a:p>
        </p:txBody>
      </p:sp>
      <p:sp>
        <p:nvSpPr>
          <p:cNvPr id="3" name="Content Placeholder 2">
            <a:extLst>
              <a:ext uri="{FF2B5EF4-FFF2-40B4-BE49-F238E27FC236}">
                <a16:creationId xmlns:a16="http://schemas.microsoft.com/office/drawing/2014/main" id="{685F395F-16C5-483B-8463-40DBDFC0B58E}"/>
              </a:ext>
            </a:extLst>
          </p:cNvPr>
          <p:cNvSpPr>
            <a:spLocks noGrp="1"/>
          </p:cNvSpPr>
          <p:nvPr>
            <p:ph idx="1"/>
          </p:nvPr>
        </p:nvSpPr>
        <p:spPr/>
        <p:txBody>
          <a:bodyPr/>
          <a:lstStyle/>
          <a:p>
            <a:endParaRPr lang="ru-MD"/>
          </a:p>
        </p:txBody>
      </p:sp>
      <p:pic>
        <p:nvPicPr>
          <p:cNvPr id="6" name="Picture 5">
            <a:extLst>
              <a:ext uri="{FF2B5EF4-FFF2-40B4-BE49-F238E27FC236}">
                <a16:creationId xmlns:a16="http://schemas.microsoft.com/office/drawing/2014/main" id="{BDA030F7-95EA-4BD2-93DD-D202F1E525B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550997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b="1" dirty="0"/>
              <a:t>Impactul proiectului</a:t>
            </a:r>
            <a:br>
              <a:rPr lang="en-US" b="1" dirty="0"/>
            </a:br>
            <a:endParaRPr lang="en-US" dirty="0"/>
          </a:p>
        </p:txBody>
      </p:sp>
      <p:sp>
        <p:nvSpPr>
          <p:cNvPr id="3" name="Объект 2"/>
          <p:cNvSpPr>
            <a:spLocks noGrp="1"/>
          </p:cNvSpPr>
          <p:nvPr>
            <p:ph idx="1"/>
          </p:nvPr>
        </p:nvSpPr>
        <p:spPr>
          <a:xfrm>
            <a:off x="676656" y="1551710"/>
            <a:ext cx="10753725" cy="4959926"/>
          </a:xfrm>
        </p:spPr>
        <p:txBody>
          <a:bodyPr>
            <a:normAutofit fontScale="92500" lnSpcReduction="10000"/>
          </a:bodyPr>
          <a:lstStyle/>
          <a:p>
            <a:r>
              <a:rPr lang="ro-RO" dirty="0"/>
              <a:t>.</a:t>
            </a:r>
            <a:endParaRPr lang="en-US" dirty="0"/>
          </a:p>
          <a:p>
            <a:r>
              <a:rPr lang="ro-RO" dirty="0"/>
              <a:t>	Impactul tehnologic urmărit constă în dezvoltarea unei platforme unice la noi în țară cu o funcționalitate bine determinată ce va permite socializarea schimbul de expreriență, dezvoltarea profesională a tuturor utilizatorilor ei. Platforma va fi amplă și se va dezvolta continuu, vor apărea noi compartimente, funcționalități, etc.</a:t>
            </a:r>
            <a:endParaRPr lang="ru-MD" dirty="0"/>
          </a:p>
          <a:p>
            <a:r>
              <a:rPr lang="ro-RO" dirty="0"/>
              <a:t>	</a:t>
            </a:r>
            <a:r>
              <a:rPr lang="en-US" dirty="0" err="1"/>
              <a:t>Impactul</a:t>
            </a:r>
            <a:r>
              <a:rPr lang="en-US" dirty="0"/>
              <a:t> social al </a:t>
            </a:r>
            <a:r>
              <a:rPr lang="en-US" dirty="0" err="1"/>
              <a:t>proiectului</a:t>
            </a:r>
            <a:r>
              <a:rPr lang="en-US" dirty="0"/>
              <a:t> </a:t>
            </a:r>
            <a:r>
              <a:rPr lang="en-US" dirty="0" err="1"/>
              <a:t>este</a:t>
            </a:r>
            <a:r>
              <a:rPr lang="en-US" dirty="0"/>
              <a:t> major, </a:t>
            </a:r>
            <a:r>
              <a:rPr lang="en-US" dirty="0" err="1"/>
              <a:t>prin</a:t>
            </a:r>
            <a:r>
              <a:rPr lang="en-US" dirty="0"/>
              <a:t> </a:t>
            </a:r>
            <a:r>
              <a:rPr lang="en-US" dirty="0" err="1"/>
              <a:t>reducerea</a:t>
            </a:r>
            <a:r>
              <a:rPr lang="en-US" dirty="0"/>
              <a:t> </a:t>
            </a:r>
            <a:r>
              <a:rPr lang="en-US" dirty="0" err="1"/>
              <a:t>șomajului</a:t>
            </a:r>
            <a:r>
              <a:rPr lang="en-US" dirty="0"/>
              <a:t> </a:t>
            </a:r>
            <a:r>
              <a:rPr lang="en-US" dirty="0" err="1"/>
              <a:t>si</a:t>
            </a:r>
            <a:r>
              <a:rPr lang="en-US" dirty="0"/>
              <a:t> </a:t>
            </a:r>
            <a:r>
              <a:rPr lang="en-US" dirty="0" err="1"/>
              <a:t>oferirea</a:t>
            </a:r>
            <a:r>
              <a:rPr lang="en-US" dirty="0"/>
              <a:t> </a:t>
            </a:r>
            <a:r>
              <a:rPr lang="en-US" dirty="0" err="1"/>
              <a:t>lor</a:t>
            </a:r>
            <a:r>
              <a:rPr lang="en-US" dirty="0"/>
              <a:t> </a:t>
            </a:r>
            <a:r>
              <a:rPr lang="en-US" dirty="0" err="1"/>
              <a:t>locuri</a:t>
            </a:r>
            <a:r>
              <a:rPr lang="en-US" dirty="0"/>
              <a:t> de </a:t>
            </a:r>
            <a:r>
              <a:rPr lang="en-US" dirty="0" err="1"/>
              <a:t>munca</a:t>
            </a:r>
            <a:r>
              <a:rPr lang="en-US" dirty="0"/>
              <a:t> </a:t>
            </a:r>
            <a:r>
              <a:rPr lang="en-US" dirty="0" err="1"/>
              <a:t>potrivite</a:t>
            </a:r>
            <a:r>
              <a:rPr lang="en-US" dirty="0"/>
              <a:t>. </a:t>
            </a:r>
            <a:r>
              <a:rPr lang="en-US" dirty="0" err="1"/>
              <a:t>Problemele</a:t>
            </a:r>
            <a:r>
              <a:rPr lang="en-US" dirty="0"/>
              <a:t> pe care le </a:t>
            </a:r>
            <a:r>
              <a:rPr lang="en-US" dirty="0" err="1"/>
              <a:t>poate</a:t>
            </a:r>
            <a:r>
              <a:rPr lang="en-US" dirty="0"/>
              <a:t> </a:t>
            </a:r>
            <a:r>
              <a:rPr lang="en-US" dirty="0" err="1"/>
              <a:t>soluţiona</a:t>
            </a:r>
            <a:r>
              <a:rPr lang="en-US" dirty="0"/>
              <a:t> </a:t>
            </a:r>
            <a:r>
              <a:rPr lang="en-US" dirty="0" err="1"/>
              <a:t>proiectul</a:t>
            </a:r>
            <a:r>
              <a:rPr lang="en-US" dirty="0"/>
              <a:t> au o </a:t>
            </a:r>
            <a:r>
              <a:rPr lang="en-US" dirty="0" err="1"/>
              <a:t>adresabilitate</a:t>
            </a:r>
            <a:r>
              <a:rPr lang="en-US" dirty="0"/>
              <a:t> </a:t>
            </a:r>
            <a:r>
              <a:rPr lang="en-US" dirty="0" err="1"/>
              <a:t>socială</a:t>
            </a:r>
            <a:r>
              <a:rPr lang="en-US" dirty="0"/>
              <a:t> </a:t>
            </a:r>
            <a:r>
              <a:rPr lang="en-US" dirty="0" err="1"/>
              <a:t>şi</a:t>
            </a:r>
            <a:r>
              <a:rPr lang="en-US" dirty="0"/>
              <a:t> </a:t>
            </a:r>
            <a:r>
              <a:rPr lang="en-US" dirty="0" err="1"/>
              <a:t>profesională</a:t>
            </a:r>
            <a:r>
              <a:rPr lang="en-US" dirty="0"/>
              <a:t> de </a:t>
            </a:r>
            <a:r>
              <a:rPr lang="en-US" dirty="0" err="1"/>
              <a:t>maximă</a:t>
            </a:r>
            <a:r>
              <a:rPr lang="en-US" dirty="0"/>
              <a:t> </a:t>
            </a:r>
            <a:r>
              <a:rPr lang="en-US" dirty="0" err="1"/>
              <a:t>importanţă</a:t>
            </a:r>
            <a:r>
              <a:rPr lang="en-US" dirty="0"/>
              <a:t>, care </a:t>
            </a:r>
            <a:r>
              <a:rPr lang="en-US" dirty="0" err="1"/>
              <a:t>poate</a:t>
            </a:r>
            <a:r>
              <a:rPr lang="en-US" dirty="0"/>
              <a:t> fi </a:t>
            </a:r>
            <a:r>
              <a:rPr lang="en-US" dirty="0" err="1"/>
              <a:t>rezumată</a:t>
            </a:r>
            <a:r>
              <a:rPr lang="en-US" dirty="0"/>
              <a:t> </a:t>
            </a:r>
            <a:r>
              <a:rPr lang="en-US" dirty="0" err="1"/>
              <a:t>astfel</a:t>
            </a:r>
            <a:r>
              <a:rPr lang="en-US" dirty="0"/>
              <a:t>:</a:t>
            </a:r>
            <a:endParaRPr lang="ru-MD" dirty="0"/>
          </a:p>
          <a:p>
            <a:pPr lvl="0"/>
            <a:r>
              <a:rPr lang="en-US" dirty="0" err="1"/>
              <a:t>Crearea</a:t>
            </a:r>
            <a:r>
              <a:rPr lang="en-US" dirty="0"/>
              <a:t> </a:t>
            </a:r>
            <a:r>
              <a:rPr lang="en-US" dirty="0" err="1"/>
              <a:t>unor</a:t>
            </a:r>
            <a:r>
              <a:rPr lang="en-US" dirty="0"/>
              <a:t> </a:t>
            </a:r>
            <a:r>
              <a:rPr lang="en-US" dirty="0" err="1"/>
              <a:t>noi</a:t>
            </a:r>
            <a:r>
              <a:rPr lang="en-US" dirty="0"/>
              <a:t> </a:t>
            </a:r>
            <a:r>
              <a:rPr lang="en-US" dirty="0" err="1"/>
              <a:t>locuri</a:t>
            </a:r>
            <a:r>
              <a:rPr lang="en-US" dirty="0"/>
              <a:t> de </a:t>
            </a:r>
            <a:r>
              <a:rPr lang="en-US" dirty="0" err="1"/>
              <a:t>muncă</a:t>
            </a:r>
            <a:r>
              <a:rPr lang="en-US" dirty="0"/>
              <a:t> </a:t>
            </a:r>
            <a:endParaRPr lang="ru-MD" dirty="0"/>
          </a:p>
          <a:p>
            <a:pPr lvl="0"/>
            <a:r>
              <a:rPr lang="ro-RO" dirty="0"/>
              <a:t>Oferirea unor cursuri de calificare conform unui domeniu bine ales.</a:t>
            </a:r>
            <a:endParaRPr lang="ru-MD" dirty="0"/>
          </a:p>
          <a:p>
            <a:pPr lvl="0"/>
            <a:r>
              <a:rPr lang="ro-RO" dirty="0"/>
              <a:t>Micsorarea numarului de saraci, posibil micșorarea șomajului.</a:t>
            </a:r>
            <a:endParaRPr lang="ru-MD" dirty="0"/>
          </a:p>
          <a:p>
            <a:r>
              <a:rPr lang="en-US" dirty="0" err="1"/>
              <a:t>Impactul</a:t>
            </a:r>
            <a:r>
              <a:rPr lang="en-US" dirty="0"/>
              <a:t> economic al </a:t>
            </a:r>
            <a:r>
              <a:rPr lang="en-US" dirty="0" err="1"/>
              <a:t>proiectului</a:t>
            </a:r>
            <a:r>
              <a:rPr lang="en-US" dirty="0"/>
              <a:t> </a:t>
            </a:r>
            <a:r>
              <a:rPr lang="en-US" dirty="0" err="1"/>
              <a:t>este</a:t>
            </a:r>
            <a:r>
              <a:rPr lang="en-US" dirty="0"/>
              <a:t> </a:t>
            </a:r>
            <a:r>
              <a:rPr lang="en-US" dirty="0" err="1"/>
              <a:t>cel</a:t>
            </a:r>
            <a:r>
              <a:rPr lang="en-US" dirty="0"/>
              <a:t> </a:t>
            </a:r>
            <a:r>
              <a:rPr lang="en-US" dirty="0" err="1"/>
              <a:t>mai</a:t>
            </a:r>
            <a:r>
              <a:rPr lang="en-US" dirty="0"/>
              <a:t> major, </a:t>
            </a:r>
            <a:r>
              <a:rPr lang="en-US" dirty="0" err="1"/>
              <a:t>deoarece</a:t>
            </a:r>
            <a:r>
              <a:rPr lang="en-US" dirty="0"/>
              <a:t> </a:t>
            </a:r>
            <a:r>
              <a:rPr lang="en-US" dirty="0" err="1"/>
              <a:t>prin</a:t>
            </a:r>
            <a:r>
              <a:rPr lang="en-US" dirty="0"/>
              <a:t> </a:t>
            </a:r>
            <a:r>
              <a:rPr lang="en-US" dirty="0" err="1"/>
              <a:t>crearea</a:t>
            </a:r>
            <a:r>
              <a:rPr lang="en-US" dirty="0"/>
              <a:t> a </a:t>
            </a:r>
            <a:r>
              <a:rPr lang="en-US" dirty="0" err="1"/>
              <a:t>noilor</a:t>
            </a:r>
            <a:r>
              <a:rPr lang="en-US" dirty="0"/>
              <a:t> </a:t>
            </a:r>
            <a:r>
              <a:rPr lang="en-US" dirty="0" err="1"/>
              <a:t>locuri</a:t>
            </a:r>
            <a:r>
              <a:rPr lang="en-US" dirty="0"/>
              <a:t> de </a:t>
            </a:r>
            <a:r>
              <a:rPr lang="en-US" dirty="0" err="1"/>
              <a:t>munca</a:t>
            </a:r>
            <a:r>
              <a:rPr lang="en-US" dirty="0"/>
              <a:t> , </a:t>
            </a:r>
            <a:r>
              <a:rPr lang="en-US" dirty="0" err="1"/>
              <a:t>vor</a:t>
            </a:r>
            <a:r>
              <a:rPr lang="en-US" dirty="0"/>
              <a:t> fi </a:t>
            </a:r>
            <a:r>
              <a:rPr lang="en-US" dirty="0" err="1"/>
              <a:t>mai</a:t>
            </a:r>
            <a:r>
              <a:rPr lang="en-US" dirty="0"/>
              <a:t> </a:t>
            </a:r>
            <a:r>
              <a:rPr lang="en-US" dirty="0" err="1"/>
              <a:t>multe</a:t>
            </a:r>
            <a:r>
              <a:rPr lang="en-US" dirty="0"/>
              <a:t> personae implicate in </a:t>
            </a:r>
            <a:r>
              <a:rPr lang="en-US" dirty="0" err="1"/>
              <a:t>cimpul</a:t>
            </a:r>
            <a:r>
              <a:rPr lang="en-US" dirty="0"/>
              <a:t> </a:t>
            </a:r>
            <a:r>
              <a:rPr lang="en-US" dirty="0" err="1"/>
              <a:t>muncii</a:t>
            </a:r>
            <a:r>
              <a:rPr lang="en-US" dirty="0"/>
              <a:t>, </a:t>
            </a:r>
            <a:r>
              <a:rPr lang="en-US" dirty="0" err="1"/>
              <a:t>si</a:t>
            </a:r>
            <a:r>
              <a:rPr lang="en-US" dirty="0"/>
              <a:t> ca </a:t>
            </a:r>
            <a:r>
              <a:rPr lang="en-US" dirty="0" err="1"/>
              <a:t>urmarea</a:t>
            </a:r>
            <a:r>
              <a:rPr lang="en-US" dirty="0"/>
              <a:t> </a:t>
            </a:r>
            <a:r>
              <a:rPr lang="en-US" dirty="0" err="1"/>
              <a:t>va</a:t>
            </a:r>
            <a:r>
              <a:rPr lang="en-US" dirty="0"/>
              <a:t> </a:t>
            </a:r>
            <a:r>
              <a:rPr lang="en-US" dirty="0" err="1"/>
              <a:t>încetini</a:t>
            </a:r>
            <a:r>
              <a:rPr lang="en-US" dirty="0"/>
              <a:t> </a:t>
            </a:r>
            <a:r>
              <a:rPr lang="en-US" dirty="0" err="1"/>
              <a:t>sau</a:t>
            </a:r>
            <a:r>
              <a:rPr lang="en-US" dirty="0"/>
              <a:t> </a:t>
            </a:r>
            <a:r>
              <a:rPr lang="en-US" dirty="0" err="1"/>
              <a:t>va</a:t>
            </a:r>
            <a:r>
              <a:rPr lang="en-US" dirty="0"/>
              <a:t> </a:t>
            </a:r>
            <a:r>
              <a:rPr lang="en-US" dirty="0" err="1"/>
              <a:t>stopa</a:t>
            </a:r>
            <a:r>
              <a:rPr lang="en-US" dirty="0"/>
              <a:t> </a:t>
            </a:r>
            <a:r>
              <a:rPr lang="en-US" dirty="0" err="1"/>
              <a:t>proceesul</a:t>
            </a:r>
            <a:r>
              <a:rPr lang="en-US" dirty="0"/>
              <a:t> de </a:t>
            </a:r>
            <a:r>
              <a:rPr lang="en-US" dirty="0" err="1"/>
              <a:t>sărăcire</a:t>
            </a:r>
            <a:r>
              <a:rPr lang="en-US" dirty="0"/>
              <a:t> a </a:t>
            </a:r>
            <a:r>
              <a:rPr lang="en-US" dirty="0" err="1"/>
              <a:t>populației</a:t>
            </a:r>
            <a:r>
              <a:rPr lang="en-US" dirty="0"/>
              <a:t>. </a:t>
            </a:r>
            <a:r>
              <a:rPr lang="en-US" dirty="0" err="1"/>
              <a:t>Acest</a:t>
            </a:r>
            <a:r>
              <a:rPr lang="en-US" dirty="0"/>
              <a:t> </a:t>
            </a:r>
            <a:r>
              <a:rPr lang="en-US" dirty="0" err="1"/>
              <a:t>fapt</a:t>
            </a:r>
            <a:r>
              <a:rPr lang="en-US" dirty="0"/>
              <a:t> </a:t>
            </a:r>
            <a:r>
              <a:rPr lang="en-US" dirty="0" err="1"/>
              <a:t>va</a:t>
            </a:r>
            <a:r>
              <a:rPr lang="en-US" dirty="0"/>
              <a:t> duce la </a:t>
            </a:r>
            <a:r>
              <a:rPr lang="en-US" dirty="0" err="1"/>
              <a:t>cresterea</a:t>
            </a:r>
            <a:r>
              <a:rPr lang="en-US" dirty="0"/>
              <a:t> </a:t>
            </a:r>
            <a:r>
              <a:rPr lang="en-US" dirty="0" err="1"/>
              <a:t>economica</a:t>
            </a:r>
            <a:r>
              <a:rPr lang="en-US" dirty="0"/>
              <a:t> a </a:t>
            </a:r>
            <a:r>
              <a:rPr lang="en-US" dirty="0" err="1"/>
              <a:t>statului</a:t>
            </a:r>
            <a:r>
              <a:rPr lang="en-US" dirty="0"/>
              <a:t>, </a:t>
            </a:r>
            <a:r>
              <a:rPr lang="en-US" dirty="0" err="1"/>
              <a:t>vor</a:t>
            </a:r>
            <a:r>
              <a:rPr lang="en-US" dirty="0"/>
              <a:t> fi </a:t>
            </a:r>
            <a:r>
              <a:rPr lang="en-US" dirty="0" err="1"/>
              <a:t>majorate</a:t>
            </a:r>
            <a:r>
              <a:rPr lang="en-US" dirty="0"/>
              <a:t> </a:t>
            </a:r>
            <a:r>
              <a:rPr lang="en-US" dirty="0" err="1"/>
              <a:t>salariile</a:t>
            </a:r>
            <a:r>
              <a:rPr lang="en-US" dirty="0"/>
              <a:t>, </a:t>
            </a:r>
            <a:r>
              <a:rPr lang="en-US" dirty="0" err="1"/>
              <a:t>si</a:t>
            </a:r>
            <a:r>
              <a:rPr lang="en-US" dirty="0"/>
              <a:t> </a:t>
            </a:r>
            <a:r>
              <a:rPr lang="en-US" dirty="0" err="1"/>
              <a:t>respectiv</a:t>
            </a:r>
            <a:r>
              <a:rPr lang="en-US" dirty="0"/>
              <a:t> </a:t>
            </a:r>
            <a:r>
              <a:rPr lang="en-US" dirty="0" err="1"/>
              <a:t>vor</a:t>
            </a:r>
            <a:r>
              <a:rPr lang="en-US" dirty="0"/>
              <a:t> fi </a:t>
            </a:r>
            <a:r>
              <a:rPr lang="en-US" dirty="0" err="1"/>
              <a:t>imbunatatite</a:t>
            </a:r>
            <a:r>
              <a:rPr lang="en-US" dirty="0"/>
              <a:t> </a:t>
            </a:r>
            <a:r>
              <a:rPr lang="en-US" dirty="0" err="1"/>
              <a:t>conditiile</a:t>
            </a:r>
            <a:r>
              <a:rPr lang="en-US" dirty="0"/>
              <a:t> de </a:t>
            </a:r>
            <a:r>
              <a:rPr lang="en-US" dirty="0" err="1"/>
              <a:t>viata</a:t>
            </a:r>
            <a:r>
              <a:rPr lang="en-US" dirty="0"/>
              <a:t> a </a:t>
            </a:r>
            <a:r>
              <a:rPr lang="en-US" dirty="0" err="1"/>
              <a:t>populatiei</a:t>
            </a:r>
            <a:r>
              <a:rPr lang="en-US" dirty="0"/>
              <a:t>.</a:t>
            </a:r>
            <a:endParaRPr lang="ru-MD" dirty="0"/>
          </a:p>
          <a:p>
            <a:endParaRPr lang="en-US" dirty="0"/>
          </a:p>
        </p:txBody>
      </p:sp>
    </p:spTree>
    <p:extLst>
      <p:ext uri="{BB962C8B-B14F-4D97-AF65-F5344CB8AC3E}">
        <p14:creationId xmlns:p14="http://schemas.microsoft.com/office/powerpoint/2010/main" val="3716485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err="1"/>
              <a:t>Durabilitatea</a:t>
            </a:r>
            <a:r>
              <a:rPr lang="en-US" b="1" dirty="0"/>
              <a:t> </a:t>
            </a:r>
            <a:r>
              <a:rPr lang="en-US" b="1" dirty="0" err="1"/>
              <a:t>proiectului</a:t>
            </a:r>
            <a:endParaRPr lang="en-US" dirty="0"/>
          </a:p>
        </p:txBody>
      </p:sp>
      <p:sp>
        <p:nvSpPr>
          <p:cNvPr id="3" name="Объект 2"/>
          <p:cNvSpPr>
            <a:spLocks noGrp="1"/>
          </p:cNvSpPr>
          <p:nvPr>
            <p:ph idx="1"/>
          </p:nvPr>
        </p:nvSpPr>
        <p:spPr/>
        <p:txBody>
          <a:bodyPr>
            <a:normAutofit fontScale="85000" lnSpcReduction="10000"/>
          </a:bodyPr>
          <a:lstStyle/>
          <a:p>
            <a:r>
              <a:rPr lang="ro-RO" dirty="0"/>
              <a:t>După încetarea finanțării nerambursabile proiectul v-a avea următoarea continuitate din punct de vedere </a:t>
            </a:r>
            <a:r>
              <a:rPr lang="en-US" dirty="0"/>
              <a:t>:</a:t>
            </a:r>
            <a:endParaRPr lang="ru-MD" dirty="0"/>
          </a:p>
          <a:p>
            <a:pPr lvl="0"/>
            <a:r>
              <a:rPr lang="en-US" b="1" dirty="0" err="1"/>
              <a:t>Financiar</a:t>
            </a:r>
            <a:r>
              <a:rPr lang="en-US" b="1" dirty="0"/>
              <a:t> :</a:t>
            </a:r>
            <a:endParaRPr lang="ru-MD" dirty="0"/>
          </a:p>
          <a:p>
            <a:r>
              <a:rPr lang="ro-RO" dirty="0"/>
              <a:t>	În cazul în care proiectul v-a realiza cu succes obiectivele , se vor declanșa discuțiile cu finanțator(ii) cu scopul de a prelungi colaborarea, sau vor începe negocierile cu alți finanțatori, cu scopul de a fructifica în continuare potențialul proiectului. În cazul în care proiectul nu v-a fi unul de succes se v-a declanșa procesul de analizare a greșelilor și succesurilor cu scopul de restartare a proiectului cu ajustări potrivite situației.</a:t>
            </a:r>
            <a:endParaRPr lang="ru-MD" dirty="0"/>
          </a:p>
          <a:p>
            <a:pPr lvl="0"/>
            <a:r>
              <a:rPr lang="ro-RO" b="1" dirty="0"/>
              <a:t>Organizațional</a:t>
            </a:r>
            <a:endParaRPr lang="ru-MD" dirty="0"/>
          </a:p>
          <a:p>
            <a:r>
              <a:rPr lang="ro-RO" dirty="0"/>
              <a:t>	Noi realizăm proiect non-profit , deci toți partenerii sunt disponibil să continuie implementarea proiectului până ce nu este realizat obiectivul principal al nostru </a:t>
            </a:r>
            <a:r>
              <a:rPr lang="en-US" dirty="0"/>
              <a:t>: De a </a:t>
            </a:r>
            <a:r>
              <a:rPr lang="en-US" dirty="0" err="1"/>
              <a:t>ajuta</a:t>
            </a:r>
            <a:r>
              <a:rPr lang="en-US" dirty="0"/>
              <a:t> </a:t>
            </a:r>
            <a:r>
              <a:rPr lang="en-US" dirty="0" err="1"/>
              <a:t>oamenii</a:t>
            </a:r>
            <a:r>
              <a:rPr lang="en-US" dirty="0"/>
              <a:t> care au </a:t>
            </a:r>
            <a:r>
              <a:rPr lang="en-US" dirty="0" err="1"/>
              <a:t>suferit</a:t>
            </a:r>
            <a:r>
              <a:rPr lang="en-US" dirty="0"/>
              <a:t> </a:t>
            </a:r>
            <a:r>
              <a:rPr lang="ro-RO" dirty="0"/>
              <a:t>în urma problemelor economice și sociale al pandemiei</a:t>
            </a:r>
            <a:r>
              <a:rPr lang="en-US" dirty="0"/>
              <a:t>. </a:t>
            </a:r>
            <a:r>
              <a:rPr lang="en-US" dirty="0" err="1"/>
              <a:t>În</a:t>
            </a:r>
            <a:r>
              <a:rPr lang="en-US" dirty="0"/>
              <a:t> </a:t>
            </a:r>
            <a:r>
              <a:rPr lang="en-US" dirty="0" err="1"/>
              <a:t>cazul</a:t>
            </a:r>
            <a:r>
              <a:rPr lang="en-US" dirty="0"/>
              <a:t> </a:t>
            </a:r>
            <a:r>
              <a:rPr lang="en-US" dirty="0" err="1"/>
              <a:t>realizării</a:t>
            </a:r>
            <a:r>
              <a:rPr lang="en-US" dirty="0"/>
              <a:t> cu </a:t>
            </a:r>
            <a:r>
              <a:rPr lang="en-US" dirty="0" err="1"/>
              <a:t>succes</a:t>
            </a:r>
            <a:r>
              <a:rPr lang="en-US" dirty="0"/>
              <a:t> al </a:t>
            </a:r>
            <a:r>
              <a:rPr lang="en-US" dirty="0" err="1"/>
              <a:t>proiectului</a:t>
            </a:r>
            <a:r>
              <a:rPr lang="en-US" dirty="0"/>
              <a:t> , </a:t>
            </a:r>
            <a:r>
              <a:rPr lang="en-US" dirty="0" err="1"/>
              <a:t>rezultatele</a:t>
            </a:r>
            <a:r>
              <a:rPr lang="en-US" dirty="0"/>
              <a:t> </a:t>
            </a:r>
            <a:r>
              <a:rPr lang="en-US" dirty="0" err="1"/>
              <a:t>trec</a:t>
            </a:r>
            <a:r>
              <a:rPr lang="en-US" dirty="0"/>
              <a:t> </a:t>
            </a:r>
            <a:r>
              <a:rPr lang="en-US" dirty="0" err="1"/>
              <a:t>nerambursabil</a:t>
            </a:r>
            <a:r>
              <a:rPr lang="en-US" dirty="0"/>
              <a:t> </a:t>
            </a:r>
            <a:r>
              <a:rPr lang="en-US" dirty="0" err="1"/>
              <a:t>în</a:t>
            </a:r>
            <a:r>
              <a:rPr lang="en-US" dirty="0"/>
              <a:t> </a:t>
            </a:r>
            <a:r>
              <a:rPr lang="en-US" dirty="0" err="1"/>
              <a:t>proprietatea</a:t>
            </a:r>
            <a:r>
              <a:rPr lang="en-US" dirty="0"/>
              <a:t> </a:t>
            </a:r>
            <a:r>
              <a:rPr lang="en-US" dirty="0" err="1"/>
              <a:t>Ministerului</a:t>
            </a:r>
            <a:r>
              <a:rPr lang="en-US" dirty="0"/>
              <a:t> </a:t>
            </a:r>
            <a:r>
              <a:rPr lang="en-US" dirty="0" err="1"/>
              <a:t>Sănătății</a:t>
            </a:r>
            <a:r>
              <a:rPr lang="en-US" dirty="0"/>
              <a:t>, </a:t>
            </a:r>
            <a:r>
              <a:rPr lang="en-US" dirty="0" err="1"/>
              <a:t>Muncii</a:t>
            </a:r>
            <a:r>
              <a:rPr lang="en-US" dirty="0"/>
              <a:t> </a:t>
            </a:r>
            <a:r>
              <a:rPr lang="en-US" dirty="0" err="1"/>
              <a:t>și</a:t>
            </a:r>
            <a:r>
              <a:rPr lang="en-US" dirty="0"/>
              <a:t> </a:t>
            </a:r>
            <a:r>
              <a:rPr lang="en-US" dirty="0" err="1"/>
              <a:t>Protecției</a:t>
            </a:r>
            <a:r>
              <a:rPr lang="en-US" dirty="0"/>
              <a:t> </a:t>
            </a:r>
            <a:r>
              <a:rPr lang="en-US" dirty="0" err="1"/>
              <a:t>Sociale</a:t>
            </a:r>
            <a:r>
              <a:rPr lang="en-US" dirty="0"/>
              <a:t>.</a:t>
            </a:r>
            <a:endParaRPr lang="ru-MD" dirty="0"/>
          </a:p>
        </p:txBody>
      </p:sp>
    </p:spTree>
    <p:extLst>
      <p:ext uri="{BB962C8B-B14F-4D97-AF65-F5344CB8AC3E}">
        <p14:creationId xmlns:p14="http://schemas.microsoft.com/office/powerpoint/2010/main" val="3126041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err="1"/>
              <a:t>Domeniul</a:t>
            </a:r>
            <a:r>
              <a:rPr lang="en-US" b="1" dirty="0"/>
              <a:t>:</a:t>
            </a:r>
            <a:r>
              <a:rPr lang="ro-RO" b="1" dirty="0"/>
              <a:t> „Grad înalt de probleme social-financiare din cauza pandemiei și crizei economice.” </a:t>
            </a:r>
            <a:br>
              <a:rPr lang="en-US" dirty="0"/>
            </a:br>
            <a:endParaRPr lang="en-US" dirty="0"/>
          </a:p>
        </p:txBody>
      </p:sp>
      <p:sp>
        <p:nvSpPr>
          <p:cNvPr id="3" name="Объект 2"/>
          <p:cNvSpPr>
            <a:spLocks noGrp="1"/>
          </p:cNvSpPr>
          <p:nvPr>
            <p:ph idx="1"/>
          </p:nvPr>
        </p:nvSpPr>
        <p:spPr/>
        <p:txBody>
          <a:bodyPr/>
          <a:lstStyle/>
          <a:p>
            <a:r>
              <a:rPr lang="ro-RO" dirty="0"/>
              <a:t>Grupurile vulnerabile din societatea moldovenească sugerează</a:t>
            </a:r>
            <a:r>
              <a:rPr lang="ro-RO" i="1" dirty="0"/>
              <a:t> </a:t>
            </a:r>
            <a:r>
              <a:rPr lang="ro-RO" dirty="0"/>
              <a:t>ca femeile, tinerii, vârstnicii și persoanele cu dizabilități au nivel de trai mai scăzut decât nivelul mediu, acces mai redus la servicii medicale și locuri de muncă</a:t>
            </a:r>
            <a:r>
              <a:rPr lang="ro-RO" i="1" dirty="0"/>
              <a:t>. </a:t>
            </a:r>
            <a:r>
              <a:rPr lang="ro-RO" dirty="0"/>
              <a:t>Asemenea persoane sunt elementele cele mai vulnerabile în cadrul oricăror crize economice, sociale, asemenea criză este aceea provocată de exemplu de către covid-19. Pandemia a afectat aceste pături din cauza că s-au falimentat multe întreprinderi din cauza autoizolării, ajutorului redus din partea statului,etc. </a:t>
            </a:r>
            <a:endParaRPr lang="en-US" dirty="0"/>
          </a:p>
        </p:txBody>
      </p:sp>
    </p:spTree>
    <p:extLst>
      <p:ext uri="{BB962C8B-B14F-4D97-AF65-F5344CB8AC3E}">
        <p14:creationId xmlns:p14="http://schemas.microsoft.com/office/powerpoint/2010/main" val="4180916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Conceptul</a:t>
            </a:r>
            <a:endParaRPr lang="en-US" dirty="0"/>
          </a:p>
        </p:txBody>
      </p:sp>
      <p:pic>
        <p:nvPicPr>
          <p:cNvPr id="4" name="Объект 3"/>
          <p:cNvPicPr>
            <a:picLocks noGrp="1" noChangeAspect="1"/>
          </p:cNvPicPr>
          <p:nvPr>
            <p:ph idx="1"/>
          </p:nvPr>
        </p:nvPicPr>
        <p:blipFill>
          <a:blip r:embed="rId2"/>
          <a:stretch>
            <a:fillRect/>
          </a:stretch>
        </p:blipFill>
        <p:spPr>
          <a:xfrm>
            <a:off x="598774" y="1587343"/>
            <a:ext cx="5646160" cy="4993566"/>
          </a:xfrm>
          <a:prstGeom prst="rect">
            <a:avLst/>
          </a:prstGeom>
        </p:spPr>
      </p:pic>
      <p:pic>
        <p:nvPicPr>
          <p:cNvPr id="5" name="Рисунок 4"/>
          <p:cNvPicPr>
            <a:picLocks noChangeAspect="1"/>
          </p:cNvPicPr>
          <p:nvPr/>
        </p:nvPicPr>
        <p:blipFill>
          <a:blip r:embed="rId3"/>
          <a:stretch>
            <a:fillRect/>
          </a:stretch>
        </p:blipFill>
        <p:spPr>
          <a:xfrm>
            <a:off x="6303385" y="1556207"/>
            <a:ext cx="5223598" cy="5024702"/>
          </a:xfrm>
          <a:prstGeom prst="rect">
            <a:avLst/>
          </a:prstGeom>
        </p:spPr>
      </p:pic>
    </p:spTree>
    <p:extLst>
      <p:ext uri="{BB962C8B-B14F-4D97-AF65-F5344CB8AC3E}">
        <p14:creationId xmlns:p14="http://schemas.microsoft.com/office/powerpoint/2010/main" val="255567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MCL</a:t>
            </a:r>
          </a:p>
        </p:txBody>
      </p:sp>
      <p:sp>
        <p:nvSpPr>
          <p:cNvPr id="3" name="Объект 2"/>
          <p:cNvSpPr>
            <a:spLocks noGrp="1"/>
          </p:cNvSpPr>
          <p:nvPr>
            <p:ph idx="1"/>
          </p:nvPr>
        </p:nvSpPr>
        <p:spPr/>
        <p:txBody>
          <a:bodyPr/>
          <a:lstStyle/>
          <a:p>
            <a:r>
              <a:rPr lang="ro-RO" dirty="0"/>
              <a:t>O matrice cadru logic este un tabel, care identifică elementele esenţiale ale unui proiect, aceasta ajută la definirea clară a activităţilor cu un scop precis, astfel facilitează aceeaşi înţelegere şi o mai bună comunicare a factorilor de decizie, a managerilor şi a altor părţi implicate în proiect.</a:t>
            </a:r>
            <a:endParaRPr lang="en-US" dirty="0"/>
          </a:p>
        </p:txBody>
      </p:sp>
    </p:spTree>
    <p:extLst>
      <p:ext uri="{BB962C8B-B14F-4D97-AF65-F5344CB8AC3E}">
        <p14:creationId xmlns:p14="http://schemas.microsoft.com/office/powerpoint/2010/main" val="3607145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584815" y="1136073"/>
            <a:ext cx="11233112" cy="4447309"/>
          </a:xfrm>
          <a:prstGeom prst="rect">
            <a:avLst/>
          </a:prstGeom>
        </p:spPr>
      </p:pic>
    </p:spTree>
    <p:extLst>
      <p:ext uri="{BB962C8B-B14F-4D97-AF65-F5344CB8AC3E}">
        <p14:creationId xmlns:p14="http://schemas.microsoft.com/office/powerpoint/2010/main" val="718018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1421528" y="761640"/>
            <a:ext cx="10117144" cy="1094869"/>
          </a:xfrm>
          <a:prstGeom prst="rect">
            <a:avLst/>
          </a:prstGeom>
        </p:spPr>
      </p:pic>
      <p:pic>
        <p:nvPicPr>
          <p:cNvPr id="5" name="Рисунок 4"/>
          <p:cNvPicPr>
            <a:picLocks noChangeAspect="1"/>
          </p:cNvPicPr>
          <p:nvPr/>
        </p:nvPicPr>
        <p:blipFill>
          <a:blip r:embed="rId3"/>
          <a:stretch>
            <a:fillRect/>
          </a:stretch>
        </p:blipFill>
        <p:spPr>
          <a:xfrm>
            <a:off x="1421528" y="1856508"/>
            <a:ext cx="10035246" cy="4142509"/>
          </a:xfrm>
          <a:prstGeom prst="rect">
            <a:avLst/>
          </a:prstGeom>
        </p:spPr>
      </p:pic>
    </p:spTree>
    <p:extLst>
      <p:ext uri="{BB962C8B-B14F-4D97-AF65-F5344CB8AC3E}">
        <p14:creationId xmlns:p14="http://schemas.microsoft.com/office/powerpoint/2010/main" val="80142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b="1" dirty="0"/>
              <a:t>12.1    Identificarea riscurilor proiectului</a:t>
            </a:r>
            <a:br>
              <a:rPr lang="en-US" b="1" dirty="0"/>
            </a:br>
            <a:endParaRPr lang="en-US" dirty="0"/>
          </a:p>
        </p:txBody>
      </p:sp>
      <p:sp>
        <p:nvSpPr>
          <p:cNvPr id="3" name="Объект 2"/>
          <p:cNvSpPr>
            <a:spLocks noGrp="1"/>
          </p:cNvSpPr>
          <p:nvPr>
            <p:ph idx="1"/>
          </p:nvPr>
        </p:nvSpPr>
        <p:spPr/>
        <p:txBody>
          <a:bodyPr/>
          <a:lstStyle/>
          <a:p>
            <a:r>
              <a:rPr lang="ro-RO" b="1" dirty="0"/>
              <a:t> Identificarea riscurilor proiectului</a:t>
            </a:r>
            <a:endParaRPr lang="en-US" b="1" dirty="0"/>
          </a:p>
          <a:p>
            <a:r>
              <a:rPr lang="ro-RO" dirty="0"/>
              <a:t>Pentru a se gestiona riscurile, este necesar să se cunoască aceste riscuri, adică să fie identificate. Identificarea riscurilor constituie primul pas în construirea profilului riscurilor. Riscurile trebuie identificate la orice nivel unde se realizează că există consecinţe asupra atingerii obiectivelor şi pot fi luate măsuri specifice de soluţionare a problemelor ridicate la respecivele riscuri. Riscurile nu pot fi identificate şi definite decât în raport cu obiectivele a căror realizare este afectată de materializarea lor.</a:t>
            </a:r>
            <a:endParaRPr lang="en-US" dirty="0"/>
          </a:p>
          <a:p>
            <a:r>
              <a:rPr lang="ro-RO" dirty="0"/>
              <a:t> </a:t>
            </a:r>
            <a:endParaRPr lang="en-US" dirty="0"/>
          </a:p>
          <a:p>
            <a:r>
              <a:rPr lang="ro-RO" dirty="0"/>
              <a:t>    În cadrul acestui proiect am identificat riscurile posibile pentru fiecare activitate în parte</a:t>
            </a:r>
            <a:endParaRPr lang="en-US" dirty="0"/>
          </a:p>
        </p:txBody>
      </p:sp>
    </p:spTree>
    <p:extLst>
      <p:ext uri="{BB962C8B-B14F-4D97-AF65-F5344CB8AC3E}">
        <p14:creationId xmlns:p14="http://schemas.microsoft.com/office/powerpoint/2010/main" val="2205677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2"/>
          <a:stretch>
            <a:fillRect/>
          </a:stretch>
        </p:blipFill>
        <p:spPr>
          <a:xfrm>
            <a:off x="1542414" y="346365"/>
            <a:ext cx="9638204" cy="6040580"/>
          </a:xfrm>
          <a:prstGeom prst="rect">
            <a:avLst/>
          </a:prstGeom>
        </p:spPr>
      </p:pic>
    </p:spTree>
    <p:extLst>
      <p:ext uri="{BB962C8B-B14F-4D97-AF65-F5344CB8AC3E}">
        <p14:creationId xmlns:p14="http://schemas.microsoft.com/office/powerpoint/2010/main" val="461402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2"/>
          <a:stretch>
            <a:fillRect/>
          </a:stretch>
        </p:blipFill>
        <p:spPr>
          <a:xfrm>
            <a:off x="1474881" y="656010"/>
            <a:ext cx="9761155" cy="5550826"/>
          </a:xfrm>
          <a:prstGeom prst="rect">
            <a:avLst/>
          </a:prstGeom>
        </p:spPr>
      </p:pic>
    </p:spTree>
    <p:extLst>
      <p:ext uri="{BB962C8B-B14F-4D97-AF65-F5344CB8AC3E}">
        <p14:creationId xmlns:p14="http://schemas.microsoft.com/office/powerpoint/2010/main" val="519384044"/>
      </p:ext>
    </p:extLst>
  </p:cSld>
  <p:clrMapOvr>
    <a:masterClrMapping/>
  </p:clrMapOvr>
</p:sld>
</file>

<file path=ppt/theme/theme1.xml><?xml version="1.0" encoding="utf-8"?>
<a:theme xmlns:a="http://schemas.openxmlformats.org/drawingml/2006/main" name="Метрополия">
  <a:themeElements>
    <a:clrScheme name="Метрополия">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Метрополи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Метрополия">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Метрополия</Template>
  <TotalTime>158</TotalTime>
  <Words>665</Words>
  <Application>Microsoft Office PowerPoint</Application>
  <PresentationFormat>Widescreen</PresentationFormat>
  <Paragraphs>32</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 Light</vt:lpstr>
      <vt:lpstr>Метрополия</vt:lpstr>
      <vt:lpstr>Platforma socială “Oaza speranței”</vt:lpstr>
      <vt:lpstr>Domeniul: „Grad înalt de probleme social-financiare din cauza pandemiei și crizei economice.”  </vt:lpstr>
      <vt:lpstr>Conceptul</vt:lpstr>
      <vt:lpstr>MCL</vt:lpstr>
      <vt:lpstr>PowerPoint Presentation</vt:lpstr>
      <vt:lpstr>PowerPoint Presentation</vt:lpstr>
      <vt:lpstr>12.1    Identificarea riscurilor proiectului </vt:lpstr>
      <vt:lpstr>PowerPoint Presentation</vt:lpstr>
      <vt:lpstr>PowerPoint Presentation</vt:lpstr>
      <vt:lpstr>12.2    Cuantificarea(Evaluarea și monitorizarea) riscurilor proiectului. Determinarea reacții la risc </vt:lpstr>
      <vt:lpstr>PowerPoint Presentation</vt:lpstr>
      <vt:lpstr>PowerPoint Presentation</vt:lpstr>
      <vt:lpstr>PowerPoint Presentation</vt:lpstr>
      <vt:lpstr>PowerPoint Presentation</vt:lpstr>
      <vt:lpstr>PowerPoint Presentation</vt:lpstr>
      <vt:lpstr>PowerPoint Presentation</vt:lpstr>
      <vt:lpstr>Impactul proiectului </vt:lpstr>
      <vt:lpstr>Durabilitatea proiectului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Managementul riscului proiectului</dc:title>
  <dc:creator>maks</dc:creator>
  <cp:lastModifiedBy>Cristian Ulmanu</cp:lastModifiedBy>
  <cp:revision>12</cp:revision>
  <dcterms:created xsi:type="dcterms:W3CDTF">2020-12-02T09:28:12Z</dcterms:created>
  <dcterms:modified xsi:type="dcterms:W3CDTF">2020-12-08T13:09:40Z</dcterms:modified>
</cp:coreProperties>
</file>